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1" r:id="rId1"/>
    <p:sldMasterId id="2147483769" r:id="rId2"/>
  </p:sldMasterIdLst>
  <p:notesMasterIdLst>
    <p:notesMasterId r:id="rId43"/>
  </p:notesMasterIdLst>
  <p:handoutMasterIdLst>
    <p:handoutMasterId r:id="rId44"/>
  </p:handoutMasterIdLst>
  <p:sldIdLst>
    <p:sldId id="270" r:id="rId3"/>
    <p:sldId id="275" r:id="rId4"/>
    <p:sldId id="272" r:id="rId5"/>
    <p:sldId id="273" r:id="rId6"/>
    <p:sldId id="274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93" r:id="rId18"/>
    <p:sldId id="286" r:id="rId19"/>
    <p:sldId id="287" r:id="rId20"/>
    <p:sldId id="288" r:id="rId21"/>
    <p:sldId id="289" r:id="rId22"/>
    <p:sldId id="290" r:id="rId23"/>
    <p:sldId id="291" r:id="rId24"/>
    <p:sldId id="301" r:id="rId25"/>
    <p:sldId id="292" r:id="rId26"/>
    <p:sldId id="302" r:id="rId27"/>
    <p:sldId id="295" r:id="rId28"/>
    <p:sldId id="296" r:id="rId29"/>
    <p:sldId id="297" r:id="rId30"/>
    <p:sldId id="256" r:id="rId31"/>
    <p:sldId id="257" r:id="rId32"/>
    <p:sldId id="258" r:id="rId33"/>
    <p:sldId id="260" r:id="rId34"/>
    <p:sldId id="261" r:id="rId35"/>
    <p:sldId id="262" r:id="rId36"/>
    <p:sldId id="264" r:id="rId37"/>
    <p:sldId id="265" r:id="rId38"/>
    <p:sldId id="303" r:id="rId39"/>
    <p:sldId id="267" r:id="rId40"/>
    <p:sldId id="268" r:id="rId41"/>
    <p:sldId id="271" r:id="rId42"/>
  </p:sldIdLst>
  <p:sldSz cx="9144000" cy="6858000" type="screen4x3"/>
  <p:notesSz cx="6858000" cy="9144000"/>
  <p:embeddedFontLst>
    <p:embeddedFont>
      <p:font typeface="Angsana New" pitchFamily="18" charset="-34"/>
      <p:regular r:id="rId45"/>
      <p:bold r:id="rId46"/>
      <p:italic r:id="rId47"/>
      <p:boldItalic r:id="rId48"/>
    </p:embeddedFont>
    <p:embeddedFont>
      <p:font typeface="Trebuchet MS" pitchFamily="34" charset="0"/>
      <p:regular r:id="rId49"/>
      <p:bold r:id="rId50"/>
      <p:italic r:id="rId51"/>
      <p:boldItalic r:id="rId52"/>
    </p:embeddedFont>
    <p:embeddedFont>
      <p:font typeface="Wingdings 2" pitchFamily="18" charset="2"/>
      <p:regular r:id="rId53"/>
    </p:embeddedFont>
    <p:embeddedFont>
      <p:font typeface="IrisUPC" pitchFamily="34" charset="-34"/>
      <p:regular r:id="rId54"/>
      <p:bold r:id="rId55"/>
      <p:italic r:id="rId56"/>
      <p:boldItalic r:id="rId57"/>
    </p:embeddedFont>
    <p:embeddedFont>
      <p:font typeface="Cordia New" pitchFamily="34" charset="-34"/>
      <p:regular r:id="rId58"/>
      <p:bold r:id="rId59"/>
      <p:italic r:id="rId60"/>
      <p:boldItalic r:id="rId61"/>
    </p:embeddedFont>
    <p:embeddedFont>
      <p:font typeface="Wingdings 3" pitchFamily="18" charset="2"/>
      <p:regular r:id="rId62"/>
    </p:embeddedFont>
    <p:embeddedFont>
      <p:font typeface="Calibri" pitchFamily="34" charset="0"/>
      <p:regular r:id="rId63"/>
      <p:bold r:id="rId64"/>
      <p:italic r:id="rId65"/>
      <p:boldItalic r:id="rId66"/>
    </p:embeddedFont>
    <p:embeddedFont>
      <p:font typeface="TH Sarabun New" pitchFamily="34" charset="-34"/>
      <p:regular r:id="rId67"/>
      <p:bold r:id="rId68"/>
      <p:italic r:id="rId69"/>
      <p:boldItalic r:id="rId70"/>
    </p:embeddedFont>
    <p:embeddedFont>
      <p:font typeface="TH SarabunIT๙" charset="-34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FD1"/>
    <a:srgbClr val="C0E5E2"/>
    <a:srgbClr val="FED5B1"/>
    <a:srgbClr val="FFFFFF"/>
    <a:srgbClr val="FFF8C2"/>
    <a:srgbClr val="4BDAF7"/>
    <a:srgbClr val="F68320"/>
    <a:srgbClr val="EA7D20"/>
    <a:srgbClr val="F68321"/>
    <a:srgbClr val="F2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82" autoAdjust="0"/>
    <p:restoredTop sz="93911" autoAdjust="0"/>
  </p:normalViewPr>
  <p:slideViewPr>
    <p:cSldViewPr snapToGrid="0">
      <p:cViewPr varScale="1">
        <p:scale>
          <a:sx n="88" d="100"/>
          <a:sy n="88" d="100"/>
        </p:scale>
        <p:origin x="-132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461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font" Target="fonts/font30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="" xmlns:a16="http://schemas.microsoft.com/office/drawing/2014/main" id="{516FC60F-0D35-4192-AD5F-FC2D3DAAD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C901A782-9704-49FD-8C92-8892791D1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931C-3184-4A68-A91B-6295A018317B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1E9E0C75-CE5B-4A7F-9267-1712641A4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07A9DB22-A1A2-4FCA-8D74-44B962854D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BECA-186A-4203-BBB6-6632C8EA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3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30.870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0 0,'1'1,"0"2,2 0,0 2,0 0,1 0,0 1,1 0,0-2,1 1,-1 0,0-1</inkml:trace>
  <inkml:trace contextRef="#ctx0" brushRef="#br0" timeOffset="1030.847">52 93,'0'-1,"-1"-2,0 0,-2-2,0 0,-2-2,0 1</inkml:trace>
  <inkml:trace contextRef="#ctx0" brushRef="#br0" timeOffset="1718.34">23 46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34.854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18 52</inkml:trace>
  <inkml:trace contextRef="#ctx0" brushRef="#br0" timeOffset="577.98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33.854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52 1</inkml:trace>
  <inkml:trace contextRef="#ctx0" brushRef="#br0" timeOffset="2454.547">0 1</inkml:trace>
  <inkml:trace contextRef="#ctx0" brushRef="#br0" timeOffset="2874.135">6 1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7:55.052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7 195,'0'-1,"-1"-82,-4-5,5 82,0 1</inkml:trace>
  <inkml:trace contextRef="#ctx0" brushRef="#br0" timeOffset="1077.849">35 144,'1'-31,"0"-12,-3-17,1 55,0 0</inkml:trace>
  <inkml:trace contextRef="#ctx0" brushRef="#br0" timeOffset="1796.456">58 173,'0'-1,"0"-2,0 0,-1-2,-1 0,-1-1,-1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04T14:08:00.112"/>
    </inkml:context>
    <inkml:brush xml:id="br0">
      <inkml:brushProperty name="width" value="0.05" units="cm"/>
      <inkml:brushProperty name="height" value="0.05" units="cm"/>
      <inkml:brushProperty name="color" value="#CCECFF"/>
      <inkml:brushProperty name="ignorePressure" value="1"/>
    </inkml:brush>
  </inkml:definitions>
  <inkml:trace contextRef="#ctx0" brushRef="#br0">0 12,'6'0,"-1"1,1 0,-1 0,1 1,-1-1,0 1,1 0,-1 1,0-1,3 3,-3-2,0 0,0 0,0-1,1 0,-1 0,0 0,1-1,-1 0,1 0,4 0,24-1,-20-1,-11 0,-4 0,-13-6,1 0,0-1,0 0,-8-7,19 13,10 0,6 2,26 13,-33-9,0-2,0 1,0-1,1 0,-1-1,1 1,-3-2,-1 1,1 1,-1-1,0 0,0 1,0 0,1 0,11 6,-10-6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CE63F-4680-4E21-8C7C-52D3E37BC5CF}" type="datetimeFigureOut">
              <a:rPr lang="th-TH" smtClean="0"/>
              <a:t>22/11/62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729A-3130-429D-8588-D96E39512F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024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3341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442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6834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115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484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336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8384222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429800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07665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055857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318255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56285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750506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0900979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วงรี 4">
            <a:extLst>
              <a:ext uri="{FF2B5EF4-FFF2-40B4-BE49-F238E27FC236}">
                <a16:creationId xmlns="" xmlns:a16="http://schemas.microsoft.com/office/drawing/2014/main" id="{5B6E03AD-DF8F-4F72-91CE-231EC6929AE5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กลุ่ม 11">
            <a:extLst>
              <a:ext uri="{FF2B5EF4-FFF2-40B4-BE49-F238E27FC236}">
                <a16:creationId xmlns="" xmlns:a16="http://schemas.microsoft.com/office/drawing/2014/main" id="{67221335-33F4-400F-BADB-7A0AB40960C0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0" name="สี่เหลี่ยมผืนผ้า 12">
              <a:extLst>
                <a:ext uri="{FF2B5EF4-FFF2-40B4-BE49-F238E27FC236}">
                  <a16:creationId xmlns="" xmlns:a16="http://schemas.microsoft.com/office/drawing/2014/main" id="{CB7922CF-A544-4808-9666-3EA2D4BF79E4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2" name="รูปภาพ 13">
              <a:extLst>
                <a:ext uri="{FF2B5EF4-FFF2-40B4-BE49-F238E27FC236}">
                  <a16:creationId xmlns="" xmlns:a16="http://schemas.microsoft.com/office/drawing/2014/main" id="{0800A8C2-ED18-46A6-97AB-392C7BD51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3" name="วงรี 14">
              <a:extLst>
                <a:ext uri="{FF2B5EF4-FFF2-40B4-BE49-F238E27FC236}">
                  <a16:creationId xmlns="" xmlns:a16="http://schemas.microsoft.com/office/drawing/2014/main" id="{0571B39E-6F72-40EC-A086-2DFA29F3B0BC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898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รูปภาพ 6">
            <a:extLst>
              <a:ext uri="{FF2B5EF4-FFF2-40B4-BE49-F238E27FC236}">
                <a16:creationId xmlns="" xmlns:a16="http://schemas.microsoft.com/office/drawing/2014/main" id="{F3B42F2E-6249-4A91-990E-80FF58314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6FDCAB9D-7E53-4161-9129-763167A699AB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96CB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พืชและประเภทของพืช ป.๔</a:t>
            </a:r>
          </a:p>
        </p:txBody>
      </p:sp>
      <p:sp>
        <p:nvSpPr>
          <p:cNvPr id="21" name="วงรี 4">
            <a:extLst>
              <a:ext uri="{FF2B5EF4-FFF2-40B4-BE49-F238E27FC236}">
                <a16:creationId xmlns="" xmlns:a16="http://schemas.microsoft.com/office/drawing/2014/main" id="{2CAC3B42-DBD1-4ED1-A252-360396CFD72B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4776850D-3FE5-4FDD-AD32-26D8F520CD04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966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8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100972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029632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8458207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2958644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0968720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4078228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86325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0666536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1639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FCB4-4795-45C8-8112-8D3D441E46D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72FE221-FF41-4898-9765-1A8D278752B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รูปภาพ 6">
            <a:extLst>
              <a:ext uri="{FF2B5EF4-FFF2-40B4-BE49-F238E27FC236}">
                <a16:creationId xmlns="" xmlns:a16="http://schemas.microsoft.com/office/drawing/2014/main" id="{81900EC5-11BB-4640-B65C-45D89D62E5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วงรี 4">
            <a:extLst>
              <a:ext uri="{FF2B5EF4-FFF2-40B4-BE49-F238E27FC236}">
                <a16:creationId xmlns="" xmlns:a16="http://schemas.microsoft.com/office/drawing/2014/main" id="{1FDC90A5-6B6C-4F7D-92F6-803A46D47DF4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="" xmlns:a16="http://schemas.microsoft.com/office/drawing/2014/main" id="{4BB46366-5D5B-41BE-B86D-AE4FBF96A785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6E4B2623-465B-4510-AEA2-7C92691FD8AE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496CB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พืชและประเภทของพืช ป.๔</a:t>
            </a:r>
          </a:p>
        </p:txBody>
      </p:sp>
    </p:spTree>
    <p:extLst>
      <p:ext uri="{BB962C8B-B14F-4D97-AF65-F5344CB8AC3E}">
        <p14:creationId xmlns:p14="http://schemas.microsoft.com/office/powerpoint/2010/main" val="140700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4.xml"/><Relationship Id="rId3" Type="http://schemas.openxmlformats.org/officeDocument/2006/relationships/customXml" Target="../ink/ink1.xml"/><Relationship Id="rId21" Type="http://schemas.openxmlformats.org/officeDocument/2006/relationships/image" Target="../media/image15.png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3.xml"/><Relationship Id="rId1" Type="http://schemas.openxmlformats.org/officeDocument/2006/relationships/slideLayout" Target="../slideLayouts/slideLayout17.xml"/><Relationship Id="rId24" Type="http://schemas.openxmlformats.org/officeDocument/2006/relationships/image" Target="../media/image14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4" Type="http://schemas.openxmlformats.org/officeDocument/2006/relationships/customXml" Target="../ink/ink2.xml"/><Relationship Id="rId22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77C49F05-4F29-4DEA-AFCA-8C250132209D}"/>
              </a:ext>
            </a:extLst>
          </p:cNvPr>
          <p:cNvSpPr/>
          <p:nvPr/>
        </p:nvSpPr>
        <p:spPr>
          <a:xfrm>
            <a:off x="471502" y="1544497"/>
            <a:ext cx="2683403" cy="55430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  <a:endParaRPr lang="en-US" sz="24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ibbon: โค้งและเอียงลง 5">
            <a:extLst>
              <a:ext uri="{FF2B5EF4-FFF2-40B4-BE49-F238E27FC236}">
                <a16:creationId xmlns="" xmlns:a16="http://schemas.microsoft.com/office/drawing/2014/main" id="{B18579FC-5FF3-4EF6-84BB-112136E16D61}"/>
              </a:ext>
            </a:extLst>
          </p:cNvPr>
          <p:cNvSpPr/>
          <p:nvPr/>
        </p:nvSpPr>
        <p:spPr>
          <a:xfrm>
            <a:off x="542080" y="281097"/>
            <a:ext cx="8059840" cy="914405"/>
          </a:xfrm>
          <a:prstGeom prst="ellipseRibbon">
            <a:avLst>
              <a:gd name="adj1" fmla="val 26718"/>
              <a:gd name="adj2" fmla="val 72862"/>
              <a:gd name="adj3" fmla="val 14218"/>
            </a:avLst>
          </a:prstGeom>
          <a:solidFill>
            <a:schemeClr val="accent2"/>
          </a:solidFill>
          <a:ln w="38100">
            <a:solidFill>
              <a:srgbClr val="FFFF00"/>
            </a:solidFill>
          </a:ln>
          <a:effectLst>
            <a:outerShdw blurRad="38100" dist="50800" dir="1692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พืชและประเภทของพืช</a:t>
            </a:r>
            <a:endParaRPr lang="en-US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7B672B3-76F2-484F-856B-B3424971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4E8D5596-F437-43AB-B8E8-73B4527B0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7" b="97080" l="10395" r="94474">
                        <a14:foregroundMark x1="8517" y1="21150" x2="7368" y2="18673"/>
                        <a14:foregroundMark x1="15595" y1="36397" x2="14638" y2="34335"/>
                        <a14:foregroundMark x1="7368" y1="18673" x2="12763" y2="9646"/>
                        <a14:foregroundMark x1="12763" y1="9646" x2="23553" y2="3009"/>
                        <a14:foregroundMark x1="23553" y1="3009" x2="37105" y2="1416"/>
                        <a14:foregroundMark x1="37105" y1="1416" x2="51184" y2="3805"/>
                        <a14:foregroundMark x1="51184" y1="3805" x2="63289" y2="12212"/>
                        <a14:foregroundMark x1="9342" y1="12655" x2="6982" y2="21150"/>
                        <a14:foregroundMark x1="10526" y1="31062" x2="10826" y2="31354"/>
                        <a14:foregroundMark x1="25526" y1="36549" x2="18532" y2="31505"/>
                        <a14:foregroundMark x1="14545" y1="24209" x2="14474" y2="18938"/>
                        <a14:foregroundMark x1="14474" y1="18938" x2="22500" y2="10973"/>
                        <a14:foregroundMark x1="22500" y1="10973" x2="36053" y2="6283"/>
                        <a14:foregroundMark x1="36053" y1="6283" x2="50000" y2="9646"/>
                        <a14:foregroundMark x1="50000" y1="9646" x2="58117" y2="17008"/>
                        <a14:foregroundMark x1="58631" y1="18083" x2="57763" y2="27257"/>
                        <a14:foregroundMark x1="57763" y1="27257" x2="49605" y2="35044"/>
                        <a14:foregroundMark x1="49605" y1="35044" x2="36184" y2="37699"/>
                        <a14:foregroundMark x1="36184" y1="37699" x2="22237" y2="33628"/>
                        <a14:foregroundMark x1="22237" y1="33628" x2="21053" y2="20619"/>
                        <a14:foregroundMark x1="21053" y1="20619" x2="29342" y2="12920"/>
                        <a14:foregroundMark x1="29342" y1="12920" x2="43421" y2="15398"/>
                        <a14:foregroundMark x1="43421" y1="15398" x2="51053" y2="25664"/>
                        <a14:foregroundMark x1="51053" y1="25664" x2="41974" y2="34690"/>
                        <a14:foregroundMark x1="41974" y1="34690" x2="23947" y2="31239"/>
                        <a14:foregroundMark x1="23947" y1="31239" x2="21974" y2="20973"/>
                        <a14:foregroundMark x1="21974" y1="20973" x2="27763" y2="11858"/>
                        <a14:foregroundMark x1="27763" y1="11858" x2="40789" y2="20000"/>
                        <a14:foregroundMark x1="40789" y1="20000" x2="40921" y2="29292"/>
                        <a14:foregroundMark x1="40921" y1="29292" x2="31974" y2="19469"/>
                        <a14:foregroundMark x1="31974" y1="19469" x2="45658" y2="20442"/>
                        <a14:foregroundMark x1="45658" y1="20442" x2="40526" y2="30177"/>
                        <a14:foregroundMark x1="40526" y1="30177" x2="36053" y2="19027"/>
                        <a14:foregroundMark x1="36053" y1="19027" x2="49868" y2="18319"/>
                        <a14:foregroundMark x1="49868" y1="18319" x2="37763" y2="25310"/>
                        <a14:foregroundMark x1="37763" y1="25310" x2="36842" y2="23097"/>
                        <a14:foregroundMark x1="85395" y1="84425" x2="84342" y2="86903"/>
                        <a14:foregroundMark x1="86184" y1="82478" x2="87105" y2="86283"/>
                        <a14:foregroundMark x1="31842" y1="93451" x2="64862" y2="91476"/>
                        <a14:foregroundMark x1="73307" y1="91446" x2="62105" y2="95841"/>
                        <a14:foregroundMark x1="62105" y1="95841" x2="33816" y2="95221"/>
                        <a14:foregroundMark x1="33816" y1="95221" x2="35132" y2="92743"/>
                        <a14:foregroundMark x1="33553" y1="92743" x2="47895" y2="92212"/>
                        <a14:foregroundMark x1="47895" y1="92212" x2="48289" y2="92212"/>
                        <a14:foregroundMark x1="67464" y1="91459" x2="56447" y2="97080"/>
                        <a14:foregroundMark x1="56447" y1="97080" x2="52368" y2="97080"/>
                        <a14:foregroundMark x1="33684" y1="74071" x2="65132" y2="72743"/>
                        <a14:foregroundMark x1="65132" y1="72743" x2="79211" y2="72743"/>
                        <a14:foregroundMark x1="79211" y1="72743" x2="71842" y2="78044"/>
                        <a14:foregroundMark x1="57775" y1="79558" x2="57376" y2="79558"/>
                        <a14:foregroundMark x1="40883" y1="78221" x2="40263" y2="73363"/>
                        <a14:foregroundMark x1="35000" y1="84425" x2="50395" y2="82920"/>
                        <a14:foregroundMark x1="50395" y1="82920" x2="81447" y2="82920"/>
                        <a14:foregroundMark x1="81447" y1="82920" x2="70210" y2="87017"/>
                        <a14:foregroundMark x1="45744" y1="88179" x2="44804" y2="88184"/>
                        <a14:foregroundMark x1="37461" y1="86786" x2="39079" y2="83009"/>
                        <a14:foregroundMark x1="81184" y1="73982" x2="78414" y2="78206"/>
                        <a14:foregroundMark x1="84605" y1="83982" x2="87237" y2="87965"/>
                        <a14:foregroundMark x1="81579" y1="83717" x2="84342" y2="88230"/>
                        <a14:foregroundMark x1="82799" y1="81938" x2="94474" y2="85575"/>
                        <a14:foregroundMark x1="94474" y1="85575" x2="84605" y2="86903"/>
                        <a14:foregroundMark x1="32105" y1="64071" x2="17895" y2="61770"/>
                        <a14:foregroundMark x1="17895" y1="61770" x2="16711" y2="52389"/>
                        <a14:foregroundMark x1="16711" y1="52389" x2="29605" y2="49204"/>
                        <a14:foregroundMark x1="29605" y1="49204" x2="57632" y2="48673"/>
                        <a14:foregroundMark x1="57632" y1="48673" x2="60658" y2="58407"/>
                        <a14:foregroundMark x1="60658" y1="58407" x2="49605" y2="64779"/>
                        <a14:foregroundMark x1="49605" y1="64779" x2="34605" y2="63186"/>
                        <a14:foregroundMark x1="34605" y1="63186" x2="31974" y2="54159"/>
                        <a14:foregroundMark x1="31974" y1="54159" x2="47895" y2="52301"/>
                        <a14:foregroundMark x1="47895" y1="52301" x2="37632" y2="59204"/>
                        <a14:foregroundMark x1="37632" y1="59204" x2="33684" y2="57965"/>
                        <a14:foregroundMark x1="15494" y1="68407" x2="15530" y2="68844"/>
                        <a14:foregroundMark x1="15405" y1="67345" x2="15494" y2="68407"/>
                        <a14:foregroundMark x1="15132" y1="64071" x2="15376" y2="66991"/>
                        <a14:foregroundMark x1="27500" y1="75765" x2="28816" y2="76018"/>
                        <a14:foregroundMark x1="15139" y1="80404" x2="15366" y2="83581"/>
                        <a14:foregroundMark x1="27853" y1="84111" x2="32500" y2="84159"/>
                        <a14:foregroundMark x1="15308" y1="80369" x2="15209" y2="82693"/>
                        <a14:foregroundMark x1="15645" y1="85384" x2="15773" y2="85601"/>
                        <a14:foregroundMark x1="28632" y1="93798" x2="30921" y2="93894"/>
                        <a14:foregroundMark x1="65332" y1="20916" x2="66184" y2="22832"/>
                        <a14:foregroundMark x1="66184" y1="22832" x2="63289" y2="32389"/>
                        <a14:foregroundMark x1="63289" y1="32389" x2="54079" y2="39646"/>
                        <a14:foregroundMark x1="54079" y1="39646" x2="40921" y2="42743"/>
                        <a14:foregroundMark x1="40921" y1="42743" x2="26447" y2="41239"/>
                        <a14:foregroundMark x1="26447" y1="41239" x2="17953" y2="38479"/>
                        <a14:foregroundMark x1="15263" y1="87655" x2="15526" y2="88496"/>
                        <a14:foregroundMark x1="16747" y1="92367" x2="16974" y2="92478"/>
                        <a14:foregroundMark x1="18684" y1="93274" x2="19342" y2="93274"/>
                        <a14:backgroundMark x1="9474" y1="21681" x2="13026" y2="30531"/>
                        <a14:backgroundMark x1="13026" y1="30531" x2="16053" y2="33805"/>
                        <a14:backgroundMark x1="60658" y1="13717" x2="64211" y2="21150"/>
                        <a14:backgroundMark x1="9211" y1="21150" x2="9211" y2="22743"/>
                        <a14:backgroundMark x1="64868" y1="20885" x2="64868" y2="22035"/>
                        <a14:backgroundMark x1="13684" y1="37345" x2="16316" y2="39292"/>
                        <a14:backgroundMark x1="16053" y1="68584" x2="25395" y2="75487"/>
                        <a14:backgroundMark x1="25395" y1="75487" x2="27763" y2="75487"/>
                        <a14:backgroundMark x1="16316" y1="71770" x2="19737" y2="74867"/>
                        <a14:backgroundMark x1="14079" y1="74956" x2="13947" y2="79381"/>
                        <a14:backgroundMark x1="16447" y1="83097" x2="27895" y2="84071"/>
                        <a14:backgroundMark x1="23283" y1="92359" x2="24079" y2="93097"/>
                        <a14:backgroundMark x1="18641" y1="88061" x2="22194" y2="91351"/>
                        <a14:backgroundMark x1="16053" y1="85664" x2="16994" y2="86536"/>
                        <a14:backgroundMark x1="24079" y1="93097" x2="24211" y2="93097"/>
                        <a14:backgroundMark x1="23988" y1="91694" x2="24868" y2="92212"/>
                        <a14:backgroundMark x1="17972" y1="88154" x2="23700" y2="91525"/>
                        <a14:backgroundMark x1="16053" y1="85575" x2="16271" y2="86637"/>
                        <a14:backgroundMark x1="18421" y1="91770" x2="18647" y2="91857"/>
                        <a14:backgroundMark x1="21654" y1="93894" x2="26053" y2="93894"/>
                        <a14:backgroundMark x1="25395" y1="94336" x2="26974" y2="94425"/>
                        <a14:backgroundMark x1="25526" y1="94336" x2="27632" y2="94690"/>
                        <a14:backgroundMark x1="15789" y1="68407" x2="15789" y2="68407"/>
                        <a14:backgroundMark x1="15789" y1="66991" x2="15789" y2="67345"/>
                        <a14:backgroundMark x1="14211" y1="79469" x2="14211" y2="80000"/>
                        <a14:backgroundMark x1="16184" y1="85487" x2="16447" y2="85752"/>
                        <a14:backgroundMark x1="17500" y1="85929" x2="16447" y2="85752"/>
                        <a14:backgroundMark x1="16447" y1="85752" x2="16184" y2="85575"/>
                        <a14:backgroundMark x1="14342" y1="86195" x2="14211" y2="87611"/>
                        <a14:backgroundMark x1="18727" y1="93923" x2="21711" y2="94425"/>
                        <a14:backgroundMark x1="16447" y1="93540" x2="18160" y2="93828"/>
                        <a14:backgroundMark x1="31842" y1="80442" x2="45658" y2="80442"/>
                        <a14:backgroundMark x1="45658" y1="80442" x2="56447" y2="80531"/>
                        <a14:backgroundMark x1="57105" y1="80265" x2="70789" y2="80265"/>
                        <a14:backgroundMark x1="70789" y1="80265" x2="84079" y2="80619"/>
                        <a14:backgroundMark x1="33158" y1="88938" x2="43816" y2="89204"/>
                        <a14:backgroundMark x1="44868" y1="89115" x2="58421" y2="88938"/>
                        <a14:backgroundMark x1="58421" y1="88938" x2="61316" y2="89115"/>
                        <a14:backgroundMark x1="60395" y1="89292" x2="74211" y2="89204"/>
                        <a14:backgroundMark x1="74211" y1="89204" x2="79605" y2="89381"/>
                        <a14:backgroundMark x1="13158" y1="91770" x2="15132" y2="93186"/>
                        <a14:backgroundMark x1="17368" y1="90885" x2="17632" y2="91593"/>
                        <a14:backgroundMark x1="12368" y1="79204" x2="13947" y2="80177"/>
                        <a14:backgroundMark x1="13421" y1="79204" x2="14079" y2="80619"/>
                        <a14:backgroundMark x1="18026" y1="86283" x2="16184" y2="85841"/>
                        <a14:backgroundMark x1="17237" y1="86549" x2="16974" y2="85664"/>
                        <a14:backgroundMark x1="17237" y1="86195" x2="16316" y2="85487"/>
                        <a14:backgroundMark x1="16447" y1="86460" x2="16447" y2="85310"/>
                        <a14:backgroundMark x1="13158" y1="74159" x2="14211" y2="74956"/>
                        <a14:backgroundMark x1="13553" y1="74159" x2="14211" y2="74956"/>
                        <a14:backgroundMark x1="13553" y1="74159" x2="14211" y2="74867"/>
                        <a14:backgroundMark x1="13947" y1="73982" x2="14605" y2="74956"/>
                        <a14:backgroundMark x1="18158" y1="86549" x2="16053" y2="85575"/>
                        <a14:backgroundMark x1="16579" y1="86726" x2="15921" y2="85133"/>
                        <a14:backgroundMark x1="16053" y1="86283" x2="16184" y2="85664"/>
                      </a14:backgroundRemoval>
                    </a14:imgEffect>
                  </a14:imgLayer>
                </a14:imgProps>
              </a:ext>
            </a:extLst>
          </a:blip>
          <a:srcRect l="4700" t="965" r="2925" b="2681"/>
          <a:stretch/>
        </p:blipFill>
        <p:spPr>
          <a:xfrm>
            <a:off x="3207708" y="1690871"/>
            <a:ext cx="3254400" cy="50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3461DD75-52AF-4ED1-A825-4CCC56B8F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22" y="25012"/>
            <a:ext cx="7617105" cy="6719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กลุ่ม 11">
            <a:extLst>
              <a:ext uri="{FF2B5EF4-FFF2-40B4-BE49-F238E27FC236}">
                <a16:creationId xmlns="" xmlns:a16="http://schemas.microsoft.com/office/drawing/2014/main" id="{FD60754B-18BE-4BD6-B989-6A996EF19683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2" name="สี่เหลี่ยมผืนผ้า 12">
              <a:extLst>
                <a:ext uri="{FF2B5EF4-FFF2-40B4-BE49-F238E27FC236}">
                  <a16:creationId xmlns="" xmlns:a16="http://schemas.microsoft.com/office/drawing/2014/main" id="{108CFA42-8434-4407-B9FB-C044410DD270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3" name="รูปภาพ 13">
              <a:extLst>
                <a:ext uri="{FF2B5EF4-FFF2-40B4-BE49-F238E27FC236}">
                  <a16:creationId xmlns="" xmlns:a16="http://schemas.microsoft.com/office/drawing/2014/main" id="{400758C1-4C98-41C2-A6F4-9816FC589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4" name="วงรี 14">
              <a:extLst>
                <a:ext uri="{FF2B5EF4-FFF2-40B4-BE49-F238E27FC236}">
                  <a16:creationId xmlns="" xmlns:a16="http://schemas.microsoft.com/office/drawing/2014/main" id="{EC21606B-43C4-496A-95BF-1E9D5F9A0E61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1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F40DF171-891D-41D7-806C-0A15ECDC772A}"/>
              </a:ext>
            </a:extLst>
          </p:cNvPr>
          <p:cNvSpPr txBox="1"/>
          <p:nvPr/>
        </p:nvSpPr>
        <p:spPr>
          <a:xfrm>
            <a:off x="4369174" y="6211778"/>
            <a:ext cx="189965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หน้าที่ของลำต้น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739E5661-2E63-4FF9-9BF3-8D2040753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041"/>
            <a:ext cx="9144000" cy="6368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70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76815154-3E1D-46F5-BA80-14EA2D011A0B}"/>
              </a:ext>
            </a:extLst>
          </p:cNvPr>
          <p:cNvSpPr/>
          <p:nvPr/>
        </p:nvSpPr>
        <p:spPr>
          <a:xfrm>
            <a:off x="871155" y="425542"/>
            <a:ext cx="7401690" cy="1629905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3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ใบ</a:t>
            </a:r>
            <a:r>
              <a:rPr lang="th-TH" sz="3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คือ ส่วนของพืชที่ติดอยู่กับกิ่งหรือลำต้น มีลักษณะเป็นแผ่นแบน </a:t>
            </a:r>
          </a:p>
          <a:p>
            <a:r>
              <a:rPr lang="th-TH" sz="3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รูปร่างแตกต่างกันตามชนิดพืช ส่วนใหญ่มักมีสีเขียวของคลอโรฟิลล์ </a:t>
            </a:r>
          </a:p>
          <a:p>
            <a:r>
              <a:rPr lang="th-TH" sz="3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ใบมีหน้าที่สำคัญ คือ คายน้ำ สร้างอาหาร และหายใจ</a:t>
            </a:r>
            <a:endParaRPr lang="en-US" sz="3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1278003D-4046-4287-B737-71B3B8142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70" y="2394918"/>
            <a:ext cx="7823200" cy="3217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11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B214E927-0F73-4849-851A-C32033611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75" y="82230"/>
            <a:ext cx="7120649" cy="5650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67DAB552-5A7E-42A1-85AF-4839CEE2D735}"/>
              </a:ext>
            </a:extLst>
          </p:cNvPr>
          <p:cNvSpPr txBox="1"/>
          <p:nvPr/>
        </p:nvSpPr>
        <p:spPr>
          <a:xfrm>
            <a:off x="4268065" y="6132730"/>
            <a:ext cx="230241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ใบของพืชชนิดต่าง ๆ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10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FF66565-7C25-4ECC-9254-0CC747FDD515}"/>
              </a:ext>
            </a:extLst>
          </p:cNvPr>
          <p:cNvGrpSpPr/>
          <p:nvPr/>
        </p:nvGrpSpPr>
        <p:grpSpPr>
          <a:xfrm>
            <a:off x="259200" y="544529"/>
            <a:ext cx="8625600" cy="4370156"/>
            <a:chOff x="259200" y="544529"/>
            <a:chExt cx="8625600" cy="4370156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61D13467-841A-4A0E-9B2B-007AF21D1229}"/>
                </a:ext>
              </a:extLst>
            </p:cNvPr>
            <p:cNvGrpSpPr/>
            <p:nvPr/>
          </p:nvGrpSpPr>
          <p:grpSpPr>
            <a:xfrm>
              <a:off x="259200" y="544529"/>
              <a:ext cx="8625600" cy="4370156"/>
              <a:chOff x="259200" y="544529"/>
              <a:chExt cx="8625600" cy="4370156"/>
            </a:xfrm>
          </p:grpSpPr>
          <p:pic>
            <p:nvPicPr>
              <p:cNvPr id="3" name="รูปภาพ 2">
                <a:extLst>
                  <a:ext uri="{FF2B5EF4-FFF2-40B4-BE49-F238E27FC236}">
                    <a16:creationId xmlns="" xmlns:a16="http://schemas.microsoft.com/office/drawing/2014/main" id="{420EAC1D-664C-479F-8F41-18D8CF6326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228" r="2441"/>
              <a:stretch/>
            </p:blipFill>
            <p:spPr>
              <a:xfrm>
                <a:off x="259200" y="544529"/>
                <a:ext cx="8625600" cy="437015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chemeClr val="accent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D06AA5B0-03CA-4B2F-8C4E-09D8EB3E21FE}"/>
                  </a:ext>
                </a:extLst>
              </p:cNvPr>
              <p:cNvSpPr/>
              <p:nvPr/>
            </p:nvSpPr>
            <p:spPr>
              <a:xfrm>
                <a:off x="627027" y="3063710"/>
                <a:ext cx="1948402" cy="1242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63484C08-33A2-4786-94CD-5AB6875EF387}"/>
                </a:ext>
              </a:extLst>
            </p:cNvPr>
            <p:cNvSpPr/>
            <p:nvPr/>
          </p:nvSpPr>
          <p:spPr>
            <a:xfrm>
              <a:off x="1862750" y="3156632"/>
              <a:ext cx="1564850" cy="5960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BD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0" rtlCol="0" anchor="ctr"/>
            <a:lstStyle/>
            <a:p>
              <a:pPr algn="ctr"/>
              <a:r>
                <a:rPr lang="th-TH" sz="28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กิ่งไม้ที่ไม่มีใบ</a:t>
              </a:r>
              <a:endPara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F0B739A3-B717-409E-8250-AA0911A338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3" b="96577" l="1660" r="89887">
                        <a14:foregroundMark x1="12226" y1="19279" x2="9358" y2="2703"/>
                        <a14:foregroundMark x1="9358" y1="2703" x2="6491" y2="19459"/>
                        <a14:foregroundMark x1="6491" y1="19459" x2="6566" y2="37477"/>
                        <a14:foregroundMark x1="6566" y1="37477" x2="7245" y2="24144"/>
                        <a14:foregroundMark x1="7245" y1="24144" x2="6792" y2="38739"/>
                        <a14:foregroundMark x1="6792" y1="38739" x2="4075" y2="20180"/>
                        <a14:foregroundMark x1="4075" y1="20180" x2="7623" y2="69369"/>
                        <a14:foregroundMark x1="7623" y1="69369" x2="5434" y2="27027"/>
                        <a14:foregroundMark x1="5434" y1="27027" x2="9509" y2="95856"/>
                        <a14:foregroundMark x1="9509" y1="95856" x2="4075" y2="50991"/>
                        <a14:foregroundMark x1="4075" y1="50991" x2="4755" y2="95495"/>
                        <a14:foregroundMark x1="4755" y1="95495" x2="4302" y2="72252"/>
                        <a14:foregroundMark x1="4302" y1="72252" x2="6943" y2="86486"/>
                        <a14:foregroundMark x1="6943" y1="86486" x2="5132" y2="5045"/>
                        <a14:foregroundMark x1="5132" y1="5045" x2="12151" y2="94054"/>
                        <a14:foregroundMark x1="12151" y1="94054" x2="9887" y2="25766"/>
                        <a14:foregroundMark x1="9887" y1="25766" x2="18264" y2="80360"/>
                        <a14:foregroundMark x1="18783" y1="25425" x2="18792" y2="24505"/>
                        <a14:foregroundMark x1="18264" y1="80360" x2="18671" y2="37363"/>
                        <a14:foregroundMark x1="21337" y1="40184" x2="28151" y2="82162"/>
                        <a14:foregroundMark x1="18792" y1="24505" x2="18977" y2="25646"/>
                        <a14:foregroundMark x1="28151" y1="82162" x2="22791" y2="41722"/>
                        <a14:foregroundMark x1="21990" y1="40874" x2="21434" y2="96577"/>
                        <a14:foregroundMark x1="21434" y1="96577" x2="10943" y2="6667"/>
                        <a14:foregroundMark x1="6189" y1="25946" x2="4453" y2="11892"/>
                        <a14:foregroundMark x1="4453" y1="11892" x2="3623" y2="28649"/>
                        <a14:foregroundMark x1="3623" y1="28649" x2="7547" y2="11171"/>
                        <a14:foregroundMark x1="7547" y1="11171" x2="7849" y2="68288"/>
                        <a14:foregroundMark x1="7849" y1="68288" x2="6113" y2="49730"/>
                        <a14:foregroundMark x1="6113" y1="49730" x2="6113" y2="63243"/>
                        <a14:foregroundMark x1="6113" y1="63243" x2="4377" y2="45766"/>
                        <a14:foregroundMark x1="4377" y1="45766" x2="5887" y2="89730"/>
                        <a14:foregroundMark x1="5887" y1="89730" x2="4075" y2="95676"/>
                        <a14:foregroundMark x1="13887" y1="66126" x2="11472" y2="29910"/>
                        <a14:foregroundMark x1="13962" y1="14414" x2="13434" y2="30991"/>
                        <a14:foregroundMark x1="13736" y1="15856" x2="13434" y2="34414"/>
                        <a14:foregroundMark x1="13660" y1="12613" x2="14415" y2="31351"/>
                        <a14:foregroundMark x1="12226" y1="7387" x2="6264" y2="10450"/>
                        <a14:foregroundMark x1="6264" y1="10450" x2="3019" y2="53514"/>
                        <a14:foregroundMark x1="3849" y1="41622" x2="2566" y2="54775"/>
                        <a14:foregroundMark x1="2566" y1="54775" x2="2642" y2="55495"/>
                        <a14:foregroundMark x1="4226" y1="39459" x2="4755" y2="54955"/>
                        <a14:foregroundMark x1="7623" y1="5766" x2="4528" y2="16036"/>
                        <a14:foregroundMark x1="4528" y1="16036" x2="4453" y2="16577"/>
                        <a14:foregroundMark x1="7321" y1="4685" x2="3547" y2="14595"/>
                        <a14:foregroundMark x1="3547" y1="14595" x2="3321" y2="17117"/>
                        <a14:foregroundMark x1="6113" y1="3423" x2="1660" y2="17117"/>
                        <a14:foregroundMark x1="7472" y1="3243" x2="2868" y2="20000"/>
                        <a14:foregroundMark x1="8377" y1="4324" x2="13057" y2="10811"/>
                        <a14:foregroundMark x1="13057" y1="10811" x2="13509" y2="12793"/>
                        <a14:foregroundMark x1="9736" y1="4144" x2="10642" y2="61622"/>
                        <a14:foregroundMark x1="10491" y1="11712" x2="10189" y2="62883"/>
                        <a14:foregroundMark x1="10189" y1="62883" x2="10189" y2="61622"/>
                        <a14:foregroundMark x1="5358" y1="14414" x2="5208" y2="67207"/>
                        <a14:foregroundMark x1="3019" y1="15135" x2="3321" y2="38378"/>
                        <a14:foregroundMark x1="2491" y1="16216" x2="2717" y2="39640"/>
                        <a14:foregroundMark x1="2113" y1="29550" x2="3849" y2="32613"/>
                        <a14:foregroundMark x1="10868" y1="8468" x2="4830" y2="13514"/>
                        <a14:foregroundMark x1="4830" y1="13514" x2="2868" y2="92432"/>
                        <a14:foregroundMark x1="4528" y1="73333" x2="3321" y2="90991"/>
                        <a14:foregroundMark x1="12377" y1="67387" x2="15623" y2="92973"/>
                        <a14:foregroundMark x1="15698" y1="75676" x2="16981" y2="88649"/>
                        <a14:foregroundMark x1="16981" y1="88649" x2="16377" y2="92613"/>
                        <a14:foregroundMark x1="15623" y1="75495" x2="15925" y2="93333"/>
                        <a14:foregroundMark x1="14264" y1="52973" x2="9057" y2="24685"/>
                        <a14:foregroundMark x1="9057" y1="24685" x2="9208" y2="10811"/>
                        <a14:foregroundMark x1="9208" y1="10811" x2="4830" y2="17658"/>
                        <a14:foregroundMark x1="4830" y1="17658" x2="2491" y2="30631"/>
                        <a14:foregroundMark x1="2491" y1="30631" x2="2264" y2="44865"/>
                        <a14:foregroundMark x1="2264" y1="44865" x2="4151" y2="21802"/>
                        <a14:foregroundMark x1="4151" y1="21802" x2="4226" y2="37297"/>
                        <a14:foregroundMark x1="4226" y1="37297" x2="9811" y2="9369"/>
                        <a14:foregroundMark x1="9811" y1="9369" x2="12151" y2="25405"/>
                        <a14:foregroundMark x1="12151" y1="25405" x2="12151" y2="64865"/>
                        <a14:foregroundMark x1="12151" y1="64865" x2="8679" y2="19820"/>
                        <a14:foregroundMark x1="8679" y1="19820" x2="7321" y2="82703"/>
                        <a14:backgroundMark x1="27094" y1="38559" x2="18868" y2="29189"/>
                        <a14:backgroundMark x1="16981" y1="31532" x2="24075" y2="32793"/>
                        <a14:backgroundMark x1="24604" y1="38919" x2="24604" y2="38919"/>
                        <a14:backgroundMark x1="23321" y1="38559" x2="17358" y2="32252"/>
                        <a14:backgroundMark x1="25962" y1="40901" x2="24151" y2="3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970"/>
          <a:stretch/>
        </p:blipFill>
        <p:spPr bwMode="auto">
          <a:xfrm>
            <a:off x="627027" y="2815577"/>
            <a:ext cx="1948402" cy="33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คำบรรยายภาพ: สี่เหลี่ยมมุมมน 10">
            <a:extLst>
              <a:ext uri="{FF2B5EF4-FFF2-40B4-BE49-F238E27FC236}">
                <a16:creationId xmlns="" xmlns:a16="http://schemas.microsoft.com/office/drawing/2014/main" id="{AE52AA8B-219E-4398-ABFA-08352A8C36CF}"/>
              </a:ext>
            </a:extLst>
          </p:cNvPr>
          <p:cNvSpPr/>
          <p:nvPr/>
        </p:nvSpPr>
        <p:spPr>
          <a:xfrm>
            <a:off x="3024554" y="4751755"/>
            <a:ext cx="5186186" cy="1273562"/>
          </a:xfrm>
          <a:prstGeom prst="wedgeRoundRectCallout">
            <a:avLst>
              <a:gd name="adj1" fmla="val -75451"/>
              <a:gd name="adj2" fmla="val -113144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74320" rtlCol="0" anchor="b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ใบเป็นส่วนของพืชที่ทำหน้าที่คายน้ำ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4" name="Picture 21">
            <a:extLst>
              <a:ext uri="{FF2B5EF4-FFF2-40B4-BE49-F238E27FC236}">
                <a16:creationId xmlns="" xmlns:a16="http://schemas.microsoft.com/office/drawing/2014/main" id="{18864344-E28F-4C2A-9DA7-38FA6DCE9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6552" y="2858170"/>
            <a:ext cx="3427155" cy="3536170"/>
          </a:xfrm>
          <a:prstGeom prst="rect">
            <a:avLst/>
          </a:prstGeom>
        </p:spPr>
      </p:pic>
      <p:sp>
        <p:nvSpPr>
          <p:cNvPr id="15" name="คำบรรยายภาพ: สี่เหลี่ยมมุมมน 14">
            <a:extLst>
              <a:ext uri="{FF2B5EF4-FFF2-40B4-BE49-F238E27FC236}">
                <a16:creationId xmlns="" xmlns:a16="http://schemas.microsoft.com/office/drawing/2014/main" id="{653D1C4C-BDB8-4733-9437-253B428279C5}"/>
              </a:ext>
            </a:extLst>
          </p:cNvPr>
          <p:cNvSpPr/>
          <p:nvPr/>
        </p:nvSpPr>
        <p:spPr>
          <a:xfrm>
            <a:off x="2641391" y="3110523"/>
            <a:ext cx="5691502" cy="2037751"/>
          </a:xfrm>
          <a:prstGeom prst="wedgeRoundRectCallout">
            <a:avLst>
              <a:gd name="adj1" fmla="val -66302"/>
              <a:gd name="adj2" fmla="val -6825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การสร้างอาหารของพืชเกิดขึ้นที่ใบ เพราะใบพืช</a:t>
            </a:r>
          </a:p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มีคลอโรฟิลล์มากกว่าส่วนอื่น อาหารที่พืชสร้างขึ้น</a:t>
            </a:r>
          </a:p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คือน้ำตาล ซึ่งจะเปลี่ยนเป็นแป้งเก็บสะสมไว้ เราใช้</a:t>
            </a:r>
          </a:p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สารละลายไอโอดีนในการตรวจสอบแป้งในพืช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3AE0DF81-17F3-4031-9FEC-6AEBAE595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758" y="369132"/>
            <a:ext cx="5691503" cy="248594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57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Oval 21">
            <a:extLst>
              <a:ext uri="{FF2B5EF4-FFF2-40B4-BE49-F238E27FC236}">
                <a16:creationId xmlns="" xmlns:a16="http://schemas.microsoft.com/office/drawing/2014/main" id="{EF26DBB3-D005-40AC-BE2D-712E32435498}"/>
              </a:ext>
            </a:extLst>
          </p:cNvPr>
          <p:cNvSpPr/>
          <p:nvPr/>
        </p:nvSpPr>
        <p:spPr>
          <a:xfrm>
            <a:off x="561098" y="353865"/>
            <a:ext cx="736979" cy="7096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๒.</a:t>
            </a:r>
          </a:p>
        </p:txBody>
      </p:sp>
      <p:sp>
        <p:nvSpPr>
          <p:cNvPr id="10" name="Rectangle: Rounded Corners 20">
            <a:extLst>
              <a:ext uri="{FF2B5EF4-FFF2-40B4-BE49-F238E27FC236}">
                <a16:creationId xmlns="" xmlns:a16="http://schemas.microsoft.com/office/drawing/2014/main" id="{987A7BA9-DDC2-4050-90BD-347EB9A64FB5}"/>
              </a:ext>
            </a:extLst>
          </p:cNvPr>
          <p:cNvSpPr/>
          <p:nvPr/>
        </p:nvSpPr>
        <p:spPr>
          <a:xfrm>
            <a:off x="1204525" y="368737"/>
            <a:ext cx="3207219" cy="7096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ดอกและส่วนประกอบของดอก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A57982D4-7347-4E28-884D-6B993269A88E}"/>
              </a:ext>
            </a:extLst>
          </p:cNvPr>
          <p:cNvSpPr/>
          <p:nvPr/>
        </p:nvSpPr>
        <p:spPr>
          <a:xfrm>
            <a:off x="1204527" y="981419"/>
            <a:ext cx="6563966" cy="844841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274320" rtlCol="0" anchor="b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ดอก เป็นส่วนของกิ่งหรือใบที่เปลี่ยนแปลงไปทำหน้าที่ในการสืบพันธุ์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AB470681-152C-4AF2-95EF-B72D60C55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876" l="11545" r="88795"/>
                    </a14:imgEffect>
                  </a14:imgLayer>
                </a14:imgProps>
              </a:ext>
            </a:extLst>
          </a:blip>
          <a:srcRect l="9297" t="-677" r="6784" b="2235"/>
          <a:stretch/>
        </p:blipFill>
        <p:spPr>
          <a:xfrm>
            <a:off x="2829169" y="2172678"/>
            <a:ext cx="3915508" cy="37820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217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5" name="กลุ่ม 4">
            <a:extLst>
              <a:ext uri="{FF2B5EF4-FFF2-40B4-BE49-F238E27FC236}">
                <a16:creationId xmlns="" xmlns:a16="http://schemas.microsoft.com/office/drawing/2014/main" id="{ED58FC18-6ADB-4D4E-9C2D-0F38B4696145}"/>
              </a:ext>
            </a:extLst>
          </p:cNvPr>
          <p:cNvGrpSpPr/>
          <p:nvPr/>
        </p:nvGrpSpPr>
        <p:grpSpPr>
          <a:xfrm>
            <a:off x="71124" y="917512"/>
            <a:ext cx="8712640" cy="5216910"/>
            <a:chOff x="142250" y="1688864"/>
            <a:chExt cx="8712640" cy="5216910"/>
          </a:xfrm>
        </p:grpSpPr>
        <p:pic>
          <p:nvPicPr>
            <p:cNvPr id="14" name="รูปภาพ 13">
              <a:extLst>
                <a:ext uri="{FF2B5EF4-FFF2-40B4-BE49-F238E27FC236}">
                  <a16:creationId xmlns="" xmlns:a16="http://schemas.microsoft.com/office/drawing/2014/main" id="{92DCC1CD-0DB8-4943-95B4-5816B576F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204" b="92762" l="2174" r="89752">
                          <a14:foregroundMark x1="44099" y1="26440" x2="35093" y2="32644"/>
                          <a14:foregroundMark x1="35093" y1="32644" x2="32298" y2="41064"/>
                          <a14:foregroundMark x1="3727" y1="33826" x2="2795" y2="33678"/>
                          <a14:foregroundMark x1="36957" y1="10340" x2="50932" y2="6204"/>
                          <a14:foregroundMark x1="50932" y1="6204" x2="62112" y2="11817"/>
                          <a14:foregroundMark x1="62112" y1="11817" x2="62112" y2="15066"/>
                          <a14:foregroundMark x1="15839" y1="41359" x2="28571" y2="45643"/>
                          <a14:foregroundMark x1="28571" y1="45643" x2="41304" y2="40768"/>
                          <a14:foregroundMark x1="41304" y1="40768" x2="45342" y2="46972"/>
                          <a14:foregroundMark x1="42236" y1="32939" x2="44410" y2="38996"/>
                          <a14:foregroundMark x1="53106" y1="29247" x2="68634" y2="32939"/>
                          <a14:foregroundMark x1="68634" y1="32939" x2="78261" y2="38996"/>
                          <a14:foregroundMark x1="78261" y1="38996" x2="88820" y2="70162"/>
                          <a14:foregroundMark x1="88820" y1="70162" x2="69876" y2="75480"/>
                          <a14:foregroundMark x1="67702" y1="33530" x2="60870" y2="50074"/>
                          <a14:foregroundMark x1="60870" y1="50074" x2="67702" y2="64993"/>
                          <a14:foregroundMark x1="64907" y1="48892" x2="56832" y2="35894"/>
                          <a14:foregroundMark x1="43789" y1="41211" x2="47826" y2="48597"/>
                          <a14:foregroundMark x1="47826" y1="48597" x2="43789" y2="58050"/>
                          <a14:foregroundMark x1="57764" y1="83309" x2="50932" y2="90547"/>
                          <a14:foregroundMark x1="50932" y1="90547" x2="66460" y2="92762"/>
                          <a14:foregroundMark x1="66460" y1="92762" x2="70497" y2="89365"/>
                          <a14:foregroundMark x1="45342" y1="56278" x2="43478" y2="63220"/>
                          <a14:backgroundMark x1="22050" y1="3693" x2="16770" y2="148"/>
                          <a14:backgroundMark x1="16770" y1="148" x2="16770" y2="1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2250" y="1688864"/>
              <a:ext cx="2547029" cy="5216910"/>
            </a:xfrm>
            <a:prstGeom prst="rect">
              <a:avLst/>
            </a:prstGeom>
          </p:spPr>
        </p:pic>
        <p:sp>
          <p:nvSpPr>
            <p:cNvPr id="15" name="คำบรรยายภาพ: สี่เหลี่ยมมุมมน 14">
              <a:extLst>
                <a:ext uri="{FF2B5EF4-FFF2-40B4-BE49-F238E27FC236}">
                  <a16:creationId xmlns="" xmlns:a16="http://schemas.microsoft.com/office/drawing/2014/main" id="{F3BB3839-3E2B-4E8F-99F6-104AB62BD0DC}"/>
                </a:ext>
              </a:extLst>
            </p:cNvPr>
            <p:cNvSpPr/>
            <p:nvPr/>
          </p:nvSpPr>
          <p:spPr>
            <a:xfrm>
              <a:off x="3182612" y="1780082"/>
              <a:ext cx="5672278" cy="4125977"/>
            </a:xfrm>
            <a:prstGeom prst="wedgeRoundRectCallout">
              <a:avLst>
                <a:gd name="adj1" fmla="val -71943"/>
                <a:gd name="adj2" fmla="val -23690"/>
                <a:gd name="adj3" fmla="val 16667"/>
              </a:avLst>
            </a:prstGeom>
            <a:solidFill>
              <a:srgbClr val="F7E7A3"/>
            </a:solidFill>
            <a:ln w="28575">
              <a:solidFill>
                <a:srgbClr val="FFA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ดอกไม้แต่ละชนิดมีขนาด รูปร่าง กลิ่น</a:t>
              </a:r>
            </a:p>
            <a:p>
              <a:pPr algn="ctr"/>
              <a:r>
                <a:rPr lang="th-TH" sz="36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และสีที่แตกต่างกัน ดอกมีส่วนประกอบ</a:t>
              </a:r>
            </a:p>
            <a:p>
              <a:pPr algn="ctr"/>
              <a:r>
                <a:rPr lang="th-TH" sz="36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ที่สำคัญ ๔ ส่วน ได้แก่ กลีบเลี้ยง กลีบดอก</a:t>
              </a:r>
            </a:p>
            <a:p>
              <a:pPr algn="ctr"/>
              <a:r>
                <a:rPr lang="th-TH" sz="36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เกสรเพศผู้ และเกสรเพศเมีย ดอกบางชนิด</a:t>
              </a:r>
            </a:p>
            <a:p>
              <a:pPr algn="ctr"/>
              <a:r>
                <a:rPr lang="th-TH" sz="36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มีส่วนประกอบครบในดอกเดียว  บางชนิด</a:t>
              </a:r>
            </a:p>
            <a:p>
              <a:pPr algn="ctr"/>
              <a:r>
                <a:rPr lang="th-TH" sz="36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มีส่วนประกอบไม่ครบในดอกเดียว</a:t>
              </a:r>
              <a:endPara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34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FEEE7ABD-B484-40A4-BF48-616D779E65D4}"/>
              </a:ext>
            </a:extLst>
          </p:cNvPr>
          <p:cNvSpPr/>
          <p:nvPr/>
        </p:nvSpPr>
        <p:spPr>
          <a:xfrm>
            <a:off x="489439" y="93020"/>
            <a:ext cx="8165121" cy="2282349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ดอกโดยทั่วไปประกอบด้วยส่วนต่าง ๆ ดังนี้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กลีบเลี้ยง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เป็นส่วนที่อยู่นอกสุดของดอก ทำหน้าที่ห่อหุ้มกลีบดอกที่ยังอ่อน และป้องกันอันตรายจากแมลง เรียงตัวเป็นชั้นอยู่นอกสุด มีสีเขียวคล้ายใบ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กลีบดอก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เป็นส่วนที่อยู่ถัดจากกลีบเลี้ยงเข้าไป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มักมีสีสันสวยงาม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ช่วยในการล่อแมลงให้มาช่วยผสมเกสร และห่อหุ้มเกสรในขณะที่ดอกยังไม่บาน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B9985665-C5B2-4CCB-85B5-D4BD900D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68" y="2414048"/>
            <a:ext cx="6768958" cy="433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2">
            <a:extLst>
              <a:ext uri="{FF2B5EF4-FFF2-40B4-BE49-F238E27FC236}">
                <a16:creationId xmlns="" xmlns:a16="http://schemas.microsoft.com/office/drawing/2014/main" id="{21C41429-0F30-4FDE-90EE-E54CF5CF6DAE}"/>
              </a:ext>
            </a:extLst>
          </p:cNvPr>
          <p:cNvSpPr txBox="1"/>
          <p:nvPr/>
        </p:nvSpPr>
        <p:spPr>
          <a:xfrm>
            <a:off x="5329346" y="6118929"/>
            <a:ext cx="2391207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ส่วนประกอบของดอก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5" name="กลุ่ม 11">
            <a:extLst>
              <a:ext uri="{FF2B5EF4-FFF2-40B4-BE49-F238E27FC236}">
                <a16:creationId xmlns="" xmlns:a16="http://schemas.microsoft.com/office/drawing/2014/main" id="{6C0A0DFF-4AA7-466C-BA9E-77B68404EE49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6" name="สี่เหลี่ยมผืนผ้า 12">
              <a:extLst>
                <a:ext uri="{FF2B5EF4-FFF2-40B4-BE49-F238E27FC236}">
                  <a16:creationId xmlns="" xmlns:a16="http://schemas.microsoft.com/office/drawing/2014/main" id="{56B04FDE-9AF6-4B01-82E9-584E9871E480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7" name="รูปภาพ 13">
              <a:extLst>
                <a:ext uri="{FF2B5EF4-FFF2-40B4-BE49-F238E27FC236}">
                  <a16:creationId xmlns="" xmlns:a16="http://schemas.microsoft.com/office/drawing/2014/main" id="{0DC03064-B42B-444E-97F0-A4A579B66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8" name="วงรี 14">
              <a:extLst>
                <a:ext uri="{FF2B5EF4-FFF2-40B4-BE49-F238E27FC236}">
                  <a16:creationId xmlns="" xmlns:a16="http://schemas.microsoft.com/office/drawing/2014/main" id="{345892F3-A0AE-4D6A-B31E-E64F7DF21A73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63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E427FC7E-AC9B-4AA3-9704-93E0ABA4278B}"/>
              </a:ext>
            </a:extLst>
          </p:cNvPr>
          <p:cNvSpPr/>
          <p:nvPr/>
        </p:nvSpPr>
        <p:spPr>
          <a:xfrm>
            <a:off x="563841" y="544668"/>
            <a:ext cx="8165121" cy="1977518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เกสรเพศผู้</a:t>
            </a:r>
            <a:r>
              <a:rPr lang="en-US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เป็นส่วนที่อยู่ถัดจากกลีบดอกเข้าไป ประกอบด้วย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๓.๑ อับเรณู มีลักษณะเป็นกระเปาะ เป็นแหล่งสร้างและเก็บละอองเรณูซึ่งเป็น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เซลล์สืบพันธุ์เพศผู้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๓.๒ ก้านเกสรเพศผู้หรือก้านชูอับเรณู มีลักษณะเป็นก้านยาว ทำหน้าที่ชูอับเรณู </a:t>
            </a:r>
          </a:p>
          <a:p>
            <a:r>
              <a:rPr lang="th-TH" sz="2800" dirty="0"/>
              <a:t/>
            </a:r>
            <a:br>
              <a:rPr lang="th-TH" sz="2800" dirty="0"/>
            </a:b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80FC86A2-CA55-4C99-ABBF-21C6269F2A19}"/>
              </a:ext>
            </a:extLst>
          </p:cNvPr>
          <p:cNvSpPr/>
          <p:nvPr/>
        </p:nvSpPr>
        <p:spPr>
          <a:xfrm>
            <a:off x="563840" y="2856587"/>
            <a:ext cx="8165121" cy="2899164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เกสรเพศเมีย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เป็นส่วนที่อยู่ด้านในสุด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ตรงกลางของดอกประกอบด้วย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๔.๑ ยอดเกสรเพศเมีย อยู่บริเวณส่วนบนสุดของเกสรเพศเมีย ลักษณะเป็นปุ่ม มีขนหรือยางเหนียว ๆ สำหรับจับละอองเรณูที่ปลิวมา หรือแมลงพามา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๔.๒ ก้านเกสรเพศเมีย ทำหน้าที่ชูยอดเกสรเพศเมีย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๔.๓ รังไข่ อยู่บริเวณส่วนกลางสุดของเกสรเพศเมีย มีลักษณะเป็นกระเปาะภายในมีออ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วุล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ซึ่งมีเซลล์ไข่เป็นเซลล์สืบพันธุ์เพศเมียอยู่ภายใน</a:t>
            </a:r>
          </a:p>
          <a:p>
            <a:r>
              <a:rPr lang="th-TH" sz="2800" dirty="0"/>
              <a:t/>
            </a:r>
            <a:br>
              <a:rPr lang="th-TH" sz="2800" dirty="0"/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579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5F380D6-8214-416E-9B98-631CDBCF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6" name="Oval 21">
            <a:extLst>
              <a:ext uri="{FF2B5EF4-FFF2-40B4-BE49-F238E27FC236}">
                <a16:creationId xmlns="" xmlns:a16="http://schemas.microsoft.com/office/drawing/2014/main" id="{E99B9F19-A2A9-47F0-B346-4F1F21F829CF}"/>
              </a:ext>
            </a:extLst>
          </p:cNvPr>
          <p:cNvSpPr/>
          <p:nvPr/>
        </p:nvSpPr>
        <p:spPr>
          <a:xfrm>
            <a:off x="357898" y="898829"/>
            <a:ext cx="736979" cy="7096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๑.</a:t>
            </a: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7B525FDE-5A26-4DC1-B2F7-E128A962115C}"/>
              </a:ext>
            </a:extLst>
          </p:cNvPr>
          <p:cNvSpPr/>
          <p:nvPr/>
        </p:nvSpPr>
        <p:spPr>
          <a:xfrm>
            <a:off x="238835" y="129356"/>
            <a:ext cx="5090615" cy="668739"/>
          </a:xfrm>
          <a:prstGeom prst="roundRect">
            <a:avLst/>
          </a:prstGeom>
          <a:solidFill>
            <a:schemeClr val="accent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ความหลากหลายของพืชและการจัดจำแนก</a:t>
            </a:r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Rectangle: Rounded Corners 20">
            <a:extLst>
              <a:ext uri="{FF2B5EF4-FFF2-40B4-BE49-F238E27FC236}">
                <a16:creationId xmlns="" xmlns:a16="http://schemas.microsoft.com/office/drawing/2014/main" id="{1EFA3320-1EB4-4D7B-B673-5D162494AC9A}"/>
              </a:ext>
            </a:extLst>
          </p:cNvPr>
          <p:cNvSpPr/>
          <p:nvPr/>
        </p:nvSpPr>
        <p:spPr>
          <a:xfrm>
            <a:off x="1001326" y="913701"/>
            <a:ext cx="2590286" cy="7096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หน้าที่ของราก ลำต้น ใบ</a:t>
            </a:r>
          </a:p>
        </p:txBody>
      </p:sp>
      <p:sp>
        <p:nvSpPr>
          <p:cNvPr id="39" name="สี่เหลี่ยมผืนผ้า: มุมมน 38">
            <a:extLst>
              <a:ext uri="{FF2B5EF4-FFF2-40B4-BE49-F238E27FC236}">
                <a16:creationId xmlns="" xmlns:a16="http://schemas.microsoft.com/office/drawing/2014/main" id="{63887DF8-2611-499D-8091-3F5E2BCEE8BD}"/>
              </a:ext>
            </a:extLst>
          </p:cNvPr>
          <p:cNvSpPr/>
          <p:nvPr/>
        </p:nvSpPr>
        <p:spPr>
          <a:xfrm>
            <a:off x="1001326" y="1526383"/>
            <a:ext cx="7253587" cy="844841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274320" rtlCol="0" anchor="ctr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พืชประกอบด้วย ราก ลำต้น ใบ ดอก ผลและเมล็ด ซึ่งส่วนประกอบ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ของแต่ละส่วนมีหน้าที่แตกต่างกัน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C6EDB479-A4E8-4F85-B207-7C9592CAF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492" y="2371224"/>
            <a:ext cx="6953534" cy="4002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">
            <a:extLst>
              <a:ext uri="{FF2B5EF4-FFF2-40B4-BE49-F238E27FC236}">
                <a16:creationId xmlns="" xmlns:a16="http://schemas.microsoft.com/office/drawing/2014/main" id="{F07DA109-A259-4096-9E7E-BE9964C2D858}"/>
              </a:ext>
            </a:extLst>
          </p:cNvPr>
          <p:cNvSpPr txBox="1"/>
          <p:nvPr/>
        </p:nvSpPr>
        <p:spPr>
          <a:xfrm>
            <a:off x="3741065" y="6225897"/>
            <a:ext cx="26497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ความหลากหลายของพืช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="" xmlns:a16="http://schemas.microsoft.com/office/drawing/2014/main" id="{D53BFBB6-B4A5-4F21-9DE8-6488885DBEF3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8" name="สี่เหลี่ยมผืนผ้า 12">
              <a:extLst>
                <a:ext uri="{FF2B5EF4-FFF2-40B4-BE49-F238E27FC236}">
                  <a16:creationId xmlns="" xmlns:a16="http://schemas.microsoft.com/office/drawing/2014/main" id="{507737CA-6305-42F7-A881-F8D0730202B7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" name="รูปภาพ 13">
              <a:extLst>
                <a:ext uri="{FF2B5EF4-FFF2-40B4-BE49-F238E27FC236}">
                  <a16:creationId xmlns="" xmlns:a16="http://schemas.microsoft.com/office/drawing/2014/main" id="{C494018D-BC98-4D12-BF6B-F3B048DA2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0" name="วงรี 14">
              <a:extLst>
                <a:ext uri="{FF2B5EF4-FFF2-40B4-BE49-F238E27FC236}">
                  <a16:creationId xmlns="" xmlns:a16="http://schemas.microsoft.com/office/drawing/2014/main" id="{C31D7C79-0511-48A8-AA1B-0D9790EB1D00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2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  <p:bldP spid="35" grpId="0" animBg="1"/>
      <p:bldP spid="39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726FF74-0FD1-4F0A-9E53-30A351E58B85}"/>
              </a:ext>
            </a:extLst>
          </p:cNvPr>
          <p:cNvGrpSpPr/>
          <p:nvPr/>
        </p:nvGrpSpPr>
        <p:grpSpPr>
          <a:xfrm>
            <a:off x="0" y="281097"/>
            <a:ext cx="8985215" cy="5853324"/>
            <a:chOff x="0" y="281097"/>
            <a:chExt cx="8985215" cy="5853324"/>
          </a:xfrm>
        </p:grpSpPr>
        <p:grpSp>
          <p:nvGrpSpPr>
            <p:cNvPr id="12" name="กลุ่ม 11">
              <a:extLst>
                <a:ext uri="{FF2B5EF4-FFF2-40B4-BE49-F238E27FC236}">
                  <a16:creationId xmlns="" xmlns:a16="http://schemas.microsoft.com/office/drawing/2014/main" id="{F74DD720-8F03-4D68-ABDD-AB5526F9B8D7}"/>
                </a:ext>
              </a:extLst>
            </p:cNvPr>
            <p:cNvGrpSpPr/>
            <p:nvPr/>
          </p:nvGrpSpPr>
          <p:grpSpPr>
            <a:xfrm>
              <a:off x="0" y="281097"/>
              <a:ext cx="8985215" cy="5853324"/>
              <a:chOff x="0" y="281097"/>
              <a:chExt cx="8985215" cy="5853324"/>
            </a:xfrm>
          </p:grpSpPr>
          <p:sp>
            <p:nvSpPr>
              <p:cNvPr id="11" name="คำบรรยายภาพ: สี่เหลี่ยมมุมมน 10">
                <a:extLst>
                  <a:ext uri="{FF2B5EF4-FFF2-40B4-BE49-F238E27FC236}">
                    <a16:creationId xmlns="" xmlns:a16="http://schemas.microsoft.com/office/drawing/2014/main" id="{2E623B23-2EB0-4727-BCF2-C3280DF6F3C6}"/>
                  </a:ext>
                </a:extLst>
              </p:cNvPr>
              <p:cNvSpPr/>
              <p:nvPr/>
            </p:nvSpPr>
            <p:spPr>
              <a:xfrm>
                <a:off x="1335686" y="1572405"/>
                <a:ext cx="5672278" cy="2293995"/>
              </a:xfrm>
              <a:prstGeom prst="wedgeRoundRectCallout">
                <a:avLst>
                  <a:gd name="adj1" fmla="val -54427"/>
                  <a:gd name="adj2" fmla="val 59483"/>
                  <a:gd name="adj3" fmla="val 16667"/>
                </a:avLst>
              </a:prstGeom>
              <a:solidFill>
                <a:srgbClr val="FFF8C2"/>
              </a:solidFill>
              <a:ln w="28575">
                <a:solidFill>
                  <a:srgbClr val="FFF8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10" name="Picture 3">
                <a:extLst>
                  <a:ext uri="{FF2B5EF4-FFF2-40B4-BE49-F238E27FC236}">
                    <a16:creationId xmlns="" xmlns:a16="http://schemas.microsoft.com/office/drawing/2014/main" id="{1C267E36-1629-4BB4-857E-76A04581545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423" b="96577" l="1660" r="89887">
                            <a14:foregroundMark x1="12226" y1="19279" x2="9358" y2="2703"/>
                            <a14:foregroundMark x1="9358" y1="2703" x2="6491" y2="19459"/>
                            <a14:foregroundMark x1="6491" y1="19459" x2="6566" y2="37477"/>
                            <a14:foregroundMark x1="6566" y1="37477" x2="7245" y2="24144"/>
                            <a14:foregroundMark x1="7245" y1="24144" x2="6792" y2="38739"/>
                            <a14:foregroundMark x1="6792" y1="38739" x2="4075" y2="20180"/>
                            <a14:foregroundMark x1="4075" y1="20180" x2="7623" y2="69369"/>
                            <a14:foregroundMark x1="7623" y1="69369" x2="5434" y2="27027"/>
                            <a14:foregroundMark x1="5434" y1="27027" x2="9509" y2="95856"/>
                            <a14:foregroundMark x1="9509" y1="95856" x2="4075" y2="50991"/>
                            <a14:foregroundMark x1="4075" y1="50991" x2="4755" y2="95495"/>
                            <a14:foregroundMark x1="4755" y1="95495" x2="4302" y2="72252"/>
                            <a14:foregroundMark x1="4302" y1="72252" x2="6943" y2="86486"/>
                            <a14:foregroundMark x1="6943" y1="86486" x2="5132" y2="5045"/>
                            <a14:foregroundMark x1="5132" y1="5045" x2="12151" y2="94054"/>
                            <a14:foregroundMark x1="12151" y1="94054" x2="9887" y2="25766"/>
                            <a14:foregroundMark x1="9887" y1="25766" x2="18264" y2="80360"/>
                            <a14:foregroundMark x1="18783" y1="25425" x2="18792" y2="24505"/>
                            <a14:foregroundMark x1="18264" y1="80360" x2="18671" y2="37363"/>
                            <a14:foregroundMark x1="21337" y1="40184" x2="28151" y2="82162"/>
                            <a14:foregroundMark x1="18792" y1="24505" x2="18977" y2="25646"/>
                            <a14:foregroundMark x1="28151" y1="82162" x2="22791" y2="41722"/>
                            <a14:foregroundMark x1="21990" y1="40874" x2="21434" y2="96577"/>
                            <a14:foregroundMark x1="21434" y1="96577" x2="10943" y2="6667"/>
                            <a14:foregroundMark x1="6189" y1="25946" x2="4453" y2="11892"/>
                            <a14:foregroundMark x1="4453" y1="11892" x2="3623" y2="28649"/>
                            <a14:foregroundMark x1="3623" y1="28649" x2="7547" y2="11171"/>
                            <a14:foregroundMark x1="7547" y1="11171" x2="7849" y2="68288"/>
                            <a14:foregroundMark x1="7849" y1="68288" x2="6113" y2="49730"/>
                            <a14:foregroundMark x1="6113" y1="49730" x2="6113" y2="63243"/>
                            <a14:foregroundMark x1="6113" y1="63243" x2="4377" y2="45766"/>
                            <a14:foregroundMark x1="4377" y1="45766" x2="5887" y2="89730"/>
                            <a14:foregroundMark x1="5887" y1="89730" x2="4075" y2="95676"/>
                            <a14:foregroundMark x1="13887" y1="66126" x2="11472" y2="29910"/>
                            <a14:foregroundMark x1="13962" y1="14414" x2="13434" y2="30991"/>
                            <a14:foregroundMark x1="13736" y1="15856" x2="13434" y2="34414"/>
                            <a14:foregroundMark x1="13660" y1="12613" x2="14415" y2="31351"/>
                            <a14:foregroundMark x1="12226" y1="7387" x2="6264" y2="10450"/>
                            <a14:foregroundMark x1="6264" y1="10450" x2="3019" y2="53514"/>
                            <a14:foregroundMark x1="3849" y1="41622" x2="2566" y2="54775"/>
                            <a14:foregroundMark x1="2566" y1="54775" x2="2642" y2="55495"/>
                            <a14:foregroundMark x1="4226" y1="39459" x2="4755" y2="54955"/>
                            <a14:foregroundMark x1="7623" y1="5766" x2="4528" y2="16036"/>
                            <a14:foregroundMark x1="4528" y1="16036" x2="4453" y2="16577"/>
                            <a14:foregroundMark x1="7321" y1="4685" x2="3547" y2="14595"/>
                            <a14:foregroundMark x1="3547" y1="14595" x2="3321" y2="17117"/>
                            <a14:foregroundMark x1="6113" y1="3423" x2="1660" y2="17117"/>
                            <a14:foregroundMark x1="7472" y1="3243" x2="2868" y2="20000"/>
                            <a14:foregroundMark x1="8377" y1="4324" x2="13057" y2="10811"/>
                            <a14:foregroundMark x1="13057" y1="10811" x2="13509" y2="12793"/>
                            <a14:foregroundMark x1="9736" y1="4144" x2="10642" y2="61622"/>
                            <a14:foregroundMark x1="10491" y1="11712" x2="10189" y2="62883"/>
                            <a14:foregroundMark x1="10189" y1="62883" x2="10189" y2="61622"/>
                            <a14:foregroundMark x1="5358" y1="14414" x2="5208" y2="67207"/>
                            <a14:foregroundMark x1="3019" y1="15135" x2="3321" y2="38378"/>
                            <a14:foregroundMark x1="2491" y1="16216" x2="2717" y2="39640"/>
                            <a14:foregroundMark x1="2113" y1="29550" x2="3849" y2="32613"/>
                            <a14:foregroundMark x1="10868" y1="8468" x2="4830" y2="13514"/>
                            <a14:foregroundMark x1="4830" y1="13514" x2="2868" y2="92432"/>
                            <a14:foregroundMark x1="4528" y1="73333" x2="3321" y2="90991"/>
                            <a14:foregroundMark x1="12377" y1="67387" x2="15623" y2="92973"/>
                            <a14:foregroundMark x1="15698" y1="75676" x2="16981" y2="88649"/>
                            <a14:foregroundMark x1="16981" y1="88649" x2="16377" y2="92613"/>
                            <a14:foregroundMark x1="15623" y1="75495" x2="15925" y2="93333"/>
                            <a14:foregroundMark x1="14264" y1="52973" x2="9057" y2="24685"/>
                            <a14:foregroundMark x1="9057" y1="24685" x2="9208" y2="10811"/>
                            <a14:foregroundMark x1="9208" y1="10811" x2="4830" y2="17658"/>
                            <a14:foregroundMark x1="4830" y1="17658" x2="2491" y2="30631"/>
                            <a14:foregroundMark x1="2491" y1="30631" x2="2264" y2="44865"/>
                            <a14:foregroundMark x1="2264" y1="44865" x2="4151" y2="21802"/>
                            <a14:foregroundMark x1="4151" y1="21802" x2="4226" y2="37297"/>
                            <a14:foregroundMark x1="4226" y1="37297" x2="9811" y2="9369"/>
                            <a14:foregroundMark x1="9811" y1="9369" x2="12151" y2="25405"/>
                            <a14:foregroundMark x1="12151" y1="25405" x2="12151" y2="64865"/>
                            <a14:foregroundMark x1="12151" y1="64865" x2="8679" y2="19820"/>
                            <a14:foregroundMark x1="8679" y1="19820" x2="7321" y2="82703"/>
                            <a14:backgroundMark x1="27094" y1="38559" x2="18868" y2="29189"/>
                            <a14:backgroundMark x1="16981" y1="31532" x2="24075" y2="32793"/>
                            <a14:backgroundMark x1="24604" y1="38919" x2="24604" y2="38919"/>
                            <a14:backgroundMark x1="23321" y1="38559" x2="17358" y2="32252"/>
                            <a14:backgroundMark x1="25962" y1="40901" x2="24151" y2="3945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970"/>
              <a:stretch/>
            </p:blipFill>
            <p:spPr bwMode="auto">
              <a:xfrm>
                <a:off x="0" y="3133570"/>
                <a:ext cx="1721590" cy="3000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รูปภาพ 4">
                <a:extLst>
                  <a:ext uri="{FF2B5EF4-FFF2-40B4-BE49-F238E27FC236}">
                    <a16:creationId xmlns="" xmlns:a16="http://schemas.microsoft.com/office/drawing/2014/main" id="{A3E83684-AA89-42D7-A437-29E1E2F3B7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82"/>
              <a:stretch/>
            </p:blipFill>
            <p:spPr>
              <a:xfrm>
                <a:off x="1335686" y="281097"/>
                <a:ext cx="7649529" cy="35853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8C2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9EE0CEDD-C447-4A36-94EF-34D7C5CD9EE0}"/>
                </a:ext>
              </a:extLst>
            </p:cNvPr>
            <p:cNvSpPr/>
            <p:nvPr/>
          </p:nvSpPr>
          <p:spPr>
            <a:xfrm>
              <a:off x="5524851" y="3269547"/>
              <a:ext cx="2966226" cy="452487"/>
            </a:xfrm>
            <a:prstGeom prst="rect">
              <a:avLst/>
            </a:prstGeom>
            <a:solidFill>
              <a:srgbClr val="FFF8C2"/>
            </a:solidFill>
            <a:ln>
              <a:solidFill>
                <a:srgbClr val="FFF8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รูปภาพ 4">
              <a:extLst>
                <a:ext uri="{FF2B5EF4-FFF2-40B4-BE49-F238E27FC236}">
                  <a16:creationId xmlns="" xmlns:a16="http://schemas.microsoft.com/office/drawing/2014/main" id="{731250B5-672A-438C-B604-E17FEEB37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394" t="83678" r="5997" b="3800"/>
            <a:stretch/>
          </p:blipFill>
          <p:spPr>
            <a:xfrm>
              <a:off x="6555533" y="3313449"/>
              <a:ext cx="1193987" cy="452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835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1FF69CF-B663-45C7-8B96-226D5A9AC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7" y="0"/>
            <a:ext cx="9072874" cy="615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กลุ่ม 11">
            <a:extLst>
              <a:ext uri="{FF2B5EF4-FFF2-40B4-BE49-F238E27FC236}">
                <a16:creationId xmlns="" xmlns:a16="http://schemas.microsoft.com/office/drawing/2014/main" id="{D51ED6D4-1937-4B86-B1EB-AD0FD9D522AB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8DE6D306-5D34-4892-B36D-038A6B8B1E51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="" xmlns:a16="http://schemas.microsoft.com/office/drawing/2014/main" id="{FA072371-41A2-4D14-92E6-38E03ADCB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46951C18-C5DE-42D5-8320-EFB6D36FAF9C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5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1347FB48-70B8-44B7-8CF5-0A016F1BC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33232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20F8B28E-0EB9-4535-A1D6-5730723C348C}"/>
              </a:ext>
            </a:extLst>
          </p:cNvPr>
          <p:cNvSpPr txBox="1"/>
          <p:nvPr/>
        </p:nvSpPr>
        <p:spPr>
          <a:xfrm>
            <a:off x="3615023" y="6140424"/>
            <a:ext cx="4265786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หน้าที่ของราก ลำต้น ใบ ดอก ผลและเมล็ด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05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Oval 21">
            <a:extLst>
              <a:ext uri="{FF2B5EF4-FFF2-40B4-BE49-F238E27FC236}">
                <a16:creationId xmlns="" xmlns:a16="http://schemas.microsoft.com/office/drawing/2014/main" id="{EF26DBB3-D005-40AC-BE2D-712E32435498}"/>
              </a:ext>
            </a:extLst>
          </p:cNvPr>
          <p:cNvSpPr/>
          <p:nvPr/>
        </p:nvSpPr>
        <p:spPr>
          <a:xfrm>
            <a:off x="561098" y="353865"/>
            <a:ext cx="736979" cy="7096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๓.</a:t>
            </a:r>
          </a:p>
        </p:txBody>
      </p:sp>
      <p:sp>
        <p:nvSpPr>
          <p:cNvPr id="10" name="Rectangle: Rounded Corners 20">
            <a:extLst>
              <a:ext uri="{FF2B5EF4-FFF2-40B4-BE49-F238E27FC236}">
                <a16:creationId xmlns="" xmlns:a16="http://schemas.microsoft.com/office/drawing/2014/main" id="{987A7BA9-DDC2-4050-90BD-347EB9A64FB5}"/>
              </a:ext>
            </a:extLst>
          </p:cNvPr>
          <p:cNvSpPr/>
          <p:nvPr/>
        </p:nvSpPr>
        <p:spPr>
          <a:xfrm>
            <a:off x="1204525" y="368737"/>
            <a:ext cx="2558177" cy="7096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พืชไม่มีดอกและพืชดอก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A57982D4-7347-4E28-884D-6B993269A88E}"/>
              </a:ext>
            </a:extLst>
          </p:cNvPr>
          <p:cNvSpPr/>
          <p:nvPr/>
        </p:nvSpPr>
        <p:spPr>
          <a:xfrm>
            <a:off x="1204525" y="1017867"/>
            <a:ext cx="6867419" cy="1362185"/>
          </a:xfrm>
          <a:prstGeom prst="roundRect">
            <a:avLst>
              <a:gd name="adj" fmla="val 1107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0" rtlCol="0" anchor="b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สิ่งมีชีวิตมีลักษณะแตกต่างกันไป ซึ่งเกิดจากวิวัฒนาการของ สิ่งมีชีวิตเอง และสิ่งแวดล้อมควบคู่กันไป เรียกว่า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ความหลากหลายของ สิ่งมีชีวิต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215CD4D4-3836-4523-9974-B5819C876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3017">
            <a:off x="1057100" y="2431939"/>
            <a:ext cx="2895588" cy="3756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93B08F5C-557D-4675-86C0-12EF38ED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5070">
            <a:off x="4353530" y="2772641"/>
            <a:ext cx="4293273" cy="2854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" name="กลุ่ม 11">
            <a:extLst>
              <a:ext uri="{FF2B5EF4-FFF2-40B4-BE49-F238E27FC236}">
                <a16:creationId xmlns="" xmlns:a16="http://schemas.microsoft.com/office/drawing/2014/main" id="{89B7D2B2-7D86-494F-B3E7-648C25709E35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="" xmlns:a16="http://schemas.microsoft.com/office/drawing/2014/main" id="{0D19E1A8-3AC8-47CF-AFCF-9BE7D9B1E87C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="" xmlns:a16="http://schemas.microsoft.com/office/drawing/2014/main" id="{EA1BB4B6-9EB1-4B5D-826D-83B076883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="" xmlns:a16="http://schemas.microsoft.com/office/drawing/2014/main" id="{422FBA9D-F700-4910-85D0-A1FC328DCD49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2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21">
            <a:extLst>
              <a:ext uri="{FF2B5EF4-FFF2-40B4-BE49-F238E27FC236}">
                <a16:creationId xmlns="" xmlns:a16="http://schemas.microsoft.com/office/drawing/2014/main" id="{62C4214D-E75F-4D24-840B-9F3DCEABF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6952" y="2778726"/>
            <a:ext cx="3427155" cy="3536170"/>
          </a:xfrm>
          <a:prstGeom prst="rect">
            <a:avLst/>
          </a:prstGeom>
        </p:spPr>
      </p:pic>
      <p:sp>
        <p:nvSpPr>
          <p:cNvPr id="5" name="คำบรรยายภาพ: สี่เหลี่ยมมุมมน 4">
            <a:extLst>
              <a:ext uri="{FF2B5EF4-FFF2-40B4-BE49-F238E27FC236}">
                <a16:creationId xmlns="" xmlns:a16="http://schemas.microsoft.com/office/drawing/2014/main" id="{30BADE44-6F52-4A45-9345-FC281754D96B}"/>
              </a:ext>
            </a:extLst>
          </p:cNvPr>
          <p:cNvSpPr/>
          <p:nvPr/>
        </p:nvSpPr>
        <p:spPr>
          <a:xfrm>
            <a:off x="1804968" y="424923"/>
            <a:ext cx="6949010" cy="2476677"/>
          </a:xfrm>
          <a:prstGeom prst="wedgeRoundRectCallout">
            <a:avLst>
              <a:gd name="adj1" fmla="val -47859"/>
              <a:gd name="adj2" fmla="val 97250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การจัดจำแนกพืช โดยใช้การมีดอกเป็นเกณฑ์ในการจัดจำแนก ได้เป็น ๑. พืชไม่มีดอก เป็นพืชที่มีส่วนประกอบต่าง ๆ ไม่ครบส่วน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คือ มีราก ลำต้น ใบ ไม่มีดอก 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พืชดอก เป็นพืชที่มีส่วนประกอบต่าง ๆ ครบส่วน คือ มีราก ลำต้น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ใบ ดอก ผลและเมล็ด และมีดอกเป็นอวัยวะสืบพันธุ์ ของพืช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269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E427FC7E-AC9B-4AA3-9704-93E0ABA4278B}"/>
              </a:ext>
            </a:extLst>
          </p:cNvPr>
          <p:cNvSpPr/>
          <p:nvPr/>
        </p:nvSpPr>
        <p:spPr>
          <a:xfrm>
            <a:off x="563840" y="959447"/>
            <a:ext cx="8165121" cy="1977518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พืชไม่มีดอก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เป็นพืชที่มีส่วนประกอบต่าง ๆ ไม่ครบ และที่สำคัญคือไม่มีดอก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ผลและเมล็ด อาจมีราก ลำต้น ใบ เหมือนกับพืชดอก ตัวอย่างพืชไม่มีดอก เช่น มอสส์ เฟิร์น ผักแว่น สืบพันธุ์โดยการสร้างสปอร์ ส่วนปรง สนฉัตร แปะก๊วย เป็นพืชไม่มีดอก แต่มีเมล็ดที่ไม่มีผนังรังไข่ห่อหุ้ม</a:t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80FC86A2-CA55-4C99-ABBF-21C6269F2A19}"/>
              </a:ext>
            </a:extLst>
          </p:cNvPr>
          <p:cNvSpPr/>
          <p:nvPr/>
        </p:nvSpPr>
        <p:spPr>
          <a:xfrm>
            <a:off x="563839" y="3429000"/>
            <a:ext cx="8165121" cy="2053813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พืชดอก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เป็นพืชที่มีส่วนประกอบต่าง ๆ ครบ คือ มีราก ลำต้น ใบ ดอก ผล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และเมล็ด เมื่อเจริญเติบโตเต็มที่แล้วจะมีดอก ดอกของพืช คือ อวัยวะสืบพันธุ์ของพืช โดยทั่วไปพืชพวกนี้ขยายพันธุ์ด้วยเมล็ด พืชดอก เช่น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กุหลาบ ทานตะวัน ชบา มะม่วงพืชดอกบางชนิดต้องปลูกเป็นเวลานาน จึงเห็นดอก เช่น ตะไคร้ ไผ่ อ้อย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845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CFCE4584-5CBE-492D-A1F4-A045819C9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" y="3094802"/>
            <a:ext cx="2263830" cy="2924397"/>
          </a:xfrm>
          <a:prstGeom prst="rect">
            <a:avLst/>
          </a:prstGeom>
        </p:spPr>
      </p:pic>
      <p:sp>
        <p:nvSpPr>
          <p:cNvPr id="5" name="คำบรรยายภาพ: สี่เหลี่ยมมุมมน 4">
            <a:extLst>
              <a:ext uri="{FF2B5EF4-FFF2-40B4-BE49-F238E27FC236}">
                <a16:creationId xmlns="" xmlns:a16="http://schemas.microsoft.com/office/drawing/2014/main" id="{34561CCA-9CFD-4395-A73D-B529CCCA52D2}"/>
              </a:ext>
            </a:extLst>
          </p:cNvPr>
          <p:cNvSpPr/>
          <p:nvPr/>
        </p:nvSpPr>
        <p:spPr>
          <a:xfrm>
            <a:off x="2275294" y="1454400"/>
            <a:ext cx="5691502" cy="2183905"/>
          </a:xfrm>
          <a:prstGeom prst="wedgeRoundRectCallout">
            <a:avLst>
              <a:gd name="adj1" fmla="val -67586"/>
              <a:gd name="adj2" fmla="val 60016"/>
              <a:gd name="adj3" fmla="val 16667"/>
            </a:avLst>
          </a:prstGeom>
          <a:solidFill>
            <a:srgbClr val="FFF8C2"/>
          </a:solidFill>
          <a:ln w="57150">
            <a:solidFill>
              <a:srgbClr val="FFE6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รากทำหน้าที่ดูดน้ำแล้วลำเลียงขึ้นไปตามลำต้น กิ่ง และใบ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566763F3-67E5-4CA9-93DE-50558DF22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"/>
          <a:stretch/>
        </p:blipFill>
        <p:spPr>
          <a:xfrm>
            <a:off x="2275294" y="432001"/>
            <a:ext cx="6746527" cy="4564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E6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849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1B270EF7-8F39-4441-9CE9-C7460DABD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" r="2595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10" name="กลุ่ม 11">
            <a:extLst>
              <a:ext uri="{FF2B5EF4-FFF2-40B4-BE49-F238E27FC236}">
                <a16:creationId xmlns="" xmlns:a16="http://schemas.microsoft.com/office/drawing/2014/main" id="{28C5E014-84AC-4F29-A1D2-D37870059605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1" name="สี่เหลี่ยมผืนผ้า 12">
              <a:extLst>
                <a:ext uri="{FF2B5EF4-FFF2-40B4-BE49-F238E27FC236}">
                  <a16:creationId xmlns="" xmlns:a16="http://schemas.microsoft.com/office/drawing/2014/main" id="{1A112DC1-B39F-4CB0-8E4A-C2A008E17EE2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2" name="รูปภาพ 13">
              <a:extLst>
                <a:ext uri="{FF2B5EF4-FFF2-40B4-BE49-F238E27FC236}">
                  <a16:creationId xmlns="" xmlns:a16="http://schemas.microsoft.com/office/drawing/2014/main" id="{2FFF5054-E462-4269-9A92-87CD3333C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3" name="วงรี 14">
              <a:extLst>
                <a:ext uri="{FF2B5EF4-FFF2-40B4-BE49-F238E27FC236}">
                  <a16:creationId xmlns="" xmlns:a16="http://schemas.microsoft.com/office/drawing/2014/main" id="{DDF3C40D-F337-4E7F-A4C0-9D0747854044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1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BBFBE03-2E3B-4420-842B-971798FE740F}"/>
              </a:ext>
            </a:extLst>
          </p:cNvPr>
          <p:cNvGrpSpPr/>
          <p:nvPr/>
        </p:nvGrpSpPr>
        <p:grpSpPr>
          <a:xfrm>
            <a:off x="0" y="-9427"/>
            <a:ext cx="9209988" cy="6867427"/>
            <a:chOff x="0" y="-9427"/>
            <a:chExt cx="9209988" cy="6867427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9F31ED77-DB01-422E-BFE7-54C7541FC7E1}"/>
                </a:ext>
              </a:extLst>
            </p:cNvPr>
            <p:cNvSpPr/>
            <p:nvPr/>
          </p:nvSpPr>
          <p:spPr>
            <a:xfrm>
              <a:off x="0" y="6131562"/>
              <a:ext cx="9144000" cy="7264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รูปภาพ 2">
              <a:extLst>
                <a:ext uri="{FF2B5EF4-FFF2-40B4-BE49-F238E27FC236}">
                  <a16:creationId xmlns="" xmlns:a16="http://schemas.microsoft.com/office/drawing/2014/main" id="{0785B71B-7D7D-46B8-AE24-6E456DD3E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422" b="1455"/>
            <a:stretch/>
          </p:blipFill>
          <p:spPr>
            <a:xfrm>
              <a:off x="0" y="-9427"/>
              <a:ext cx="9209988" cy="614972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6A9E759-F6CD-4DA4-895A-D67D4A2A55E8}"/>
                </a:ext>
              </a:extLst>
            </p:cNvPr>
            <p:cNvSpPr/>
            <p:nvPr/>
          </p:nvSpPr>
          <p:spPr>
            <a:xfrm>
              <a:off x="6900421" y="5865161"/>
              <a:ext cx="1447002" cy="36512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0" name="กลุ่ม 11">
            <a:extLst>
              <a:ext uri="{FF2B5EF4-FFF2-40B4-BE49-F238E27FC236}">
                <a16:creationId xmlns="" xmlns:a16="http://schemas.microsoft.com/office/drawing/2014/main" id="{0B76CA82-F2CB-4900-932E-AD2817A342B4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1" name="สี่เหลี่ยมผืนผ้า 12">
              <a:extLst>
                <a:ext uri="{FF2B5EF4-FFF2-40B4-BE49-F238E27FC236}">
                  <a16:creationId xmlns="" xmlns:a16="http://schemas.microsoft.com/office/drawing/2014/main" id="{35039EED-0DFF-4208-8EEF-AE79487467C1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2" name="รูปภาพ 13">
              <a:extLst>
                <a:ext uri="{FF2B5EF4-FFF2-40B4-BE49-F238E27FC236}">
                  <a16:creationId xmlns="" xmlns:a16="http://schemas.microsoft.com/office/drawing/2014/main" id="{A910D5E4-A45B-4373-80BF-2FBCB0CF8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3" name="วงรี 14">
              <a:extLst>
                <a:ext uri="{FF2B5EF4-FFF2-40B4-BE49-F238E27FC236}">
                  <a16:creationId xmlns="" xmlns:a16="http://schemas.microsoft.com/office/drawing/2014/main" id="{9ED87F27-6F6F-4C29-8995-F720060F3B8D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5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1B11BA0-007F-49E6-97C1-24461EEA44DF}"/>
              </a:ext>
            </a:extLst>
          </p:cNvPr>
          <p:cNvGrpSpPr/>
          <p:nvPr/>
        </p:nvGrpSpPr>
        <p:grpSpPr>
          <a:xfrm>
            <a:off x="666123" y="2650698"/>
            <a:ext cx="7811754" cy="1556605"/>
            <a:chOff x="666123" y="2587486"/>
            <a:chExt cx="7811754" cy="1556605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F3C9ECD-576B-4DF1-9FD1-C5A329A67948}"/>
                </a:ext>
              </a:extLst>
            </p:cNvPr>
            <p:cNvSpPr txBox="1"/>
            <p:nvPr/>
          </p:nvSpPr>
          <p:spPr>
            <a:xfrm>
              <a:off x="1813095" y="3429002"/>
              <a:ext cx="5731453" cy="71508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หน่วยการเรียนรู้ที่ </a:t>
              </a:r>
              <a:r>
                <a:rPr lang="th-TH" sz="36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พืชและประเภทของพืช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5E079BD-B837-42F8-B616-0A41DB0EADB3}"/>
                </a:ext>
              </a:extLst>
            </p:cNvPr>
            <p:cNvSpPr txBox="1"/>
            <p:nvPr/>
          </p:nvSpPr>
          <p:spPr>
            <a:xfrm>
              <a:off x="666123" y="2587486"/>
              <a:ext cx="7811754" cy="71508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แบบสอบปรนัยเพื่อพัฒนาทักษะกระบวนการทางวิทยาศาสตร์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604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91144C0-2C6C-4C22-B9A4-59207B2D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AE0A6A59-D0E5-4044-AB9E-E86283108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4" b="92762" l="2174" r="89752">
                        <a14:foregroundMark x1="44099" y1="26440" x2="35093" y2="32644"/>
                        <a14:foregroundMark x1="35093" y1="32644" x2="32298" y2="41064"/>
                        <a14:foregroundMark x1="3727" y1="33826" x2="2795" y2="33678"/>
                        <a14:foregroundMark x1="36957" y1="10340" x2="50932" y2="6204"/>
                        <a14:foregroundMark x1="50932" y1="6204" x2="62112" y2="11817"/>
                        <a14:foregroundMark x1="62112" y1="11817" x2="62112" y2="15066"/>
                        <a14:foregroundMark x1="15839" y1="41359" x2="28571" y2="45643"/>
                        <a14:foregroundMark x1="28571" y1="45643" x2="41304" y2="40768"/>
                        <a14:foregroundMark x1="41304" y1="40768" x2="45342" y2="46972"/>
                        <a14:foregroundMark x1="42236" y1="32939" x2="44410" y2="38996"/>
                        <a14:foregroundMark x1="53106" y1="29247" x2="68634" y2="32939"/>
                        <a14:foregroundMark x1="68634" y1="32939" x2="78261" y2="38996"/>
                        <a14:foregroundMark x1="78261" y1="38996" x2="88820" y2="70162"/>
                        <a14:foregroundMark x1="88820" y1="70162" x2="69876" y2="75480"/>
                        <a14:foregroundMark x1="67702" y1="33530" x2="60870" y2="50074"/>
                        <a14:foregroundMark x1="60870" y1="50074" x2="67702" y2="64993"/>
                        <a14:foregroundMark x1="64907" y1="48892" x2="56832" y2="35894"/>
                        <a14:foregroundMark x1="43789" y1="41211" x2="47826" y2="48597"/>
                        <a14:foregroundMark x1="47826" y1="48597" x2="43789" y2="58050"/>
                        <a14:foregroundMark x1="57764" y1="83309" x2="50932" y2="90547"/>
                        <a14:foregroundMark x1="50932" y1="90547" x2="66460" y2="92762"/>
                        <a14:foregroundMark x1="66460" y1="92762" x2="70497" y2="89365"/>
                        <a14:foregroundMark x1="45342" y1="56278" x2="43478" y2="63220"/>
                        <a14:backgroundMark x1="22050" y1="3693" x2="16770" y2="148"/>
                        <a14:backgroundMark x1="16770" y1="148" x2="16770" y2="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0723" y="667784"/>
            <a:ext cx="1602369" cy="3388526"/>
          </a:xfrm>
          <a:prstGeom prst="rect">
            <a:avLst/>
          </a:prstGeom>
        </p:spPr>
      </p:pic>
      <p:sp>
        <p:nvSpPr>
          <p:cNvPr id="6" name="คำบรรยายภาพ: สี่เหลี่ยมมุมมน 5">
            <a:extLst>
              <a:ext uri="{FF2B5EF4-FFF2-40B4-BE49-F238E27FC236}">
                <a16:creationId xmlns="" xmlns:a16="http://schemas.microsoft.com/office/drawing/2014/main" id="{FDC570CE-CB1E-4CBF-92F7-972552A6C282}"/>
              </a:ext>
            </a:extLst>
          </p:cNvPr>
          <p:cNvSpPr/>
          <p:nvPr/>
        </p:nvSpPr>
        <p:spPr>
          <a:xfrm>
            <a:off x="2203729" y="974858"/>
            <a:ext cx="5691502" cy="633047"/>
          </a:xfrm>
          <a:prstGeom prst="wedgeRoundRectCallout">
            <a:avLst>
              <a:gd name="adj1" fmla="val -63830"/>
              <a:gd name="adj2" fmla="val 20406"/>
              <a:gd name="adj3" fmla="val 16667"/>
            </a:avLst>
          </a:prstGeom>
          <a:solidFill>
            <a:srgbClr val="F7E7A3"/>
          </a:solidFill>
          <a:ln w="28575">
            <a:solidFill>
              <a:srgbClr val="FF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รากทำหน้าที่ดูดน้ำแล้วลำเลียงขึ้นไปตามลำต้น กิ่ง และใบ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513DFBF0-E553-4D93-ADB6-123AC8AFA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092" y="2411187"/>
            <a:ext cx="5386011" cy="3581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0">
            <a:extLst>
              <a:ext uri="{FF2B5EF4-FFF2-40B4-BE49-F238E27FC236}">
                <a16:creationId xmlns="" xmlns:a16="http://schemas.microsoft.com/office/drawing/2014/main" id="{93612A0D-CC67-4397-85AB-8561CB5FFC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74" y="2362047"/>
            <a:ext cx="2035713" cy="30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"/>
                            </p:stCondLst>
                            <p:childTnLst>
                              <p:par>
                                <p:cTn id="3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-0.04 C 0.081 -0.049 0.102 -0.054 0.124 -0.054 C 0.149 -0.054 0.169 -0.049 0.183 -0.04 L 0.25 0 E" pathEditMode="relative" ptsTypes="">
                                      <p:cBhvr>
                                        <p:cTn id="37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D755DAB0-D417-4C49-9F9A-29A45E80B6DD}"/>
              </a:ext>
            </a:extLst>
          </p:cNvPr>
          <p:cNvSpPr/>
          <p:nvPr/>
        </p:nvSpPr>
        <p:spPr>
          <a:xfrm>
            <a:off x="1506827" y="3020617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noProof="0" dirty="0">
                <a:solidFill>
                  <a:prstClr val="black"/>
                </a:solidFill>
                <a:latin typeface="TH Sarabun New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697241"/>
            <a:ext cx="285366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คือส่วนใดของพืช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53827E0-0C97-493D-9FCA-27BDA71C84BD}"/>
              </a:ext>
            </a:extLst>
          </p:cNvPr>
          <p:cNvGrpSpPr/>
          <p:nvPr/>
        </p:nvGrpSpPr>
        <p:grpSpPr>
          <a:xfrm>
            <a:off x="1506827" y="2465968"/>
            <a:ext cx="1515322" cy="2086316"/>
            <a:chOff x="1386906" y="2147190"/>
            <a:chExt cx="151532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386907" y="2699586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789030" y="2147190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ใบ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789029" y="2655230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ราก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386907" y="2176777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386906" y="3772662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789029" y="3220266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ลำต้น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789028" y="3728306"/>
              <a:ext cx="1113198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กิ่ง ก้าน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386906" y="3249853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235136-97F5-40F4-9D95-A8B87027B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229" t="41095" r="27681" b="30452"/>
          <a:stretch/>
        </p:blipFill>
        <p:spPr>
          <a:xfrm>
            <a:off x="1001544" y="359319"/>
            <a:ext cx="4763152" cy="14627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B3E7D67-3EAD-48EE-B891-34A4B0FBF6FA}"/>
              </a:ext>
            </a:extLst>
          </p:cNvPr>
          <p:cNvGrpSpPr/>
          <p:nvPr/>
        </p:nvGrpSpPr>
        <p:grpSpPr>
          <a:xfrm>
            <a:off x="2888206" y="2971168"/>
            <a:ext cx="5061994" cy="2677656"/>
            <a:chOff x="2888206" y="2971168"/>
            <a:chExt cx="5061994" cy="2677656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2888206" y="2971168"/>
              <a:ext cx="5061994" cy="2677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     เหตุผล รากมีหน้าที่ดูดน้ำและธาตุอาหาร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ที่ละลายอยู่ในดิน และยึดลำต้นให้ตั้งอยู่บนดิน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ส่วน      ใบ มีหน้าที่สร้างอาหาร หายใจ และคายน้ำ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ลำต้น มีหน้าที่ลำเลียงนํ้าและธาตุอาหารไป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ยังส่วนอื่นของพืช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     	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Wingdings 2" panose="05020102010507070707" pitchFamily="18" charset="2"/>
                </a:rPr>
                <a:t>กิ่ง ก้าน มีหน้าที่ชูใบเพื่อให้ได้รับแสง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73194BD4-8B00-4091-A864-172B18C0DEF5}"/>
                </a:ext>
              </a:extLst>
            </p:cNvPr>
            <p:cNvSpPr/>
            <p:nvPr/>
          </p:nvSpPr>
          <p:spPr>
            <a:xfrm>
              <a:off x="3526127" y="305535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9D07C34-875D-4286-B455-B1315E1E4FFC}"/>
                </a:ext>
              </a:extLst>
            </p:cNvPr>
            <p:cNvSpPr/>
            <p:nvPr/>
          </p:nvSpPr>
          <p:spPr>
            <a:xfrm>
              <a:off x="3434824" y="390306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D425F4AA-BED8-489D-8FFB-D750E078A8A3}"/>
                </a:ext>
              </a:extLst>
            </p:cNvPr>
            <p:cNvSpPr/>
            <p:nvPr/>
          </p:nvSpPr>
          <p:spPr>
            <a:xfrm>
              <a:off x="3434824" y="431545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FFBB6A93-D2EF-45D8-8828-2CE7B52524DA}"/>
                </a:ext>
              </a:extLst>
            </p:cNvPr>
            <p:cNvSpPr/>
            <p:nvPr/>
          </p:nvSpPr>
          <p:spPr>
            <a:xfrm>
              <a:off x="3434824" y="516316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130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1386906" y="2564658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862641"/>
            <a:ext cx="5487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ข้อความใดกล่าวถึงหน้าที่ของลำต้น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ไม่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ถูกต้อง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2009167"/>
            <a:ext cx="5100158" cy="2086316"/>
            <a:chOff x="1121863" y="2174218"/>
            <a:chExt cx="510015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ชูกิ่งก้านใบและดอก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สร้างอาหารและคายนํ้า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ลำเลียงนํ้าและธาตุอาหาร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ลำเลียงอาหารจากใบไปราก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E0E4FC3-CD6C-4315-8A1D-00CB256F3854}"/>
              </a:ext>
            </a:extLst>
          </p:cNvPr>
          <p:cNvGrpSpPr/>
          <p:nvPr/>
        </p:nvGrpSpPr>
        <p:grpSpPr>
          <a:xfrm>
            <a:off x="1386906" y="4568483"/>
            <a:ext cx="6759350" cy="1384995"/>
            <a:chOff x="1386906" y="4568483"/>
            <a:chExt cx="6759350" cy="138499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386906" y="4568483"/>
              <a:ext cx="67593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สร้างอาหาร คายนํ้า ดูดและคาย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แก๊สคาร์บอนไดออกไซด์และแก๊สออกซิเจน เป็นหน้าที่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ของใบพืช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6D13C25-3A6F-4806-960C-09865D2DB4D0}"/>
                </a:ext>
              </a:extLst>
            </p:cNvPr>
            <p:cNvSpPr/>
            <p:nvPr/>
          </p:nvSpPr>
          <p:spPr>
            <a:xfrm>
              <a:off x="2044331" y="463198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364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0B8ABBAC-1BA2-4E69-9377-41FC430115DF}"/>
              </a:ext>
            </a:extLst>
          </p:cNvPr>
          <p:cNvSpPr/>
          <p:nvPr/>
        </p:nvSpPr>
        <p:spPr>
          <a:xfrm>
            <a:off x="1386906" y="3620574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862641"/>
            <a:ext cx="523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ส่วนใดของพืชที่เปรียบเสมือนท่อนํ้าในบ้าน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1991916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ผล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ราก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ดอก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ลำต้น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85E0EE0-1D25-444D-9BA9-6DE0DC195E74}"/>
              </a:ext>
            </a:extLst>
          </p:cNvPr>
          <p:cNvGrpSpPr/>
          <p:nvPr/>
        </p:nvGrpSpPr>
        <p:grpSpPr>
          <a:xfrm>
            <a:off x="1386906" y="4438274"/>
            <a:ext cx="5140894" cy="1384995"/>
            <a:chOff x="1386906" y="4438274"/>
            <a:chExt cx="5140894" cy="138499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386906" y="4438274"/>
              <a:ext cx="5140894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</a:t>
              </a:r>
              <a:r>
                <a:rPr lang="th-TH" sz="2800" dirty="0">
                  <a:solidFill>
                    <a:srgbClr val="FF33CC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เพราะลำต้นมีหน้าที่ลำเลียงนํ้า และ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ธาตุอาหารไปยังส่วนอื่นของพืช เช่นเดียวกับท่อนํ้า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ที่ลำเลียงนํ้าไปยังส่วนต่าง ๆ ของบ้าน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0A43D41D-737A-4D6F-A738-33E40E8471BE}"/>
                </a:ext>
              </a:extLst>
            </p:cNvPr>
            <p:cNvSpPr/>
            <p:nvPr/>
          </p:nvSpPr>
          <p:spPr>
            <a:xfrm>
              <a:off x="2002127" y="448755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159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1CCE87E1-8D56-4E02-82A7-50410A37804D}"/>
              </a:ext>
            </a:extLst>
          </p:cNvPr>
          <p:cNvSpPr/>
          <p:nvPr/>
        </p:nvSpPr>
        <p:spPr>
          <a:xfrm>
            <a:off x="869548" y="4328935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noProof="0" dirty="0">
                <a:solidFill>
                  <a:prstClr val="black"/>
                </a:solidFill>
                <a:latin typeface="TH Sarabun New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DCEA869-8E3F-47F1-A415-0B5926E32B38}"/>
              </a:ext>
            </a:extLst>
          </p:cNvPr>
          <p:cNvSpPr/>
          <p:nvPr/>
        </p:nvSpPr>
        <p:spPr>
          <a:xfrm>
            <a:off x="7081624" y="4245118"/>
            <a:ext cx="1960776" cy="505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B127FC6-37C1-400D-9C8D-87AB6D045890}"/>
              </a:ext>
            </a:extLst>
          </p:cNvPr>
          <p:cNvGrpSpPr/>
          <p:nvPr/>
        </p:nvGrpSpPr>
        <p:grpSpPr>
          <a:xfrm>
            <a:off x="3365500" y="4279269"/>
            <a:ext cx="5676900" cy="2246769"/>
            <a:chOff x="3365500" y="4279269"/>
            <a:chExt cx="5676900" cy="2246769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365500" y="4279269"/>
              <a:ext cx="56769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ในการทดสอบแป้งในใบพืชมีขั้นตอน ดังนี้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B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นำใบพืชต้มในนํ้าเดือด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A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นำใบพืชต้มด้วยเอทิลแอลกอฮอล์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C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นำใบพืชล้างด้วยนํ้าเย็น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D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หยดสารละลายไอโอดีนลงบนใบพืช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F511B533-C9C4-41CB-A052-9D5CCA138BC8}"/>
                </a:ext>
              </a:extLst>
            </p:cNvPr>
            <p:cNvSpPr/>
            <p:nvPr/>
          </p:nvSpPr>
          <p:spPr>
            <a:xfrm>
              <a:off x="4020773" y="4363456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862641"/>
            <a:ext cx="71352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พิจารณาข้อความต่อไปนี้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ข้อใดเรียงลำดับขั้นตอนในการทดสอบแป้งในใบพืชได้ถูกต้อง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869548" y="3774069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  <a:sym typeface="Wingdings" panose="05000000000000000000" pitchFamily="2" charset="2"/>
                </a:rPr>
                <a:t>BCD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  <a:sym typeface="Wingdings" panose="05000000000000000000" pitchFamily="2" charset="2"/>
                </a:rPr>
                <a:t>BACD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  <a:sym typeface="Wingdings" panose="05000000000000000000" pitchFamily="2" charset="2"/>
                </a:rPr>
                <a:t>CBAD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  <a:sym typeface="Wingdings" panose="05000000000000000000" pitchFamily="2" charset="2"/>
                </a:rPr>
                <a:t>DCBA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CA753A-CE9D-419E-B566-648C3A852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2" t="39415" r="36831" b="25945"/>
          <a:stretch/>
        </p:blipFill>
        <p:spPr>
          <a:xfrm>
            <a:off x="1386906" y="1370108"/>
            <a:ext cx="4269832" cy="167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586801"/>
            <a:ext cx="4248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พิจารณาภาพ ใช้ตอบคำถามข้อ ๕-๖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494206-2EB5-4EBC-B880-7AD599C0E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3" t="27299" r="34210" b="28468"/>
          <a:stretch/>
        </p:blipFill>
        <p:spPr>
          <a:xfrm>
            <a:off x="0" y="1613703"/>
            <a:ext cx="7243011" cy="31469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81F7604-AE89-4A27-B5D6-616E03CDDEFF}"/>
              </a:ext>
            </a:extLst>
          </p:cNvPr>
          <p:cNvSpPr/>
          <p:nvPr/>
        </p:nvSpPr>
        <p:spPr>
          <a:xfrm>
            <a:off x="4724400" y="4338833"/>
            <a:ext cx="411978" cy="424206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15BE8068-5A84-4829-9794-C8C7FC68DD29}"/>
              </a:ext>
            </a:extLst>
          </p:cNvPr>
          <p:cNvSpPr/>
          <p:nvPr/>
        </p:nvSpPr>
        <p:spPr>
          <a:xfrm>
            <a:off x="4572000" y="1878587"/>
            <a:ext cx="411978" cy="424206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E684D7EE-80ED-4EAE-B986-6091E95728F9}"/>
              </a:ext>
            </a:extLst>
          </p:cNvPr>
          <p:cNvSpPr/>
          <p:nvPr/>
        </p:nvSpPr>
        <p:spPr>
          <a:xfrm>
            <a:off x="6241093" y="2266734"/>
            <a:ext cx="411978" cy="424206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E5EDC56-3851-4663-85AA-1A69989363A9}"/>
              </a:ext>
            </a:extLst>
          </p:cNvPr>
          <p:cNvSpPr/>
          <p:nvPr/>
        </p:nvSpPr>
        <p:spPr>
          <a:xfrm>
            <a:off x="6275999" y="2834197"/>
            <a:ext cx="411978" cy="424206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D3E92817-EE09-443A-9604-091BC3533CF0}"/>
              </a:ext>
            </a:extLst>
          </p:cNvPr>
          <p:cNvSpPr/>
          <p:nvPr/>
        </p:nvSpPr>
        <p:spPr>
          <a:xfrm>
            <a:off x="6626702" y="3189557"/>
            <a:ext cx="411978" cy="424206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75EA526-3C49-4BCD-A534-69A060A73E3E}"/>
              </a:ext>
            </a:extLst>
          </p:cNvPr>
          <p:cNvSpPr/>
          <p:nvPr/>
        </p:nvSpPr>
        <p:spPr>
          <a:xfrm>
            <a:off x="6317189" y="3630252"/>
            <a:ext cx="411978" cy="424206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C1BBE6E-FF76-4BA1-A58E-E4C92C95DC70}"/>
              </a:ext>
            </a:extLst>
          </p:cNvPr>
          <p:cNvSpPr/>
          <p:nvPr/>
        </p:nvSpPr>
        <p:spPr>
          <a:xfrm>
            <a:off x="1144128" y="3630252"/>
            <a:ext cx="491764" cy="517542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2349D6C-7C6F-45A7-A1EE-6E83DA1812CA}"/>
              </a:ext>
            </a:extLst>
          </p:cNvPr>
          <p:cNvSpPr/>
          <p:nvPr/>
        </p:nvSpPr>
        <p:spPr>
          <a:xfrm>
            <a:off x="613973" y="3004794"/>
            <a:ext cx="411978" cy="424206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2F7F8D67-9BB3-48FF-A88E-ED9D68ED4AA7}"/>
              </a:ext>
            </a:extLst>
          </p:cNvPr>
          <p:cNvSpPr/>
          <p:nvPr/>
        </p:nvSpPr>
        <p:spPr>
          <a:xfrm>
            <a:off x="819792" y="2398355"/>
            <a:ext cx="411978" cy="424206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F3A9ECC-BDCB-420A-A2B9-276EAC329CC3}"/>
              </a:ext>
            </a:extLst>
          </p:cNvPr>
          <p:cNvSpPr/>
          <p:nvPr/>
        </p:nvSpPr>
        <p:spPr>
          <a:xfrm>
            <a:off x="2546468" y="1666484"/>
            <a:ext cx="411978" cy="424206"/>
          </a:xfrm>
          <a:prstGeom prst="ellipse">
            <a:avLst/>
          </a:prstGeom>
          <a:solidFill>
            <a:srgbClr val="FED5B1"/>
          </a:solidFill>
          <a:ln>
            <a:solidFill>
              <a:srgbClr val="FED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</a:t>
            </a:r>
            <a:endParaRPr lang="en-US" sz="36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F35455F-DBFA-4F6E-B1E7-ADE0FE02B9C8}"/>
              </a:ext>
            </a:extLst>
          </p:cNvPr>
          <p:cNvSpPr txBox="1"/>
          <p:nvPr/>
        </p:nvSpPr>
        <p:spPr>
          <a:xfrm>
            <a:off x="1144128" y="3607213"/>
            <a:ext cx="562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๑๐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885940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37711FE0-2B33-4FE5-A887-A15087F267B3}"/>
              </a:ext>
            </a:extLst>
          </p:cNvPr>
          <p:cNvSpPr/>
          <p:nvPr/>
        </p:nvSpPr>
        <p:spPr>
          <a:xfrm>
            <a:off x="773296" y="230452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E2FB37D-582F-4EE1-AC1F-68523A401C6F}"/>
              </a:ext>
            </a:extLst>
          </p:cNvPr>
          <p:cNvSpPr/>
          <p:nvPr/>
        </p:nvSpPr>
        <p:spPr>
          <a:xfrm>
            <a:off x="6153668" y="5797298"/>
            <a:ext cx="1564849" cy="4353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0866C17F-8A82-41C4-8851-51C068D79A7A}"/>
              </a:ext>
            </a:extLst>
          </p:cNvPr>
          <p:cNvSpPr/>
          <p:nvPr/>
        </p:nvSpPr>
        <p:spPr>
          <a:xfrm>
            <a:off x="7068067" y="5381144"/>
            <a:ext cx="1564849" cy="4161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9DED1817-7C93-4FE5-8E9F-3AF80D9E14F9}"/>
              </a:ext>
            </a:extLst>
          </p:cNvPr>
          <p:cNvSpPr/>
          <p:nvPr/>
        </p:nvSpPr>
        <p:spPr>
          <a:xfrm>
            <a:off x="6719277" y="4529610"/>
            <a:ext cx="1564849" cy="4161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5E24EAEE-8359-4397-B1A7-2B2931AF6A04}"/>
              </a:ext>
            </a:extLst>
          </p:cNvPr>
          <p:cNvSpPr/>
          <p:nvPr/>
        </p:nvSpPr>
        <p:spPr>
          <a:xfrm>
            <a:off x="6828775" y="3852662"/>
            <a:ext cx="1564849" cy="3795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348981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ข้อใดกล่าวถูกต้อง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773296" y="933756"/>
            <a:ext cx="6590031" cy="2760094"/>
            <a:chOff x="1121863" y="2174218"/>
            <a:chExt cx="6590031" cy="2760094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หมายเลข ๒ เป็นส่วนที่อยู่นอกสุดของดอก มีหน้าที่สร้างไข่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88679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หมายเลข ๔ อยู่บริเวณส่วนกลางของเกสรเพศผู้ มีลักษณะ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เป็นกระเปาะ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448550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740596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หมายเลข ๗ อยู่บริเวณส่วนบนสุดของเกสรเพศเมีย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มีหน้าที่จับละอองเรณูที่ปลิวหรือแมลงพามา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4429112"/>
              <a:ext cx="6187910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หมายเลข ๙ มีลักษณะเป็นก้านยาว ๆ มีหน้าที่ชูเกสรเพศเมีย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5415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45C9788-07E6-4623-9A3F-EF104160263F}"/>
              </a:ext>
            </a:extLst>
          </p:cNvPr>
          <p:cNvGrpSpPr/>
          <p:nvPr/>
        </p:nvGrpSpPr>
        <p:grpSpPr>
          <a:xfrm>
            <a:off x="939976" y="3782848"/>
            <a:ext cx="7844590" cy="2492990"/>
            <a:chOff x="939976" y="3782848"/>
            <a:chExt cx="7844590" cy="2492990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939976" y="3782848"/>
              <a:ext cx="7844590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	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หมายเลข ๗ คือ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ยอดเกสรเพศเมีย จะอยู่บริเวณส่วนบนสุดของเกสร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เพศเมีย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มีหน้าที่จับละอองเรณูที่ปลิวหรือแมลงพามา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หมายเลข ๒ คือ กลีบเลี้ยง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เป็นส่วนที่อยู่นอกสุด มีหน้าที่ห่อหุ้มกลีบดอกที่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ยังอ่อน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และป้องกันอันตรายจากแมลง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หมายเลข ๔ คือ รังไข่ อยู่บริเวณส่วนกลางของเกสรเพศเมีย มีลักษณะเป็นกระเปาะ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หมายเลข ๙ คือ ก้านชูอับเรณู มีลักษณะเป็นก้านยาว ๆ มีหน้าที่ชูอับเรณู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02922B9D-FC20-4B7D-AA21-B4266D79C319}"/>
                </a:ext>
              </a:extLst>
            </p:cNvPr>
            <p:cNvSpPr/>
            <p:nvPr/>
          </p:nvSpPr>
          <p:spPr>
            <a:xfrm>
              <a:off x="1532800" y="3818946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A497BB5C-0299-4199-B8FE-B4EB1C921E02}"/>
                </a:ext>
              </a:extLst>
            </p:cNvPr>
            <p:cNvSpPr/>
            <p:nvPr/>
          </p:nvSpPr>
          <p:spPr>
            <a:xfrm>
              <a:off x="1492890" y="463154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D19149FA-CA09-42C7-A3BD-2AE4751A042B}"/>
                </a:ext>
              </a:extLst>
            </p:cNvPr>
            <p:cNvSpPr/>
            <p:nvPr/>
          </p:nvSpPr>
          <p:spPr>
            <a:xfrm>
              <a:off x="1051124" y="5432840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D40F68C-3958-44D3-A6FE-9C18D7211ECA}"/>
                </a:ext>
              </a:extLst>
            </p:cNvPr>
            <p:cNvSpPr/>
            <p:nvPr/>
          </p:nvSpPr>
          <p:spPr>
            <a:xfrm>
              <a:off x="1051124" y="5834807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416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B8130765-6915-432F-979B-A09FB33BC23C}"/>
              </a:ext>
            </a:extLst>
          </p:cNvPr>
          <p:cNvSpPr/>
          <p:nvPr/>
        </p:nvSpPr>
        <p:spPr>
          <a:xfrm>
            <a:off x="1386906" y="2421014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862641"/>
            <a:ext cx="5780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การปฏิสนธิของพืชเกิดขึ้นที่บริเวณหมายเลขใด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1858027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หมายเลข </a:t>
              </a:r>
              <a:r>
                <a:rPr lang="th-TH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หมายเลข </a:t>
              </a:r>
              <a:r>
                <a:rPr lang="th-TH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หมายเลข </a:t>
              </a:r>
              <a:r>
                <a:rPr lang="th-TH" dirty="0">
                  <a:solidFill>
                    <a:prstClr val="black"/>
                  </a:solidFill>
                  <a:latin typeface="TH Sarabun New"/>
                  <a:cs typeface="TH Sarabun New"/>
                </a:rPr>
                <a:t>๗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หมายเลข </a:t>
              </a:r>
              <a:r>
                <a:rPr lang="th-TH" dirty="0">
                  <a:solidFill>
                    <a:prstClr val="black"/>
                  </a:solidFill>
                  <a:latin typeface="TH Sarabun New"/>
                  <a:cs typeface="TH Sarabun New"/>
                </a:rPr>
                <a:t>๘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1114F7-52FB-47BC-A291-48E188270BC7}"/>
              </a:ext>
            </a:extLst>
          </p:cNvPr>
          <p:cNvGrpSpPr/>
          <p:nvPr/>
        </p:nvGrpSpPr>
        <p:grpSpPr>
          <a:xfrm>
            <a:off x="1729762" y="4221847"/>
            <a:ext cx="3479189" cy="1384995"/>
            <a:chOff x="1729762" y="4221847"/>
            <a:chExt cx="3479189" cy="138499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729762" y="4221847"/>
              <a:ext cx="34791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การปฏิสนธิ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ของพืชจะเกิดขึ้นที่บริเวณรังไข่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(หมายเลข ๔)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733D91F-FED8-4D28-9B93-45FAD04499B3}"/>
                </a:ext>
              </a:extLst>
            </p:cNvPr>
            <p:cNvSpPr/>
            <p:nvPr/>
          </p:nvSpPr>
          <p:spPr>
            <a:xfrm>
              <a:off x="2395827" y="4305350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892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B8130765-6915-432F-979B-A09FB33BC23C}"/>
              </a:ext>
            </a:extLst>
          </p:cNvPr>
          <p:cNvSpPr/>
          <p:nvPr/>
        </p:nvSpPr>
        <p:spPr>
          <a:xfrm>
            <a:off x="1386906" y="2845855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367341"/>
            <a:ext cx="5221301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ถ้าจัดจำแนกพืชออกเป็น ๒ กลุ่ม ดังตาราง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ข้อใดใช้เป็นเกณฑ์ในการจัดจำแนกพืช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2816268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การมีดอก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ระบบราก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ลักษณะของใบ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แหล่งที่อยู่อาศัยของพืช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FFA3F7-8C64-4632-A4ED-89FD9063B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7" t="44544" r="19067" b="35625"/>
          <a:stretch/>
        </p:blipFill>
        <p:spPr>
          <a:xfrm>
            <a:off x="1170804" y="952116"/>
            <a:ext cx="6090452" cy="10195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A2528DF-E2B1-421B-B608-9E908C8834CC}"/>
              </a:ext>
            </a:extLst>
          </p:cNvPr>
          <p:cNvGrpSpPr/>
          <p:nvPr/>
        </p:nvGrpSpPr>
        <p:grpSpPr>
          <a:xfrm>
            <a:off x="3571809" y="4933740"/>
            <a:ext cx="4454591" cy="1815882"/>
            <a:chOff x="3571809" y="4933740"/>
            <a:chExt cx="4454591" cy="1815882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571809" y="4933740"/>
              <a:ext cx="4454591" cy="1815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กลุ่มที่ ๑ = พืชไม่มีดอก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		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กลุ่มที่ ๒ = พืชดอก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ดังนั้น เกณฑ์ในการจัดจำแนกพืช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ออกเป็น ๒ กลุ่มข้างต้นใช้การมีดอกเป็นเกณฑ์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A519390D-3EB7-42D2-A268-78A4F74D534F}"/>
                </a:ext>
              </a:extLst>
            </p:cNvPr>
            <p:cNvSpPr/>
            <p:nvPr/>
          </p:nvSpPr>
          <p:spPr>
            <a:xfrm>
              <a:off x="4229144" y="4966746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80536F-9F2E-4E0C-8F20-4D3531928061}"/>
              </a:ext>
            </a:extLst>
          </p:cNvPr>
          <p:cNvSpPr/>
          <p:nvPr/>
        </p:nvSpPr>
        <p:spPr>
          <a:xfrm>
            <a:off x="2281287" y="1102936"/>
            <a:ext cx="207389" cy="273377"/>
          </a:xfrm>
          <a:prstGeom prst="rect">
            <a:avLst/>
          </a:prstGeom>
          <a:solidFill>
            <a:srgbClr val="C0E5E2"/>
          </a:solidFill>
          <a:ln>
            <a:solidFill>
              <a:srgbClr val="C0E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6E1F15A-91F6-49FD-A3D9-9D8D53AA09AD}"/>
              </a:ext>
            </a:extLst>
          </p:cNvPr>
          <p:cNvSpPr/>
          <p:nvPr/>
        </p:nvSpPr>
        <p:spPr>
          <a:xfrm>
            <a:off x="2281287" y="1603663"/>
            <a:ext cx="207389" cy="273377"/>
          </a:xfrm>
          <a:prstGeom prst="rect">
            <a:avLst/>
          </a:prstGeom>
          <a:solidFill>
            <a:srgbClr val="FBCFD1"/>
          </a:solidFill>
          <a:ln>
            <a:solidFill>
              <a:srgbClr val="FBC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805D097-5005-42EF-B642-01BDFF2C8D1F}"/>
              </a:ext>
            </a:extLst>
          </p:cNvPr>
          <p:cNvSpPr txBox="1"/>
          <p:nvPr/>
        </p:nvSpPr>
        <p:spPr>
          <a:xfrm>
            <a:off x="2215298" y="950731"/>
            <a:ext cx="339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2031A4-FD6A-40C1-B861-B3157ECBC58D}"/>
              </a:ext>
            </a:extLst>
          </p:cNvPr>
          <p:cNvSpPr txBox="1"/>
          <p:nvPr/>
        </p:nvSpPr>
        <p:spPr>
          <a:xfrm>
            <a:off x="2215297" y="1449441"/>
            <a:ext cx="339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3882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9919E2AD-6318-456C-BBE9-C37179DF3398}"/>
              </a:ext>
            </a:extLst>
          </p:cNvPr>
          <p:cNvSpPr/>
          <p:nvPr/>
        </p:nvSpPr>
        <p:spPr>
          <a:xfrm>
            <a:off x="1255368" y="2428814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noProof="0" dirty="0">
                <a:solidFill>
                  <a:prstClr val="black"/>
                </a:solidFill>
                <a:latin typeface="TH Sarabun New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255368" y="1874318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บัว ชบา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มอสส์ เฟิร์น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พุดตาน ปรง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สนสองใบ มะลิ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449215"/>
            <a:ext cx="48686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จากข้อความข้างต้นหมายถึงพืชในข้อใด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5ECACE-8D35-4D06-9471-2D28AED55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24" b="42839" l="12958" r="88580">
                        <a14:foregroundMark x1="13909" y1="36979" x2="88067" y2="37240"/>
                        <a14:foregroundMark x1="77965" y1="34766" x2="88580" y2="35286"/>
                        <a14:foregroundMark x1="86310" y1="41536" x2="14861" y2="42578"/>
                        <a14:foregroundMark x1="23572" y1="35938" x2="13982" y2="35547"/>
                        <a14:foregroundMark x1="17423" y1="41016" x2="12958" y2="38151"/>
                        <a14:foregroundMark x1="84407" y1="39583" x2="88287" y2="42057"/>
                      </a14:backgroundRemoval>
                    </a14:imgEffect>
                  </a14:imgLayer>
                </a14:imgProps>
              </a:ext>
            </a:extLst>
          </a:blip>
          <a:srcRect l="12922" t="32617" r="10616" b="56008"/>
          <a:stretch/>
        </p:blipFill>
        <p:spPr>
          <a:xfrm>
            <a:off x="866206" y="421708"/>
            <a:ext cx="6759350" cy="5653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0001D42-8891-426B-AB09-9539A8B6ED93}"/>
              </a:ext>
            </a:extLst>
          </p:cNvPr>
          <p:cNvGrpSpPr/>
          <p:nvPr/>
        </p:nvGrpSpPr>
        <p:grpSpPr>
          <a:xfrm>
            <a:off x="3424396" y="1677051"/>
            <a:ext cx="5364004" cy="4832092"/>
            <a:chOff x="3424396" y="1677051"/>
            <a:chExt cx="5364004" cy="4832092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424396" y="1677051"/>
              <a:ext cx="5364004" cy="48320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มอสส์ เฟิร์น เป็นพืชที่มีส่วนประกอบต่าง ๆ ไม่ครบส่วน คือ มีราก ลำต้น ใบ แต่ไม่มีดอก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จึงจัดเป็นพืชไม่มีดอก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	 บัว ชบา มีส่วนประกอบต่าง ๆ ครบส่วน 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มีดอกเป็นอวัยวะสืบพันธุ์ จัดเป็นพืชดอก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พุดตาน มีส่วนประกอบต่าง ๆ ครบส่วน มีดอกเป็นอวัยวะสืบพันธุ์ จัดเป็นพืชดอก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ปรง มีส่วนประกอบ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ต่าง ๆ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ไม่ครบส่วน จัดเป็นพืชไม่มีดอก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สนสองใบ มีส่วนประกอบต่าง ๆ ไม่ครบส่วน จัดเป็นพืชไม่มีดอก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มะลิ มีส่วนประกอบต่าง ๆ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ครบส่วน มีดอกเป็นอวัยวะสืบพันธุ์ จัดเป็นพืชดอก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FAF0E850-1622-4620-B34B-BDD42C3281B9}"/>
                </a:ext>
              </a:extLst>
            </p:cNvPr>
            <p:cNvSpPr/>
            <p:nvPr/>
          </p:nvSpPr>
          <p:spPr>
            <a:xfrm>
              <a:off x="4087153" y="174535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5AB1FFBA-AAEC-43B4-93DD-19952C9C94A8}"/>
                </a:ext>
              </a:extLst>
            </p:cNvPr>
            <p:cNvSpPr/>
            <p:nvPr/>
          </p:nvSpPr>
          <p:spPr>
            <a:xfrm>
              <a:off x="4014199" y="302995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8ADE0830-B18F-4A11-B01D-8500B5E3433B}"/>
                </a:ext>
              </a:extLst>
            </p:cNvPr>
            <p:cNvSpPr/>
            <p:nvPr/>
          </p:nvSpPr>
          <p:spPr>
            <a:xfrm>
              <a:off x="3528005" y="390207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D9A56CDE-8EA2-4E32-9186-99A724204B21}"/>
                </a:ext>
              </a:extLst>
            </p:cNvPr>
            <p:cNvSpPr/>
            <p:nvPr/>
          </p:nvSpPr>
          <p:spPr>
            <a:xfrm>
              <a:off x="3504329" y="5168696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4" name="วงรี 4">
            <a:extLst>
              <a:ext uri="{FF2B5EF4-FFF2-40B4-BE49-F238E27FC236}">
                <a16:creationId xmlns="" xmlns:a16="http://schemas.microsoft.com/office/drawing/2014/main" id="{54DE5998-FDCD-48B3-99B0-4CB7A39D00D9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="" xmlns:a16="http://schemas.microsoft.com/office/drawing/2014/main" id="{3851F446-C985-4E8E-97D5-1A34E5F22737}"/>
              </a:ext>
            </a:extLst>
          </p:cNvPr>
          <p:cNvSpPr txBox="1">
            <a:spLocks/>
          </p:cNvSpPr>
          <p:nvPr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7567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85FB6872-E16F-4FC7-BDD7-1B2B59178D70}"/>
              </a:ext>
            </a:extLst>
          </p:cNvPr>
          <p:cNvSpPr/>
          <p:nvPr/>
        </p:nvSpPr>
        <p:spPr>
          <a:xfrm>
            <a:off x="1386906" y="2003283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51235" y="443837"/>
            <a:ext cx="4868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พืชในข้อใดเป็นพืชประเภทเดียวกับอ้อย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1449858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ปรง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ตะไคร้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มอสส์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เฟิร์น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3CC921F-3ECA-450D-8FF7-E56A48ED5570}"/>
              </a:ext>
            </a:extLst>
          </p:cNvPr>
          <p:cNvGrpSpPr/>
          <p:nvPr/>
        </p:nvGrpSpPr>
        <p:grpSpPr>
          <a:xfrm>
            <a:off x="1789027" y="3850327"/>
            <a:ext cx="4358555" cy="1815882"/>
            <a:chOff x="1789027" y="3850327"/>
            <a:chExt cx="4358555" cy="1815882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789027" y="3850327"/>
              <a:ext cx="4358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ตะไคร้จัดเป็นพืชดอก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แต่ต้องปลูกเป็นเวลานานถึงจะเห็นดอก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เช่นเดียวกับอ้อย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และ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จัดเป็นพืชไม่มีดอก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0B5DA382-C232-4D42-92D7-68D844EC6ECF}"/>
                </a:ext>
              </a:extLst>
            </p:cNvPr>
            <p:cNvSpPr/>
            <p:nvPr/>
          </p:nvSpPr>
          <p:spPr>
            <a:xfrm>
              <a:off x="2433927" y="3932797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D6634018-A514-40A0-80DF-00BF9557C3A2}"/>
                </a:ext>
              </a:extLst>
            </p:cNvPr>
            <p:cNvSpPr/>
            <p:nvPr/>
          </p:nvSpPr>
          <p:spPr>
            <a:xfrm>
              <a:off x="3642841" y="5196030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BEE614A0-4BD0-46DB-B1C2-0A239C2A4600}"/>
                </a:ext>
              </a:extLst>
            </p:cNvPr>
            <p:cNvSpPr/>
            <p:nvPr/>
          </p:nvSpPr>
          <p:spPr>
            <a:xfrm>
              <a:off x="2763171" y="5196030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7913A91-BA1C-45C8-86D4-21FCAC0E45A2}"/>
                </a:ext>
              </a:extLst>
            </p:cNvPr>
            <p:cNvSpPr/>
            <p:nvPr/>
          </p:nvSpPr>
          <p:spPr>
            <a:xfrm>
              <a:off x="2346907" y="5196030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558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วงรี 4">
            <a:extLst>
              <a:ext uri="{FF2B5EF4-FFF2-40B4-BE49-F238E27FC236}">
                <a16:creationId xmlns="" xmlns:a16="http://schemas.microsoft.com/office/drawing/2014/main" id="{B4F97CC3-12AF-4479-ACDD-A65D5917EF7B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00B0EC-0D73-4873-94E3-BB3A2BB7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0D0E08A-8346-4C4C-9D4B-D7836B87977F}"/>
              </a:ext>
            </a:extLst>
          </p:cNvPr>
          <p:cNvSpPr txBox="1"/>
          <p:nvPr/>
        </p:nvSpPr>
        <p:spPr>
          <a:xfrm>
            <a:off x="1315966" y="184645"/>
            <a:ext cx="635745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th-TH" sz="2625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ราก คือ ส่วนของพืชที่งอกออกจากเมล็ดก่อนส่วนอื่น และรากส่วนใหญ่เจริญลงสู่ใต้ดิน</a:t>
            </a:r>
          </a:p>
        </p:txBody>
      </p:sp>
      <p:sp>
        <p:nvSpPr>
          <p:cNvPr id="13" name="วงรี 4">
            <a:extLst>
              <a:ext uri="{FF2B5EF4-FFF2-40B4-BE49-F238E27FC236}">
                <a16:creationId xmlns="" xmlns:a16="http://schemas.microsoft.com/office/drawing/2014/main" id="{AA2926DC-57FF-4E8A-A703-0A7959A7BA6A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BE6DD0E5-B468-4442-8B18-245698485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47" y="1216599"/>
            <a:ext cx="2877886" cy="44248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A9E1F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0773AAA1-6BC0-4E19-B2FE-40F8DB77C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936" y="1216599"/>
            <a:ext cx="2469357" cy="410602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ED338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6C21170E-E8D0-4E33-9DF8-EE2204E43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7"/>
          <a:stretch/>
        </p:blipFill>
        <p:spPr>
          <a:xfrm>
            <a:off x="6273797" y="1216599"/>
            <a:ext cx="2524954" cy="41638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A7232D02-0B39-43DA-8C79-FD1088C33969}"/>
              </a:ext>
            </a:extLst>
          </p:cNvPr>
          <p:cNvSpPr/>
          <p:nvPr/>
        </p:nvSpPr>
        <p:spPr>
          <a:xfrm>
            <a:off x="403175" y="5604660"/>
            <a:ext cx="1348730" cy="473266"/>
          </a:xfrm>
          <a:prstGeom prst="roundRect">
            <a:avLst/>
          </a:prstGeom>
          <a:solidFill>
            <a:srgbClr val="A9E1FA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รากแก้ว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14F356EC-E77D-477D-82CB-9EB36F71752D}"/>
              </a:ext>
            </a:extLst>
          </p:cNvPr>
          <p:cNvSpPr/>
          <p:nvPr/>
        </p:nvSpPr>
        <p:spPr>
          <a:xfrm>
            <a:off x="1922068" y="5583955"/>
            <a:ext cx="1348730" cy="473266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รากฝอย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1EB91A54-9A65-4E32-B22A-ACAFB4E8E42D}"/>
              </a:ext>
            </a:extLst>
          </p:cNvPr>
          <p:cNvSpPr/>
          <p:nvPr/>
        </p:nvSpPr>
        <p:spPr>
          <a:xfrm>
            <a:off x="3979953" y="5491778"/>
            <a:ext cx="1397676" cy="451424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แคร์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รอต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CCA625F2-6A99-43CC-9737-EE3584EED167}"/>
              </a:ext>
            </a:extLst>
          </p:cNvPr>
          <p:cNvSpPr/>
          <p:nvPr/>
        </p:nvSpPr>
        <p:spPr>
          <a:xfrm>
            <a:off x="6837436" y="5491778"/>
            <a:ext cx="1591200" cy="4514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รากผักกาดหัว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5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0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85FB6872-E16F-4FC7-BDD7-1B2B59178D70}"/>
              </a:ext>
            </a:extLst>
          </p:cNvPr>
          <p:cNvSpPr/>
          <p:nvPr/>
        </p:nvSpPr>
        <p:spPr>
          <a:xfrm>
            <a:off x="1386906" y="1479445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51235" y="443837"/>
            <a:ext cx="5206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๑๐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พืชในข้อใดขยายพันธุ์โดยการสร้างสปอร์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1449858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เฟิร์น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กล้วยไม้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พุทธรักษา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ทานตะวัน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dirty="0">
                  <a:solidFill>
                    <a:prstClr val="black"/>
                  </a:solidFill>
                  <a:latin typeface="TH Sarabun New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1300617-FB34-451C-9680-5EDB92392C9B}"/>
              </a:ext>
            </a:extLst>
          </p:cNvPr>
          <p:cNvGrpSpPr/>
          <p:nvPr/>
        </p:nvGrpSpPr>
        <p:grpSpPr>
          <a:xfrm>
            <a:off x="1789027" y="3850327"/>
            <a:ext cx="4020930" cy="954107"/>
            <a:chOff x="1789027" y="3850327"/>
            <a:chExt cx="4020930" cy="954107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789027" y="3850327"/>
              <a:ext cx="40209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	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เฟิร์น จัดอยู่ในกลุ่มพืชไม่มีดอก ขยายพันธุ์โดยการสร้างสปอร์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603209-3407-46C6-B05F-C1548877180A}"/>
                </a:ext>
              </a:extLst>
            </p:cNvPr>
            <p:cNvSpPr/>
            <p:nvPr/>
          </p:nvSpPr>
          <p:spPr>
            <a:xfrm>
              <a:off x="2465183" y="3899306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800" b="1" dirty="0">
                  <a:solidFill>
                    <a:srgbClr val="FF33CC"/>
                  </a:solidFill>
                  <a:latin typeface="TH Sarabun New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520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2B9F928-520B-4CDE-890A-F69CB52F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="" xmlns:a16="http://schemas.microsoft.com/office/drawing/2014/main" id="{8AEDAD0F-1BDA-4DE2-9A73-102CA8767F4C}"/>
                  </a:ext>
                </a:extLst>
              </p14:cNvPr>
              <p14:cNvContentPartPr/>
              <p14:nvPr/>
            </p14:nvContentPartPr>
            <p14:xfrm>
              <a:off x="4984504" y="1573611"/>
              <a:ext cx="18720" cy="3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EDAD0F-1BDA-4DE2-9A73-102CA8767F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75674" y="1564514"/>
                <a:ext cx="36027" cy="51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="" xmlns:a16="http://schemas.microsoft.com/office/drawing/2014/main" id="{9A060EE0-89A3-4858-9874-A98F8083B1A3}"/>
                  </a:ext>
                </a:extLst>
              </p14:cNvPr>
              <p14:cNvContentPartPr/>
              <p14:nvPr/>
            </p14:nvContentPartPr>
            <p14:xfrm>
              <a:off x="5156584" y="2166531"/>
              <a:ext cx="6480" cy="1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A060EE0-89A3-4858-9874-A98F8083B1A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48058" y="2157891"/>
                <a:ext cx="23192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="" xmlns:a16="http://schemas.microsoft.com/office/drawing/2014/main" id="{58943B1A-0299-4821-8770-470E2B86E4A1}"/>
                  </a:ext>
                </a:extLst>
              </p14:cNvPr>
              <p14:cNvContentPartPr/>
              <p14:nvPr/>
            </p14:nvContentPartPr>
            <p14:xfrm>
              <a:off x="5156584" y="2079411"/>
              <a:ext cx="1872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8943B1A-0299-4821-8770-470E2B86E4A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47754" y="2070771"/>
                <a:ext cx="36027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="" xmlns:a16="http://schemas.microsoft.com/office/drawing/2014/main" id="{0AAD48BA-26A3-4109-A09A-35ED01E9ADD6}"/>
                  </a:ext>
                </a:extLst>
              </p14:cNvPr>
              <p14:cNvContentPartPr/>
              <p14:nvPr/>
            </p14:nvContentPartPr>
            <p14:xfrm>
              <a:off x="916162" y="3336308"/>
              <a:ext cx="21240" cy="705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AAD48BA-26A3-4109-A09A-35ED01E9ADD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07522" y="3327308"/>
                <a:ext cx="3888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9" name="Ink 38">
                <a:extLst>
                  <a:ext uri="{FF2B5EF4-FFF2-40B4-BE49-F238E27FC236}">
                    <a16:creationId xmlns="" xmlns:a16="http://schemas.microsoft.com/office/drawing/2014/main" id="{D2FC0525-684C-4F30-87C8-2E0403483ED8}"/>
                  </a:ext>
                </a:extLst>
              </p14:cNvPr>
              <p14:cNvContentPartPr/>
              <p14:nvPr/>
            </p14:nvContentPartPr>
            <p14:xfrm>
              <a:off x="988882" y="3692708"/>
              <a:ext cx="97200" cy="19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2FC0525-684C-4F30-87C8-2E0403483ED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79882" y="3684068"/>
                <a:ext cx="114840" cy="367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D5059AB2-030A-48C7-BF7B-891F9D732031}"/>
              </a:ext>
            </a:extLst>
          </p:cNvPr>
          <p:cNvSpPr txBox="1"/>
          <p:nvPr/>
        </p:nvSpPr>
        <p:spPr>
          <a:xfrm>
            <a:off x="3809831" y="5957862"/>
            <a:ext cx="2349346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274320" tIns="91440" rIns="9144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รากของพืชชนิดต่าง ๆ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="" xmlns:a16="http://schemas.microsoft.com/office/drawing/2014/main" id="{764CFD18-9E61-4DF7-B1DF-34EE24A45AC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64642" y="270474"/>
            <a:ext cx="2797994" cy="4620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CB27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B4EC8BB8-0D50-4BB7-945B-6F1D30EBD06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95379" y="166645"/>
            <a:ext cx="1820517" cy="4929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46C54649-8767-40E3-8F4D-315C35542191}"/>
              </a:ext>
            </a:extLst>
          </p:cNvPr>
          <p:cNvSpPr/>
          <p:nvPr/>
        </p:nvSpPr>
        <p:spPr>
          <a:xfrm>
            <a:off x="2690240" y="5162699"/>
            <a:ext cx="1397676" cy="451424"/>
          </a:xfrm>
          <a:prstGeom prst="roundRect">
            <a:avLst/>
          </a:prstGeom>
          <a:solidFill>
            <a:srgbClr val="FEB57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รากหญ้า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="" xmlns:a16="http://schemas.microsoft.com/office/drawing/2014/main" id="{B4E10045-4D09-4ABA-98D3-561A5FF0AAF0}"/>
              </a:ext>
            </a:extLst>
          </p:cNvPr>
          <p:cNvSpPr/>
          <p:nvPr/>
        </p:nvSpPr>
        <p:spPr>
          <a:xfrm>
            <a:off x="5706798" y="5232097"/>
            <a:ext cx="1478747" cy="451424"/>
          </a:xfrm>
          <a:prstGeom prst="roundRect">
            <a:avLst/>
          </a:prstGeom>
          <a:solidFill>
            <a:srgbClr val="C39BE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รากข้าวโพด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84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5D596444-AD77-4E01-A612-C154A167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7884"/>
            <a:ext cx="9144000" cy="504047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="" xmlns:a16="http://schemas.microsoft.com/office/drawing/2014/main" id="{493C04A8-25A6-4DFA-BEBA-591CFE2211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3" r="91750"/>
          <a:stretch/>
        </p:blipFill>
        <p:spPr>
          <a:xfrm>
            <a:off x="-2806" y="-14165"/>
            <a:ext cx="726475" cy="648204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6B3B0968-4355-4C26-A096-DAA7C333A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3"/>
          <a:stretch/>
        </p:blipFill>
        <p:spPr>
          <a:xfrm>
            <a:off x="338400" y="0"/>
            <a:ext cx="8805600" cy="6482049"/>
          </a:xfrm>
          <a:prstGeom prst="rect">
            <a:avLst/>
          </a:prstGeom>
        </p:spPr>
      </p:pic>
      <p:sp>
        <p:nvSpPr>
          <p:cNvPr id="17" name="วงรี 4">
            <a:extLst>
              <a:ext uri="{FF2B5EF4-FFF2-40B4-BE49-F238E27FC236}">
                <a16:creationId xmlns="" xmlns:a16="http://schemas.microsoft.com/office/drawing/2014/main" id="{EF761E9F-FA68-4902-8631-E91AA877570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B94A71E-F6BA-4CF7-A930-D511EEB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3" name="กลุ่ม 11">
            <a:extLst>
              <a:ext uri="{FF2B5EF4-FFF2-40B4-BE49-F238E27FC236}">
                <a16:creationId xmlns="" xmlns:a16="http://schemas.microsoft.com/office/drawing/2014/main" id="{D3D6E9B9-227F-469F-8015-433A3880979D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4" name="สี่เหลี่ยมผืนผ้า 12">
              <a:extLst>
                <a:ext uri="{FF2B5EF4-FFF2-40B4-BE49-F238E27FC236}">
                  <a16:creationId xmlns="" xmlns:a16="http://schemas.microsoft.com/office/drawing/2014/main" id="{8D0AFC6A-787D-49EC-B401-008020A41A18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="" xmlns:a16="http://schemas.microsoft.com/office/drawing/2014/main" id="{3F680E63-7B9A-4E8B-9F94-4C1C3CA20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0" name="วงรี 14">
              <a:extLst>
                <a:ext uri="{FF2B5EF4-FFF2-40B4-BE49-F238E27FC236}">
                  <a16:creationId xmlns="" xmlns:a16="http://schemas.microsoft.com/office/drawing/2014/main" id="{CA8B87BD-6F1C-44C7-92CC-1D5A8A762E75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1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6ECE8CDD-1068-452C-8F41-11265D5BB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9" r="5391"/>
          <a:stretch/>
        </p:blipFill>
        <p:spPr>
          <a:xfrm>
            <a:off x="0" y="0"/>
            <a:ext cx="9144000" cy="620714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CFC00E65-6D2E-4B04-9EF3-19538CDA9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 rot="5400000">
            <a:off x="3121675" y="2951707"/>
            <a:ext cx="848652" cy="70920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750BCF5D-E07A-4D90-9934-B8A4DD177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7880" b="71066"/>
          <a:stretch/>
        </p:blipFill>
        <p:spPr>
          <a:xfrm rot="5400000">
            <a:off x="7727114" y="5505148"/>
            <a:ext cx="781772" cy="2051999"/>
          </a:xfrm>
          <a:prstGeom prst="rect">
            <a:avLst/>
          </a:prstGeom>
        </p:spPr>
      </p:pic>
      <p:sp>
        <p:nvSpPr>
          <p:cNvPr id="14" name="วงรี 4">
            <a:extLst>
              <a:ext uri="{FF2B5EF4-FFF2-40B4-BE49-F238E27FC236}">
                <a16:creationId xmlns="" xmlns:a16="http://schemas.microsoft.com/office/drawing/2014/main" id="{2E0770C4-6592-4EC6-918D-5F09CF7BA34E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85A2149-3D40-4E04-940B-F91290B9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TextBox 2">
            <a:extLst>
              <a:ext uri="{FF2B5EF4-FFF2-40B4-BE49-F238E27FC236}">
                <a16:creationId xmlns="" xmlns:a16="http://schemas.microsoft.com/office/drawing/2014/main" id="{2C27955F-3317-45A8-84FD-1599CC88D8CF}"/>
              </a:ext>
            </a:extLst>
          </p:cNvPr>
          <p:cNvSpPr txBox="1"/>
          <p:nvPr/>
        </p:nvSpPr>
        <p:spPr>
          <a:xfrm>
            <a:off x="4275453" y="5989876"/>
            <a:ext cx="2518450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แผนภาพ หน้าที่ของราก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6" name="กลุ่ม 11">
            <a:extLst>
              <a:ext uri="{FF2B5EF4-FFF2-40B4-BE49-F238E27FC236}">
                <a16:creationId xmlns="" xmlns:a16="http://schemas.microsoft.com/office/drawing/2014/main" id="{359A4B6B-2090-411D-935A-B388456B898D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="" xmlns:a16="http://schemas.microsoft.com/office/drawing/2014/main" id="{3804299A-ECAB-4A64-B13F-3810402AB79D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="" xmlns:a16="http://schemas.microsoft.com/office/drawing/2014/main" id="{73B3BD33-A8F1-4E79-B118-C49AAC1F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="" xmlns:a16="http://schemas.microsoft.com/office/drawing/2014/main" id="{C0A53EE1-6C82-44D9-98DB-46B72036EAFE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5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8905FC99-22E3-49AB-A99E-A9E5C3189020}"/>
              </a:ext>
            </a:extLst>
          </p:cNvPr>
          <p:cNvSpPr/>
          <p:nvPr/>
        </p:nvSpPr>
        <p:spPr>
          <a:xfrm>
            <a:off x="890433" y="253603"/>
            <a:ext cx="7459318" cy="1949597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ลำต้น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เป็นส่วนของพืชที่อยู่ต่อจากรากขึ้นมา ส่วนใหญ่จะอยู่บนดิน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มีกิ่ง ก้าน และใบ แต่มีพืชบางชนิดที่มีลำต้นอยู่ใต้ดิน เช่น หญ้าแพรก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หญ้าแห้วหมู กล้วย พุทธรักษา ขมิ้น ขิง ข่า ว่าน มันมือเสือ หอม กระเทียม เผือก ซ่อนกลิ่นฝรั่ง มันฝรั่ง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วงรี 4">
            <a:extLst>
              <a:ext uri="{FF2B5EF4-FFF2-40B4-BE49-F238E27FC236}">
                <a16:creationId xmlns="" xmlns:a16="http://schemas.microsoft.com/office/drawing/2014/main" id="{FB7B9558-8409-48A4-BCFC-44E90BF37E89}"/>
              </a:ext>
            </a:extLst>
          </p:cNvPr>
          <p:cNvSpPr/>
          <p:nvPr/>
        </p:nvSpPr>
        <p:spPr>
          <a:xfrm>
            <a:off x="8425697" y="6133505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F9E4E24-46FE-4C84-8B8B-3C73C4E8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วงรี 4">
            <a:extLst>
              <a:ext uri="{FF2B5EF4-FFF2-40B4-BE49-F238E27FC236}">
                <a16:creationId xmlns="" xmlns:a16="http://schemas.microsoft.com/office/drawing/2014/main" id="{493CFAB2-0F89-4523-B2A9-D335FD6339CE}"/>
              </a:ext>
            </a:extLst>
          </p:cNvPr>
          <p:cNvSpPr/>
          <p:nvPr/>
        </p:nvSpPr>
        <p:spPr>
          <a:xfrm>
            <a:off x="3752700" y="4699154"/>
            <a:ext cx="1807960" cy="16350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</a:p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พืชที่มี</a:t>
            </a:r>
          </a:p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ลำต้นใต้ดิน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24BA519-16E1-485C-BE64-114EDF0032E1}"/>
              </a:ext>
            </a:extLst>
          </p:cNvPr>
          <p:cNvGrpSpPr/>
          <p:nvPr/>
        </p:nvGrpSpPr>
        <p:grpSpPr>
          <a:xfrm>
            <a:off x="2178970" y="2403094"/>
            <a:ext cx="4996995" cy="2819280"/>
            <a:chOff x="2178970" y="2403094"/>
            <a:chExt cx="4996995" cy="2819280"/>
          </a:xfrm>
        </p:grpSpPr>
        <p:pic>
          <p:nvPicPr>
            <p:cNvPr id="4" name="รูปภาพ 3">
              <a:extLst>
                <a:ext uri="{FF2B5EF4-FFF2-40B4-BE49-F238E27FC236}">
                  <a16:creationId xmlns="" xmlns:a16="http://schemas.microsoft.com/office/drawing/2014/main" id="{63B04D05-C838-418E-8BF4-A19E59FB8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53" b="35846" l="14224" r="83088">
                          <a14:foregroundMark x1="22029" y1="18493" x2="17173" y2="12796"/>
                          <a14:foregroundMark x1="17173" y1="12796" x2="24284" y2="17353"/>
                          <a14:foregroundMark x1="18474" y1="12708" x2="17780" y2="11569"/>
                          <a14:foregroundMark x1="16565" y1="12708" x2="18127" y2="11919"/>
                          <a14:foregroundMark x1="16392" y1="11569" x2="14224" y2="11131"/>
                          <a14:foregroundMark x1="22984" y1="33216" x2="22984" y2="33216"/>
                          <a14:foregroundMark x1="30876" y1="34794" x2="30876" y2="34794"/>
                          <a14:foregroundMark x1="74068" y1="24978" x2="67736" y2="21122"/>
                          <a14:foregroundMark x1="67736" y1="21122" x2="69818" y2="7011"/>
                          <a14:foregroundMark x1="69818" y1="7011" x2="68690" y2="1840"/>
                          <a14:foregroundMark x1="77971" y1="20596" x2="80486" y2="16126"/>
                          <a14:foregroundMark x1="64354" y1="25504" x2="57953" y2="25972"/>
                          <a14:foregroundMark x1="63313" y1="26556" x2="59584" y2="28571"/>
                          <a14:foregroundMark x1="78578" y1="23576" x2="81266" y2="24102"/>
                          <a14:foregroundMark x1="60278" y1="7362" x2="60278" y2="7362"/>
                          <a14:foregroundMark x1="59931" y1="7537" x2="58456" y2="8852"/>
                          <a14:foregroundMark x1="58369" y1="9027" x2="57502" y2="9991"/>
                          <a14:foregroundMark x1="58543" y1="8677" x2="58283" y2="9027"/>
                          <a14:foregroundMark x1="57242" y1="10167" x2="56114" y2="11744"/>
                          <a14:foregroundMark x1="56114" y1="11919" x2="55247" y2="13585"/>
                          <a14:foregroundMark x1="55160" y1="13848" x2="54467" y2="15688"/>
                          <a14:foregroundMark x1="54467" y1="15776" x2="54120" y2="17528"/>
                          <a14:foregroundMark x1="54033" y1="17616" x2="54033" y2="19982"/>
                          <a14:foregroundMark x1="53946" y1="20596" x2="54467" y2="22787"/>
                          <a14:foregroundMark x1="54206" y1="23050" x2="54900" y2="24890"/>
                          <a14:foregroundMark x1="55854" y1="26906" x2="56895" y2="28834"/>
                          <a14:foregroundMark x1="82741" y1="24277" x2="83174" y2="22875"/>
                          <a14:foregroundMark x1="61839" y1="6135" x2="61839" y2="6135"/>
                          <a14:foregroundMark x1="61752" y1="6398" x2="62533" y2="5697"/>
                          <a14:foregroundMark x1="62533" y1="6047" x2="65048" y2="5171"/>
                          <a14:foregroundMark x1="65221" y1="5083" x2="66609" y2="4908"/>
                          <a14:foregroundMark x1="58543" y1="33041" x2="55941" y2="35145"/>
                          <a14:foregroundMark x1="37814" y1="32515" x2="41631" y2="35846"/>
                          <a14:backgroundMark x1="66088" y1="6661" x2="66002" y2="6398"/>
                          <a14:backgroundMark x1="66349" y1="6223" x2="66349" y2="5353"/>
                          <a14:backgroundMark x1="65395" y1="7800" x2="65863" y2="5609"/>
                          <a14:backgroundMark x1="66525" y1="5050" x2="66956" y2="4908"/>
                          <a14:backgroundMark x1="60899" y1="7362" x2="60186" y2="7755"/>
                          <a14:backgroundMark x1="61473" y1="7046" x2="60899" y2="7362"/>
                          <a14:backgroundMark x1="55662" y1="13788" x2="55546" y2="13989"/>
                          <a14:backgroundMark x1="57738" y1="10167" x2="57606" y2="10397"/>
                          <a14:backgroundMark x1="54180" y1="25155" x2="54120" y2="25855"/>
                          <a14:backgroundMark x1="54827" y1="17670" x2="54587" y2="20443"/>
                          <a14:backgroundMark x1="56691" y1="28938" x2="57502" y2="30324"/>
                          <a14:backgroundMark x1="55247" y1="26468" x2="55583" y2="27043"/>
                        </a14:backgroundRemoval>
                      </a14:imgEffect>
                    </a14:imgLayer>
                  </a14:imgProps>
                </a:ext>
              </a:extLst>
            </a:blip>
            <a:srcRect l="13480" t="952" r="16071" b="63175"/>
            <a:stretch/>
          </p:blipFill>
          <p:spPr>
            <a:xfrm>
              <a:off x="2178970" y="2403094"/>
              <a:ext cx="4882243" cy="246017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320D2F4-3F87-4F8C-BA54-C647BD0CE930}"/>
                </a:ext>
              </a:extLst>
            </p:cNvPr>
            <p:cNvSpPr txBox="1"/>
            <p:nvPr/>
          </p:nvSpPr>
          <p:spPr>
            <a:xfrm>
              <a:off x="2486328" y="4690692"/>
              <a:ext cx="6703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>
                  <a:solidFill>
                    <a:srgbClr val="F274AD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เผือก</a:t>
              </a:r>
              <a:endParaRPr lang="en-US" sz="2800" dirty="0">
                <a:solidFill>
                  <a:srgbClr val="F274AD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FECE336-48B9-42A2-8E0D-F808A262A93A}"/>
                </a:ext>
              </a:extLst>
            </p:cNvPr>
            <p:cNvSpPr txBox="1"/>
            <p:nvPr/>
          </p:nvSpPr>
          <p:spPr>
            <a:xfrm>
              <a:off x="5699279" y="4699154"/>
              <a:ext cx="1476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>
                  <a:solidFill>
                    <a:srgbClr val="F6832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ซ่อนกลิ่นฝรั่ง</a:t>
              </a:r>
              <a:endParaRPr lang="en-US" sz="2800" dirty="0">
                <a:solidFill>
                  <a:srgbClr val="F6832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7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5FC6354-041A-40E8-9444-3C11DCD3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7A781801-7AAE-4BBA-A093-E146DB0234F8}"/>
              </a:ext>
            </a:extLst>
          </p:cNvPr>
          <p:cNvSpPr txBox="1"/>
          <p:nvPr/>
        </p:nvSpPr>
        <p:spPr>
          <a:xfrm>
            <a:off x="3881602" y="6026808"/>
            <a:ext cx="3797332" cy="507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tIns="91440" rIns="182880" bIns="0" rtlCol="0">
            <a:spAutoFit/>
          </a:bodyPr>
          <a:lstStyle/>
          <a:p>
            <a:r>
              <a:rPr lang="th-TH" sz="27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ตัวอย่างพืชชนิดต่าง ๆ ที่มีลำต้นใต้ดิน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836F992-E2CE-42C3-8853-70838B83E80F}"/>
              </a:ext>
            </a:extLst>
          </p:cNvPr>
          <p:cNvGrpSpPr/>
          <p:nvPr/>
        </p:nvGrpSpPr>
        <p:grpSpPr>
          <a:xfrm>
            <a:off x="1187939" y="624652"/>
            <a:ext cx="6611815" cy="5212809"/>
            <a:chOff x="1187939" y="624652"/>
            <a:chExt cx="6611815" cy="5212809"/>
          </a:xfrm>
        </p:grpSpPr>
        <p:grpSp>
          <p:nvGrpSpPr>
            <p:cNvPr id="12" name="กลุ่ม 11">
              <a:extLst>
                <a:ext uri="{FF2B5EF4-FFF2-40B4-BE49-F238E27FC236}">
                  <a16:creationId xmlns="" xmlns:a16="http://schemas.microsoft.com/office/drawing/2014/main" id="{13C5541D-7566-4FE7-AF39-23B6BBE7DC84}"/>
                </a:ext>
              </a:extLst>
            </p:cNvPr>
            <p:cNvGrpSpPr/>
            <p:nvPr/>
          </p:nvGrpSpPr>
          <p:grpSpPr>
            <a:xfrm>
              <a:off x="1187939" y="624652"/>
              <a:ext cx="6611815" cy="4606421"/>
              <a:chOff x="1211385" y="2187729"/>
              <a:chExt cx="6611815" cy="4606421"/>
            </a:xfrm>
          </p:grpSpPr>
          <p:sp>
            <p:nvSpPr>
              <p:cNvPr id="7" name="วงรี 6">
                <a:extLst>
                  <a:ext uri="{FF2B5EF4-FFF2-40B4-BE49-F238E27FC236}">
                    <a16:creationId xmlns="" xmlns:a16="http://schemas.microsoft.com/office/drawing/2014/main" id="{BCB697A9-8044-44EE-9719-233910458412}"/>
                  </a:ext>
                </a:extLst>
              </p:cNvPr>
              <p:cNvSpPr/>
              <p:nvPr/>
            </p:nvSpPr>
            <p:spPr>
              <a:xfrm>
                <a:off x="1241228" y="3424451"/>
                <a:ext cx="2078743" cy="2110740"/>
              </a:xfrm>
              <a:prstGeom prst="ellipse">
                <a:avLst/>
              </a:prstGeom>
              <a:noFill/>
              <a:ln w="38100">
                <a:solidFill>
                  <a:srgbClr val="F683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วงรี 8">
                <a:extLst>
                  <a:ext uri="{FF2B5EF4-FFF2-40B4-BE49-F238E27FC236}">
                    <a16:creationId xmlns="" xmlns:a16="http://schemas.microsoft.com/office/drawing/2014/main" id="{9CD48F8C-E96B-4869-B1D5-65199EBF930A}"/>
                  </a:ext>
                </a:extLst>
              </p:cNvPr>
              <p:cNvSpPr/>
              <p:nvPr/>
            </p:nvSpPr>
            <p:spPr>
              <a:xfrm>
                <a:off x="5744457" y="3380209"/>
                <a:ext cx="2078743" cy="2074186"/>
              </a:xfrm>
              <a:prstGeom prst="ellipse">
                <a:avLst/>
              </a:prstGeom>
              <a:noFill/>
              <a:ln w="38100">
                <a:solidFill>
                  <a:srgbClr val="F683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สามเหลี่ยมหน้าจั่ว 9">
                <a:extLst>
                  <a:ext uri="{FF2B5EF4-FFF2-40B4-BE49-F238E27FC236}">
                    <a16:creationId xmlns="" xmlns:a16="http://schemas.microsoft.com/office/drawing/2014/main" id="{4B9DF713-8F2B-44AC-B632-285C134B7882}"/>
                  </a:ext>
                </a:extLst>
              </p:cNvPr>
              <p:cNvSpPr/>
              <p:nvPr/>
            </p:nvSpPr>
            <p:spPr>
              <a:xfrm rot="8467764">
                <a:off x="3081459" y="3474087"/>
                <a:ext cx="842737" cy="23633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สามเหลี่ยมหน้าจั่ว 10">
                <a:extLst>
                  <a:ext uri="{FF2B5EF4-FFF2-40B4-BE49-F238E27FC236}">
                    <a16:creationId xmlns="" xmlns:a16="http://schemas.microsoft.com/office/drawing/2014/main" id="{E85A840A-0E27-4640-9F34-09043F4E85BF}"/>
                  </a:ext>
                </a:extLst>
              </p:cNvPr>
              <p:cNvSpPr/>
              <p:nvPr/>
            </p:nvSpPr>
            <p:spPr>
              <a:xfrm rot="5119161">
                <a:off x="4160799" y="4179876"/>
                <a:ext cx="915548" cy="236333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สามเหลี่ยมหน้าจั่ว 2">
                <a:extLst>
                  <a:ext uri="{FF2B5EF4-FFF2-40B4-BE49-F238E27FC236}">
                    <a16:creationId xmlns="" xmlns:a16="http://schemas.microsoft.com/office/drawing/2014/main" id="{DD774A00-091D-4A7A-9788-C2AE6DE3EA56}"/>
                  </a:ext>
                </a:extLst>
              </p:cNvPr>
              <p:cNvSpPr/>
              <p:nvPr/>
            </p:nvSpPr>
            <p:spPr>
              <a:xfrm rot="8017309">
                <a:off x="5588587" y="3221041"/>
                <a:ext cx="190399" cy="704446"/>
              </a:xfrm>
              <a:prstGeom prst="triangle">
                <a:avLst>
                  <a:gd name="adj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กลุ่ม 3">
                <a:extLst>
                  <a:ext uri="{FF2B5EF4-FFF2-40B4-BE49-F238E27FC236}">
                    <a16:creationId xmlns="" xmlns:a16="http://schemas.microsoft.com/office/drawing/2014/main" id="{527A5572-7AD5-42DC-A470-FC5F7C8ADD4A}"/>
                  </a:ext>
                </a:extLst>
              </p:cNvPr>
              <p:cNvGrpSpPr/>
              <p:nvPr/>
            </p:nvGrpSpPr>
            <p:grpSpPr>
              <a:xfrm>
                <a:off x="1211385" y="2187729"/>
                <a:ext cx="6611815" cy="4553332"/>
                <a:chOff x="1211385" y="2187729"/>
                <a:chExt cx="6611815" cy="4553332"/>
              </a:xfrm>
            </p:grpSpPr>
            <p:pic>
              <p:nvPicPr>
                <p:cNvPr id="5" name="รูปภาพ 4">
                  <a:extLst>
                    <a:ext uri="{FF2B5EF4-FFF2-40B4-BE49-F238E27FC236}">
                      <a16:creationId xmlns="" xmlns:a16="http://schemas.microsoft.com/office/drawing/2014/main" id="{97C43764-EB7C-40DD-A053-C3C1FBDAAE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37774" b="92200" l="3122" r="87251">
                              <a14:foregroundMark x1="17259" y1="42507" x2="16219" y2="41017"/>
                              <a14:foregroundMark x1="18213" y1="42419" x2="18127" y2="41630"/>
                              <a14:foregroundMark x1="12749" y1="47152" x2="9887" y2="46188"/>
                              <a14:foregroundMark x1="11275" y1="43383" x2="9454" y2="43471"/>
                              <a14:foregroundMark x1="12229" y1="67309" x2="6071" y2="63804"/>
                              <a14:foregroundMark x1="6071" y1="63804" x2="3209" y2="70377"/>
                              <a14:foregroundMark x1="3209" y1="70377" x2="4337" y2="73006"/>
                              <a14:foregroundMark x1="43886" y1="85977" x2="44406" y2="78878"/>
                              <a14:foregroundMark x1="44406" y1="78878" x2="50997" y2="82296"/>
                              <a14:foregroundMark x1="50997" y1="82296" x2="43192" y2="84487"/>
                              <a14:foregroundMark x1="81006" y1="55565" x2="82567" y2="74847"/>
                              <a14:foregroundMark x1="76236" y1="52936" x2="75516" y2="52148"/>
                              <a14:foregroundMark x1="74848" y1="51271" x2="73807" y2="50131"/>
                              <a14:foregroundMark x1="74935" y1="49430" x2="75473" y2="50924"/>
                              <a14:foregroundMark x1="74154" y1="47239" x2="74154" y2="47502"/>
                              <a14:foregroundMark x1="75022" y1="51358" x2="75716" y2="51972"/>
                              <a14:foregroundMark x1="84215" y1="38124" x2="84215" y2="37774"/>
                              <a14:foregroundMark x1="81353" y1="39965" x2="81353" y2="43208"/>
                              <a14:foregroundMark x1="81440" y1="38650" x2="81613" y2="37862"/>
                              <a14:foregroundMark x1="81266" y1="66608" x2="80746" y2="73707"/>
                              <a14:foregroundMark x1="80746" y1="73707" x2="81787" y2="75197"/>
                              <a14:foregroundMark x1="83435" y1="71253" x2="80312" y2="76249"/>
                              <a14:foregroundMark x1="81180" y1="75723" x2="83955" y2="74584"/>
                              <a14:foregroundMark x1="83435" y1="75285" x2="80572" y2="77125"/>
                              <a14:foregroundMark x1="3209" y1="62138" x2="3036" y2="69413"/>
                              <a14:foregroundMark x1="73547" y1="49693" x2="73200" y2="48203"/>
                              <a14:foregroundMark x1="73200" y1="48116" x2="73200" y2="48116"/>
                              <a14:foregroundMark x1="73114" y1="47152" x2="73027" y2="46538"/>
                              <a14:backgroundMark x1="73721" y1="47940" x2="74154" y2="48992"/>
                              <a14:backgroundMark x1="73894" y1="47502" x2="73894" y2="4820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1506" t="35784" r="3086" b="1424"/>
                <a:stretch/>
              </p:blipFill>
              <p:spPr>
                <a:xfrm>
                  <a:off x="1211385" y="2434784"/>
                  <a:ext cx="6611815" cy="4306277"/>
                </a:xfrm>
                <a:prstGeom prst="rect">
                  <a:avLst/>
                </a:prstGeom>
              </p:spPr>
            </p:pic>
            <p:sp>
              <p:nvSpPr>
                <p:cNvPr id="6" name="วงรี 5">
                  <a:extLst>
                    <a:ext uri="{FF2B5EF4-FFF2-40B4-BE49-F238E27FC236}">
                      <a16:creationId xmlns="" xmlns:a16="http://schemas.microsoft.com/office/drawing/2014/main" id="{C0D361AA-7BF4-4671-8EF3-AC62C8508D1B}"/>
                    </a:ext>
                  </a:extLst>
                </p:cNvPr>
                <p:cNvSpPr/>
                <p:nvPr/>
              </p:nvSpPr>
              <p:spPr>
                <a:xfrm>
                  <a:off x="3728800" y="2187729"/>
                  <a:ext cx="1785491" cy="1697447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800" dirty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ตัวอย่าง</a:t>
                  </a:r>
                </a:p>
                <a:p>
                  <a:pPr algn="ctr"/>
                  <a:r>
                    <a:rPr lang="th-TH" sz="2800" dirty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พืชที่มี</a:t>
                  </a:r>
                </a:p>
                <a:p>
                  <a:pPr algn="ctr"/>
                  <a:r>
                    <a:rPr lang="th-TH" sz="2800" dirty="0">
                      <a:solidFill>
                        <a:schemeClr val="tx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ลำต้นใต้ดิน</a:t>
                  </a:r>
                  <a:endParaRPr lang="en-US" sz="2800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8" name="วงรี 7">
                <a:extLst>
                  <a:ext uri="{FF2B5EF4-FFF2-40B4-BE49-F238E27FC236}">
                    <a16:creationId xmlns="" xmlns:a16="http://schemas.microsoft.com/office/drawing/2014/main" id="{C9F41009-1AFD-4262-9A38-1183F9127329}"/>
                  </a:ext>
                </a:extLst>
              </p:cNvPr>
              <p:cNvSpPr/>
              <p:nvPr/>
            </p:nvSpPr>
            <p:spPr>
              <a:xfrm>
                <a:off x="3399544" y="4719964"/>
                <a:ext cx="2078743" cy="2074186"/>
              </a:xfrm>
              <a:prstGeom prst="ellipse">
                <a:avLst/>
              </a:prstGeom>
              <a:noFill/>
              <a:ln w="38100">
                <a:solidFill>
                  <a:srgbClr val="F683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82DD8AE-31E4-4476-B679-1CE218686B59}"/>
                </a:ext>
              </a:extLst>
            </p:cNvPr>
            <p:cNvSpPr txBox="1"/>
            <p:nvPr/>
          </p:nvSpPr>
          <p:spPr>
            <a:xfrm>
              <a:off x="1817769" y="4089236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>
                  <a:solidFill>
                    <a:srgbClr val="EA7D2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มันฝรั่ง</a:t>
              </a:r>
              <a:endParaRPr lang="en-US" sz="2800" dirty="0">
                <a:solidFill>
                  <a:srgbClr val="EA7D2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6E25E8D-91F8-49F4-9ADC-0769141A2AC7}"/>
                </a:ext>
              </a:extLst>
            </p:cNvPr>
            <p:cNvSpPr txBox="1"/>
            <p:nvPr/>
          </p:nvSpPr>
          <p:spPr>
            <a:xfrm>
              <a:off x="4273273" y="5314241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>
                  <a:solidFill>
                    <a:srgbClr val="F6832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ขิง</a:t>
              </a:r>
              <a:endParaRPr lang="en-US" sz="2800" dirty="0">
                <a:solidFill>
                  <a:srgbClr val="F6832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556BAD9-B136-446F-8359-49100A2A88F9}"/>
                </a:ext>
              </a:extLst>
            </p:cNvPr>
            <p:cNvSpPr txBox="1"/>
            <p:nvPr/>
          </p:nvSpPr>
          <p:spPr>
            <a:xfrm>
              <a:off x="6510036" y="3932370"/>
              <a:ext cx="6447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dirty="0">
                  <a:solidFill>
                    <a:srgbClr val="F6832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หอม</a:t>
              </a:r>
              <a:endParaRPr lang="en-US" sz="2800" dirty="0">
                <a:solidFill>
                  <a:srgbClr val="F6832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0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3223</TotalTime>
  <Words>1148</Words>
  <Application>Microsoft Office PowerPoint</Application>
  <PresentationFormat>On-screen Show (4:3)</PresentationFormat>
  <Paragraphs>329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Angsana New</vt:lpstr>
      <vt:lpstr>Trebuchet MS</vt:lpstr>
      <vt:lpstr>Wingdings 2</vt:lpstr>
      <vt:lpstr>IrisUPC</vt:lpstr>
      <vt:lpstr>Cordia New</vt:lpstr>
      <vt:lpstr>Wingdings 3</vt:lpstr>
      <vt:lpstr>Calibri</vt:lpstr>
      <vt:lpstr>Wingdings</vt:lpstr>
      <vt:lpstr>TH Sarabun New</vt:lpstr>
      <vt:lpstr>TH SarabunIT๙</vt:lpstr>
      <vt:lpstr>เหลี่ยมเพชร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140</cp:revision>
  <dcterms:created xsi:type="dcterms:W3CDTF">2019-03-01T15:19:18Z</dcterms:created>
  <dcterms:modified xsi:type="dcterms:W3CDTF">2019-11-22T12:08:22Z</dcterms:modified>
</cp:coreProperties>
</file>