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05" r:id="rId1"/>
    <p:sldMasterId id="2147483823" r:id="rId2"/>
  </p:sldMasterIdLst>
  <p:notesMasterIdLst>
    <p:notesMasterId r:id="rId32"/>
  </p:notesMasterIdLst>
  <p:handoutMasterIdLst>
    <p:handoutMasterId r:id="rId33"/>
  </p:handoutMasterIdLst>
  <p:sldIdLst>
    <p:sldId id="270" r:id="rId3"/>
    <p:sldId id="275" r:id="rId4"/>
    <p:sldId id="272" r:id="rId5"/>
    <p:sldId id="305" r:id="rId6"/>
    <p:sldId id="273" r:id="rId7"/>
    <p:sldId id="276" r:id="rId8"/>
    <p:sldId id="277" r:id="rId9"/>
    <p:sldId id="278" r:id="rId10"/>
    <p:sldId id="279" r:id="rId11"/>
    <p:sldId id="280" r:id="rId12"/>
    <p:sldId id="281" r:id="rId13"/>
    <p:sldId id="282" r:id="rId14"/>
    <p:sldId id="283" r:id="rId15"/>
    <p:sldId id="284" r:id="rId16"/>
    <p:sldId id="285" r:id="rId17"/>
    <p:sldId id="303" r:id="rId18"/>
    <p:sldId id="293" r:id="rId19"/>
    <p:sldId id="304" r:id="rId20"/>
    <p:sldId id="256" r:id="rId21"/>
    <p:sldId id="258" r:id="rId22"/>
    <p:sldId id="306" r:id="rId23"/>
    <p:sldId id="260" r:id="rId24"/>
    <p:sldId id="307" r:id="rId25"/>
    <p:sldId id="265" r:id="rId26"/>
    <p:sldId id="274" r:id="rId27"/>
    <p:sldId id="308" r:id="rId28"/>
    <p:sldId id="309" r:id="rId29"/>
    <p:sldId id="310" r:id="rId30"/>
    <p:sldId id="271" r:id="rId31"/>
  </p:sldIdLst>
  <p:sldSz cx="9144000" cy="6858000" type="screen4x3"/>
  <p:notesSz cx="6858000" cy="9144000"/>
  <p:embeddedFontLst>
    <p:embeddedFont>
      <p:font typeface="Angsana New" pitchFamily="18" charset="-34"/>
      <p:regular r:id="rId34"/>
      <p:bold r:id="rId35"/>
      <p:italic r:id="rId36"/>
      <p:boldItalic r:id="rId37"/>
    </p:embeddedFont>
    <p:embeddedFont>
      <p:font typeface="Trebuchet MS" pitchFamily="34" charset="0"/>
      <p:regular r:id="rId38"/>
      <p:bold r:id="rId39"/>
      <p:italic r:id="rId40"/>
      <p:boldItalic r:id="rId41"/>
    </p:embeddedFont>
    <p:embeddedFont>
      <p:font typeface="Cordia New" pitchFamily="34" charset="-34"/>
      <p:regular r:id="rId42"/>
      <p:bold r:id="rId43"/>
      <p:italic r:id="rId44"/>
      <p:boldItalic r:id="rId45"/>
    </p:embeddedFont>
    <p:embeddedFont>
      <p:font typeface="IrisUPC" pitchFamily="34" charset="-34"/>
      <p:regular r:id="rId46"/>
      <p:bold r:id="rId47"/>
      <p:italic r:id="rId48"/>
      <p:boldItalic r:id="rId49"/>
    </p:embeddedFont>
    <p:embeddedFont>
      <p:font typeface="Wingdings 3" pitchFamily="18" charset="2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TH Sarabun New" pitchFamily="34" charset="-34"/>
      <p:regular r:id="rId55"/>
      <p:bold r:id="rId56"/>
      <p:italic r:id="rId57"/>
      <p:boldItalic r:id="rId58"/>
    </p:embeddedFont>
    <p:embeddedFont>
      <p:font typeface="TH SarabunIT๙" charset="-34"/>
      <p:regular r:id="rId59"/>
      <p:bold r:id="rId60"/>
      <p:italic r:id="rId61"/>
      <p:boldItalic r:id="rId6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  <p:ext uri="{2D200454-40CA-4A62-9FC3-DE9A4176ACB9}">
      <p15:notes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99CC00"/>
    <a:srgbClr val="FF9966"/>
    <a:srgbClr val="99FF33"/>
    <a:srgbClr val="E7DCED"/>
    <a:srgbClr val="D3EDEA"/>
    <a:srgbClr val="D5D6DA"/>
    <a:srgbClr val="F15DA0"/>
    <a:srgbClr val="ED3387"/>
    <a:srgbClr val="A9E1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119" autoAdjust="0"/>
    <p:restoredTop sz="93911" autoAdjust="0"/>
  </p:normalViewPr>
  <p:slideViewPr>
    <p:cSldViewPr snapToGrid="0">
      <p:cViewPr varScale="1">
        <p:scale>
          <a:sx n="88" d="100"/>
          <a:sy n="88" d="100"/>
        </p:scale>
        <p:origin x="-1326" y="-10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2" d="100"/>
          <a:sy n="62" d="100"/>
        </p:scale>
        <p:origin x="1461" y="2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50" Type="http://schemas.openxmlformats.org/officeDocument/2006/relationships/font" Target="fonts/font17.fntdata"/><Relationship Id="rId55" Type="http://schemas.openxmlformats.org/officeDocument/2006/relationships/font" Target="fonts/font22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53" Type="http://schemas.openxmlformats.org/officeDocument/2006/relationships/font" Target="fonts/font20.fntdata"/><Relationship Id="rId58" Type="http://schemas.openxmlformats.org/officeDocument/2006/relationships/font" Target="fonts/font25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2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font" Target="fonts/font15.fntdata"/><Relationship Id="rId56" Type="http://schemas.openxmlformats.org/officeDocument/2006/relationships/font" Target="fonts/font23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1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59" Type="http://schemas.openxmlformats.org/officeDocument/2006/relationships/font" Target="fonts/font26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54" Type="http://schemas.openxmlformats.org/officeDocument/2006/relationships/font" Target="fonts/font21.fntdata"/><Relationship Id="rId62" Type="http://schemas.openxmlformats.org/officeDocument/2006/relationships/font" Target="fonts/font2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Relationship Id="rId49" Type="http://schemas.openxmlformats.org/officeDocument/2006/relationships/font" Target="fonts/font16.fntdata"/><Relationship Id="rId57" Type="http://schemas.openxmlformats.org/officeDocument/2006/relationships/font" Target="fonts/font24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52" Type="http://schemas.openxmlformats.org/officeDocument/2006/relationships/font" Target="fonts/font19.fntdata"/><Relationship Id="rId60" Type="http://schemas.openxmlformats.org/officeDocument/2006/relationships/font" Target="fonts/font27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>
            <a:extLst>
              <a:ext uri="{FF2B5EF4-FFF2-40B4-BE49-F238E27FC236}">
                <a16:creationId xmlns="" xmlns:a16="http://schemas.microsoft.com/office/drawing/2014/main" id="{516FC60F-0D35-4192-AD5F-FC2D3DAADEC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ตัวแทนวันที่ 2">
            <a:extLst>
              <a:ext uri="{FF2B5EF4-FFF2-40B4-BE49-F238E27FC236}">
                <a16:creationId xmlns="" xmlns:a16="http://schemas.microsoft.com/office/drawing/2014/main" id="{C901A782-9704-49FD-8C92-8892791D166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1931C-3184-4A68-A91B-6295A018317B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4" name="ตัวแทนท้ายกระดาษ 3">
            <a:extLst>
              <a:ext uri="{FF2B5EF4-FFF2-40B4-BE49-F238E27FC236}">
                <a16:creationId xmlns="" xmlns:a16="http://schemas.microsoft.com/office/drawing/2014/main" id="{1E9E0C75-CE5B-4A7F-9267-1712641A406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ตัวแทนหมายเลขสไลด์ 4">
            <a:extLst>
              <a:ext uri="{FF2B5EF4-FFF2-40B4-BE49-F238E27FC236}">
                <a16:creationId xmlns="" xmlns:a16="http://schemas.microsoft.com/office/drawing/2014/main" id="{07A9DB22-A1A2-4FCA-8D74-44B962854D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15BECA-186A-4203-BBB6-6632C8EA60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83834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FCE63F-4680-4E21-8C7C-52D3E37BC5CF}" type="datetimeFigureOut">
              <a:rPr lang="th-TH" smtClean="0"/>
              <a:t>22/11/62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7D729A-3130-429D-8588-D96E39512F58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02433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6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527115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24841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10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4433638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7D729A-3130-429D-8588-D96E39512F58}" type="slidenum">
              <a:rPr lang="th-TH" smtClean="0"/>
              <a:t>13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388055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lumMod val="75000"/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96532571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322451153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90047214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1326113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581560475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299707992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936405022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456407673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วงรี 4">
            <a:extLst>
              <a:ext uri="{FF2B5EF4-FFF2-40B4-BE49-F238E27FC236}">
                <a16:creationId xmlns="" xmlns:a16="http://schemas.microsoft.com/office/drawing/2014/main" id="{5B6E03AD-DF8F-4F72-91CE-231EC6929AE5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กลุ่ม 11">
            <a:extLst>
              <a:ext uri="{FF2B5EF4-FFF2-40B4-BE49-F238E27FC236}">
                <a16:creationId xmlns="" xmlns:a16="http://schemas.microsoft.com/office/drawing/2014/main" id="{A41483D8-EAE0-44A9-A79F-E7BE6CC88787}"/>
              </a:ext>
            </a:extLst>
          </p:cNvPr>
          <p:cNvGrpSpPr/>
          <p:nvPr userDrawn="1"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0" name="สี่เหลี่ยมผืนผ้า 12">
              <a:extLst>
                <a:ext uri="{FF2B5EF4-FFF2-40B4-BE49-F238E27FC236}">
                  <a16:creationId xmlns="" xmlns:a16="http://schemas.microsoft.com/office/drawing/2014/main" id="{3493BD2D-61AD-43E1-B862-D829520493A7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2" name="รูปภาพ 13">
              <a:extLst>
                <a:ext uri="{FF2B5EF4-FFF2-40B4-BE49-F238E27FC236}">
                  <a16:creationId xmlns="" xmlns:a16="http://schemas.microsoft.com/office/drawing/2014/main" id="{4F76B0EE-62A6-48B4-AEFC-9CE816627F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3" name="วงรี 14">
              <a:extLst>
                <a:ext uri="{FF2B5EF4-FFF2-40B4-BE49-F238E27FC236}">
                  <a16:creationId xmlns="" xmlns:a16="http://schemas.microsoft.com/office/drawing/2014/main" id="{7C820C19-676C-4261-B2D1-794D0E4062C6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294341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71316" cy="6874935"/>
            <a:chOff x="-8466" y="-8468"/>
            <a:chExt cx="9171316" cy="6874935"/>
          </a:xfrm>
        </p:grpSpPr>
        <p:cxnSp>
          <p:nvCxnSpPr>
            <p:cNvPr id="28" name="Straight Connector 2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Freeform 2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Freeform 3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2" name="Freeform 3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3" name="Freeform 3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4" name="Freeform 3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5" name="Freeform 3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6" name="Freeform 3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1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9599" y="6041363"/>
            <a:ext cx="4622973" cy="365125"/>
          </a:xfrm>
        </p:spPr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CA08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CA08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pic>
        <p:nvPicPr>
          <p:cNvPr id="19" name="รูปภาพ 6">
            <a:extLst>
              <a:ext uri="{FF2B5EF4-FFF2-40B4-BE49-F238E27FC236}">
                <a16:creationId xmlns="" xmlns:a16="http://schemas.microsoft.com/office/drawing/2014/main" id="{AB012357-9F46-4FC8-8989-02AC8630A2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Text Placeholder 2">
            <a:extLst>
              <a:ext uri="{FF2B5EF4-FFF2-40B4-BE49-F238E27FC236}">
                <a16:creationId xmlns="" xmlns:a16="http://schemas.microsoft.com/office/drawing/2014/main" id="{85B32A21-7D47-41A9-9CAD-43B45AD93320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A08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สมบัติของวัสดุรอบตัวเรา ป.๔</a:t>
            </a:r>
          </a:p>
        </p:txBody>
      </p:sp>
      <p:sp>
        <p:nvSpPr>
          <p:cNvPr id="21" name="วงรี 4">
            <a:extLst>
              <a:ext uri="{FF2B5EF4-FFF2-40B4-BE49-F238E27FC236}">
                <a16:creationId xmlns="" xmlns:a16="http://schemas.microsoft.com/office/drawing/2014/main" id="{C22CC0A6-B70C-4EB7-B6C9-5CA58DA58DA9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522AB09B-0941-465C-A9DA-0AC7C0FE3EDA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0612574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B87FCB4-4795-45C8-8112-8D3D441E46D4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11/22/2019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2FE221-FF41-4898-9765-1A8D278752B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CA08"/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srgbClr val="FFCA08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53094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60919968"/>
      </p:ext>
    </p:extLst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8641776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893005209"/>
      </p:ext>
    </p:extLst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94407949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790346620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1481471276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818204620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230001067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cxnSp>
          <p:nvCxnSpPr>
            <p:cNvPr id="7" name="Straight Connector 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50000"/>
                <a:alpha val="7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8961A2AC-4E04-4690-8423-C1243FEC56FF}" type="slidenum">
              <a:rPr lang="th-TH" smtClean="0"/>
              <a:t>‹#›</a:t>
            </a:fld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134508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  <p:sldLayoutId id="2147483818" r:id="rId13"/>
    <p:sldLayoutId id="2147483819" r:id="rId14"/>
    <p:sldLayoutId id="2147483820" r:id="rId15"/>
    <p:sldLayoutId id="2147483821" r:id="rId16"/>
    <p:sldLayoutId id="2147483822" r:id="rId17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71317" cy="6874935"/>
            <a:chOff x="-8467" y="-8468"/>
            <a:chExt cx="9171317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94165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8764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87FCB4-4795-45C8-8112-8D3D441E46D4}" type="datetimeFigureOut">
              <a:rPr lang="en-US" smtClean="0"/>
              <a:t>11/22/2019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972FE221-FF41-4898-9765-1A8D278752BA}" type="slidenum">
              <a:rPr lang="en-US" smtClean="0"/>
              <a:t>‹#›</a:t>
            </a:fld>
            <a:endParaRPr lang="en-US"/>
          </a:p>
        </p:txBody>
      </p:sp>
      <p:pic>
        <p:nvPicPr>
          <p:cNvPr id="18" name="รูปภาพ 6">
            <a:extLst>
              <a:ext uri="{FF2B5EF4-FFF2-40B4-BE49-F238E27FC236}">
                <a16:creationId xmlns="" xmlns:a16="http://schemas.microsoft.com/office/drawing/2014/main" id="{ACA0703C-6CE4-40FF-A560-A873A72D791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194" b="96998" l="952" r="97884">
                        <a14:foregroundMark x1="47725" y1="25982" x2="63280" y2="43649"/>
                        <a14:foregroundMark x1="63280" y1="43649" x2="67302" y2="73903"/>
                        <a14:foregroundMark x1="49735" y1="24134" x2="70899" y2="31293"/>
                        <a14:foregroundMark x1="70899" y1="31293" x2="77037" y2="36259"/>
                        <a14:foregroundMark x1="53968" y1="18476" x2="77989" y2="33372"/>
                        <a14:foregroundMark x1="67090" y1="17783" x2="80635" y2="38453"/>
                        <a14:foregroundMark x1="80635" y1="38453" x2="82116" y2="44226"/>
                        <a14:foregroundMark x1="87619" y1="27945" x2="76402" y2="12702"/>
                        <a14:foregroundMark x1="76402" y1="12702" x2="60317" y2="4042"/>
                        <a14:foregroundMark x1="60317" y1="4042" x2="42857" y2="5889"/>
                        <a14:foregroundMark x1="42857" y1="5889" x2="28042" y2="15589"/>
                        <a14:foregroundMark x1="28042" y1="15589" x2="17037" y2="30139"/>
                        <a14:foregroundMark x1="17037" y1="30139" x2="13651" y2="51848"/>
                        <a14:foregroundMark x1="13651" y1="51848" x2="16931" y2="69861"/>
                        <a14:foregroundMark x1="16931" y1="69861" x2="27407" y2="86028"/>
                        <a14:foregroundMark x1="27407" y1="86028" x2="43704" y2="94111"/>
                        <a14:foregroundMark x1="43704" y1="94111" x2="60423" y2="93995"/>
                        <a14:foregroundMark x1="60423" y1="93995" x2="77672" y2="88337"/>
                        <a14:foregroundMark x1="77672" y1="88337" x2="88677" y2="74711"/>
                        <a14:foregroundMark x1="88677" y1="74711" x2="95450" y2="57852"/>
                        <a14:foregroundMark x1="95450" y1="57852" x2="94286" y2="38222"/>
                        <a14:foregroundMark x1="94286" y1="38222" x2="87937" y2="25520"/>
                        <a14:foregroundMark x1="93439" y1="39145" x2="95238" y2="58776"/>
                        <a14:foregroundMark x1="95344" y1="43418" x2="98095" y2="52194"/>
                        <a14:foregroundMark x1="77884" y1="16513" x2="61058" y2="5658"/>
                        <a14:foregroundMark x1="61058" y1="5658" x2="44444" y2="4850"/>
                        <a14:foregroundMark x1="44444" y1="4850" x2="34815" y2="9007"/>
                        <a14:foregroundMark x1="75556" y1="83949" x2="60741" y2="94111"/>
                        <a14:foregroundMark x1="60741" y1="94111" x2="43810" y2="92956"/>
                        <a14:foregroundMark x1="43810" y1="92956" x2="41799" y2="91686"/>
                        <a14:foregroundMark x1="43492" y1="92841" x2="60212" y2="95381"/>
                        <a14:foregroundMark x1="60212" y1="95381" x2="60847" y2="95266"/>
                        <a14:foregroundMark x1="27407" y1="77367" x2="40106" y2="89261"/>
                        <a14:foregroundMark x1="24127" y1="73557" x2="36931" y2="87760"/>
                        <a14:foregroundMark x1="36931" y1="87760" x2="40952" y2="89145"/>
                        <a14:foregroundMark x1="31111" y1="48152" x2="38624" y2="65012"/>
                        <a14:foregroundMark x1="38624" y1="65012" x2="63175" y2="87875"/>
                        <a14:foregroundMark x1="18519" y1="51155" x2="23492" y2="30370"/>
                        <a14:foregroundMark x1="23492" y1="30370" x2="37460" y2="15820"/>
                        <a14:foregroundMark x1="37460" y1="15820" x2="56720" y2="10624"/>
                        <a14:foregroundMark x1="56720" y1="10624" x2="62116" y2="11085"/>
                        <a14:foregroundMark x1="38307" y1="10508" x2="56190" y2="8199"/>
                        <a14:foregroundMark x1="56190" y1="8199" x2="56190" y2="8199"/>
                        <a14:foregroundMark x1="13439" y1="42379" x2="5608" y2="41686"/>
                        <a14:foregroundMark x1="29947" y1="33718" x2="30582" y2="59469"/>
                        <a14:foregroundMark x1="12275" y1="48961" x2="10476" y2="53811"/>
                        <a14:foregroundMark x1="12698" y1="52540" x2="12487" y2="65012"/>
                        <a14:foregroundMark x1="12593" y1="64434" x2="19788" y2="79561"/>
                        <a14:foregroundMark x1="19153" y1="77367" x2="29206" y2="89145"/>
                        <a14:foregroundMark x1="20741" y1="76328" x2="31217" y2="90416"/>
                        <a14:foregroundMark x1="31217" y1="90416" x2="31429" y2="90416"/>
                        <a14:foregroundMark x1="19471" y1="79099" x2="29418" y2="89376"/>
                        <a14:foregroundMark x1="54392" y1="67436" x2="62751" y2="80023"/>
                        <a14:foregroundMark x1="43280" y1="94919" x2="60000" y2="97113"/>
                        <a14:foregroundMark x1="60000" y1="97113" x2="64127" y2="96305"/>
                        <a14:foregroundMark x1="46243" y1="95497" x2="63175" y2="96074"/>
                        <a14:foregroundMark x1="63175" y1="96074" x2="71852" y2="93303"/>
                        <a14:foregroundMark x1="45291" y1="95727" x2="62011" y2="96998"/>
                        <a14:foregroundMark x1="62011" y1="96998" x2="70688" y2="93880"/>
                        <a14:foregroundMark x1="10688" y1="41570" x2="16825" y2="25058"/>
                        <a14:foregroundMark x1="16296" y1="25520" x2="27407" y2="12009"/>
                        <a14:foregroundMark x1="27407" y1="12009" x2="41481" y2="4273"/>
                        <a14:foregroundMark x1="40635" y1="4157" x2="57249" y2="2194"/>
                        <a14:foregroundMark x1="57249" y1="2194" x2="64550" y2="3695"/>
                        <a14:foregroundMark x1="3492" y1="41570" x2="952" y2="413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" y="6180195"/>
            <a:ext cx="721015" cy="656795"/>
          </a:xfrm>
          <a:prstGeom prst="rect">
            <a:avLst/>
          </a:prstGeom>
        </p:spPr>
      </p:pic>
      <p:sp>
        <p:nvSpPr>
          <p:cNvPr id="20" name="วงรี 4">
            <a:extLst>
              <a:ext uri="{FF2B5EF4-FFF2-40B4-BE49-F238E27FC236}">
                <a16:creationId xmlns="" xmlns:a16="http://schemas.microsoft.com/office/drawing/2014/main" id="{06ABDE3A-2BCB-4F81-804C-4D7C64886D93}"/>
              </a:ext>
            </a:extLst>
          </p:cNvPr>
          <p:cNvSpPr/>
          <p:nvPr userDrawn="1"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1" name="Slide Number Placeholder 5">
            <a:extLst>
              <a:ext uri="{FF2B5EF4-FFF2-40B4-BE49-F238E27FC236}">
                <a16:creationId xmlns="" xmlns:a16="http://schemas.microsoft.com/office/drawing/2014/main" id="{0D57442B-BC1E-43D8-8E9F-4D0DA8D06BFE}"/>
              </a:ext>
            </a:extLst>
          </p:cNvPr>
          <p:cNvSpPr txBox="1">
            <a:spLocks/>
          </p:cNvSpPr>
          <p:nvPr userDrawn="1"/>
        </p:nvSpPr>
        <p:spPr>
          <a:xfrm>
            <a:off x="8496403" y="6211778"/>
            <a:ext cx="488811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ctr" defTabSz="457200" rtl="0" eaLnBrk="1" latinLnBrk="0" hangingPunct="1">
              <a:defRPr sz="2100" b="1" kern="120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70E9302-E85F-420B-883A-48A296937BA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2">
            <a:extLst>
              <a:ext uri="{FF2B5EF4-FFF2-40B4-BE49-F238E27FC236}">
                <a16:creationId xmlns="" xmlns:a16="http://schemas.microsoft.com/office/drawing/2014/main" id="{39EAA09F-123E-492E-9693-CEBEC00C6AC0}"/>
              </a:ext>
            </a:extLst>
          </p:cNvPr>
          <p:cNvSpPr txBox="1">
            <a:spLocks/>
          </p:cNvSpPr>
          <p:nvPr userDrawn="1"/>
        </p:nvSpPr>
        <p:spPr>
          <a:xfrm>
            <a:off x="763284" y="6338183"/>
            <a:ext cx="2719439" cy="481013"/>
          </a:xfrm>
          <a:prstGeom prst="rect">
            <a:avLst/>
          </a:prstGeom>
        </p:spPr>
        <p:txBody>
          <a:bodyPr anchor="t"/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FFCA08"/>
              </a:buClr>
              <a:buSzPct val="80000"/>
              <a:buFont typeface="Wingdings 3" charset="2"/>
              <a:buNone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สมบัติของวัสดุรอบตัวเรา ป.๔</a:t>
            </a:r>
          </a:p>
        </p:txBody>
      </p:sp>
    </p:spTree>
    <p:extLst>
      <p:ext uri="{BB962C8B-B14F-4D97-AF65-F5344CB8AC3E}">
        <p14:creationId xmlns:p14="http://schemas.microsoft.com/office/powerpoint/2010/main" val="3391365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4" r:id="rId1"/>
    <p:sldLayoutId id="2147483825" r:id="rId2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7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1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7.xml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สี่เหลี่ยมผืนผ้า: มุมมน 4">
            <a:extLst>
              <a:ext uri="{FF2B5EF4-FFF2-40B4-BE49-F238E27FC236}">
                <a16:creationId xmlns="" xmlns:a16="http://schemas.microsoft.com/office/drawing/2014/main" id="{77C49F05-4F29-4DEA-AFCA-8C250132209D}"/>
              </a:ext>
            </a:extLst>
          </p:cNvPr>
          <p:cNvSpPr/>
          <p:nvPr/>
        </p:nvSpPr>
        <p:spPr>
          <a:xfrm>
            <a:off x="471502" y="1544497"/>
            <a:ext cx="3157298" cy="554303"/>
          </a:xfrm>
          <a:prstGeom prst="roundRect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แผนผังหัวข้อหน่วยการเรียนรู้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3" name="Ribbon: โค้งและเอียงลง 5">
            <a:extLst>
              <a:ext uri="{FF2B5EF4-FFF2-40B4-BE49-F238E27FC236}">
                <a16:creationId xmlns="" xmlns:a16="http://schemas.microsoft.com/office/drawing/2014/main" id="{B18579FC-5FF3-4EF6-84BB-112136E16D61}"/>
              </a:ext>
            </a:extLst>
          </p:cNvPr>
          <p:cNvSpPr/>
          <p:nvPr/>
        </p:nvSpPr>
        <p:spPr>
          <a:xfrm>
            <a:off x="462687" y="281097"/>
            <a:ext cx="8218625" cy="914405"/>
          </a:xfrm>
          <a:prstGeom prst="ellipseRibbon">
            <a:avLst>
              <a:gd name="adj1" fmla="val 26718"/>
              <a:gd name="adj2" fmla="val 72862"/>
              <a:gd name="adj3" fmla="val 14218"/>
            </a:avLst>
          </a:prstGeom>
          <a:solidFill>
            <a:schemeClr val="accent1">
              <a:lumMod val="75000"/>
            </a:schemeClr>
          </a:solidFill>
          <a:ln w="38100">
            <a:solidFill>
              <a:srgbClr val="FFFF00"/>
            </a:solidFill>
          </a:ln>
          <a:effectLst>
            <a:outerShdw blurRad="38100" dist="50800" dir="1692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37160"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หน่วยการเรียนรู้ที่ ๔ สมบัติของวัสดุรอบตัวเรา</a:t>
            </a:r>
            <a:endParaRPr lang="en-US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F7B672B3-76F2-484F-856B-B34249710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</a:t>
            </a:fld>
            <a:endParaRPr lang="en-US" dirty="0"/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6BCBD1A4-12ED-4EE2-AB1F-DABB6EB50A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17" b="93189" l="4043" r="98422">
                        <a14:foregroundMark x1="47337" y1="7108" x2="44231" y2="8983"/>
                        <a14:foregroundMark x1="49458" y1="6811" x2="54832" y2="6614"/>
                        <a14:foregroundMark x1="54832" y1="6614" x2="63708" y2="19250"/>
                        <a14:foregroundMark x1="63708" y1="19250" x2="66765" y2="28430"/>
                        <a14:foregroundMark x1="66765" y1="28430" x2="68245" y2="38598"/>
                        <a14:foregroundMark x1="68245" y1="38598" x2="67751" y2="49951"/>
                        <a14:foregroundMark x1="67751" y1="49951" x2="62673" y2="68608"/>
                        <a14:foregroundMark x1="62673" y1="68608" x2="52515" y2="77591"/>
                        <a14:foregroundMark x1="52515" y1="77591" x2="50099" y2="78480"/>
                        <a14:foregroundMark x1="44477" y1="8193" x2="39744" y2="13031"/>
                        <a14:foregroundMark x1="39744" y1="13031" x2="35799" y2="20434"/>
                        <a14:foregroundMark x1="35799" y1="20434" x2="33185" y2="29714"/>
                        <a14:foregroundMark x1="33185" y1="29714" x2="32150" y2="39980"/>
                        <a14:foregroundMark x1="32150" y1="39980" x2="32643" y2="51135"/>
                        <a14:foregroundMark x1="32643" y1="51135" x2="34763" y2="60908"/>
                        <a14:foregroundMark x1="34763" y1="60908" x2="38264" y2="68806"/>
                        <a14:foregroundMark x1="38264" y1="68806" x2="48225" y2="77394"/>
                        <a14:foregroundMark x1="48225" y1="77394" x2="50641" y2="78381"/>
                        <a14:foregroundMark x1="91815" y1="66634" x2="97337" y2="66239"/>
                        <a14:foregroundMark x1="97337" y1="66239" x2="97732" y2="88154"/>
                        <a14:foregroundMark x1="97732" y1="88154" x2="93097" y2="93781"/>
                        <a14:foregroundMark x1="93097" y1="93781" x2="70414" y2="92991"/>
                        <a14:foregroundMark x1="70414" y1="92991" x2="68343" y2="82527"/>
                        <a14:foregroundMark x1="68343" y1="82527" x2="68245" y2="64956"/>
                        <a14:foregroundMark x1="76677" y1="70089" x2="95957" y2="65548"/>
                        <a14:foregroundMark x1="95957" y1="65548" x2="96055" y2="78282"/>
                        <a14:foregroundMark x1="96055" y1="78282" x2="92702" y2="87068"/>
                        <a14:foregroundMark x1="92702" y1="87068" x2="87130" y2="88253"/>
                        <a14:foregroundMark x1="87130" y1="88253" x2="80720" y2="84403"/>
                        <a14:foregroundMark x1="80720" y1="84403" x2="79389" y2="82231"/>
                        <a14:foregroundMark x1="95266" y1="62883" x2="97288" y2="73346"/>
                        <a14:foregroundMark x1="97288" y1="73346" x2="96943" y2="83810"/>
                        <a14:foregroundMark x1="96943" y1="83810" x2="94428" y2="93189"/>
                        <a14:foregroundMark x1="94428" y1="93189" x2="94083" y2="93189"/>
                        <a14:foregroundMark x1="96696" y1="65054" x2="97936" y2="72297"/>
                        <a14:foregroundMark x1="98106" y1="79567" x2="96943" y2="92794"/>
                        <a14:foregroundMark x1="14103" y1="64758" x2="3600" y2="65943"/>
                        <a14:foregroundMark x1="3600" y1="65943" x2="3057" y2="76505"/>
                        <a14:foregroundMark x1="3057" y1="76505" x2="4043" y2="86969"/>
                        <a14:foregroundMark x1="4043" y1="86969" x2="10207" y2="91905"/>
                        <a14:foregroundMark x1="10207" y1="91905" x2="23323" y2="92695"/>
                        <a14:foregroundMark x1="23323" y1="92695" x2="29043" y2="92596"/>
                        <a14:foregroundMark x1="29043" y1="92596" x2="30227" y2="81836"/>
                        <a14:foregroundMark x1="30227" y1="81836" x2="29191" y2="71471"/>
                        <a14:foregroundMark x1="29191" y1="71471" x2="10602" y2="73149"/>
                        <a14:foregroundMark x1="10602" y1="73149" x2="10059" y2="83514"/>
                        <a14:foregroundMark x1="10059" y1="83514" x2="18738" y2="85785"/>
                        <a14:foregroundMark x1="18738" y1="85785" x2="24112" y2="84501"/>
                        <a14:foregroundMark x1="24112" y1="84501" x2="19034" y2="77493"/>
                        <a14:foregroundMark x1="19034" y1="77493" x2="16371" y2="76111"/>
                        <a14:backgroundMark x1="99310" y1="68213" x2="99901" y2="9348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80799" y="2098800"/>
            <a:ext cx="6782400" cy="3387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135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2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76D3CBB8-A4BA-443A-AF97-D0AE62223E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314" y="41160"/>
            <a:ext cx="8980886" cy="6858000"/>
          </a:xfrm>
          <a:prstGeom prst="rect">
            <a:avLst/>
          </a:prstGeom>
        </p:spPr>
      </p:pic>
      <p:sp>
        <p:nvSpPr>
          <p:cNvPr id="22" name="วงรี 4">
            <a:extLst>
              <a:ext uri="{FF2B5EF4-FFF2-40B4-BE49-F238E27FC236}">
                <a16:creationId xmlns="" xmlns:a16="http://schemas.microsoft.com/office/drawing/2014/main" id="{8DA55ACE-AC33-4EE6-882A-1B34BDF28541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3" name="รูปภาพ 22">
            <a:extLst>
              <a:ext uri="{FF2B5EF4-FFF2-40B4-BE49-F238E27FC236}">
                <a16:creationId xmlns="" xmlns:a16="http://schemas.microsoft.com/office/drawing/2014/main" id="{2B2213DC-6408-49E5-8395-A54A7142E66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981" r="25010" b="-6023"/>
          <a:stretch/>
        </p:blipFill>
        <p:spPr>
          <a:xfrm rot="16200000">
            <a:off x="-3323580" y="3316380"/>
            <a:ext cx="6899160" cy="266400"/>
          </a:xfrm>
          <a:prstGeom prst="rect">
            <a:avLst/>
          </a:prstGeom>
        </p:spPr>
      </p:pic>
      <p:pic>
        <p:nvPicPr>
          <p:cNvPr id="24" name="รูปภาพ 23">
            <a:extLst>
              <a:ext uri="{FF2B5EF4-FFF2-40B4-BE49-F238E27FC236}">
                <a16:creationId xmlns="" xmlns:a16="http://schemas.microsoft.com/office/drawing/2014/main" id="{7F0BC46B-2BA4-4960-BFE5-C5396040B1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0905" r="2336" b="5346"/>
          <a:stretch/>
        </p:blipFill>
        <p:spPr>
          <a:xfrm>
            <a:off x="158785" y="0"/>
            <a:ext cx="8985215" cy="45719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="" xmlns:a16="http://schemas.microsoft.com/office/drawing/2014/main" id="{8FCF5CC6-3236-4E88-8351-5E6C8DF07CF3}"/>
              </a:ext>
            </a:extLst>
          </p:cNvPr>
          <p:cNvSpPr/>
          <p:nvPr/>
        </p:nvSpPr>
        <p:spPr>
          <a:xfrm>
            <a:off x="848412" y="6177930"/>
            <a:ext cx="3874417" cy="680070"/>
          </a:xfrm>
          <a:prstGeom prst="rect">
            <a:avLst/>
          </a:prstGeom>
          <a:solidFill>
            <a:srgbClr val="D5D6DA"/>
          </a:solidFill>
          <a:ln>
            <a:solidFill>
              <a:srgbClr val="D5D6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9" name="กลุ่ม 11">
            <a:extLst>
              <a:ext uri="{FF2B5EF4-FFF2-40B4-BE49-F238E27FC236}">
                <a16:creationId xmlns="" xmlns:a16="http://schemas.microsoft.com/office/drawing/2014/main" id="{2C6BA508-AAE0-49B1-AED0-3D93982C6BB6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0" name="สี่เหลี่ยมผืนผ้า 12">
              <a:extLst>
                <a:ext uri="{FF2B5EF4-FFF2-40B4-BE49-F238E27FC236}">
                  <a16:creationId xmlns="" xmlns:a16="http://schemas.microsoft.com/office/drawing/2014/main" id="{6F231D2D-3055-4A18-AA5F-976D960D90A3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1" name="รูปภาพ 13">
              <a:extLst>
                <a:ext uri="{FF2B5EF4-FFF2-40B4-BE49-F238E27FC236}">
                  <a16:creationId xmlns="" xmlns:a16="http://schemas.microsoft.com/office/drawing/2014/main" id="{97E12839-9A66-45A9-B387-7EC6ED067F0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5" name="วงรี 14">
              <a:extLst>
                <a:ext uri="{FF2B5EF4-FFF2-40B4-BE49-F238E27FC236}">
                  <a16:creationId xmlns="" xmlns:a16="http://schemas.microsoft.com/office/drawing/2014/main" id="{B813BF5A-C321-457E-B22F-1E567C5A1363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9120820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AE5A4BBF-AC78-4410-8521-B41668096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943211">
            <a:off x="496786" y="3350596"/>
            <a:ext cx="3719089" cy="271533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0" name="สี่เหลี่ยมผืนผ้า: มุมมน 9">
            <a:extLst>
              <a:ext uri="{FF2B5EF4-FFF2-40B4-BE49-F238E27FC236}">
                <a16:creationId xmlns="" xmlns:a16="http://schemas.microsoft.com/office/drawing/2014/main" id="{74A15325-B972-4724-9916-A9287A111C65}"/>
              </a:ext>
            </a:extLst>
          </p:cNvPr>
          <p:cNvSpPr/>
          <p:nvPr/>
        </p:nvSpPr>
        <p:spPr>
          <a:xfrm>
            <a:off x="1098261" y="916764"/>
            <a:ext cx="7152939" cy="1993835"/>
          </a:xfrm>
          <a:prstGeom prst="roundRect">
            <a:avLst>
              <a:gd name="adj" fmla="val 2506"/>
            </a:avLst>
          </a:prstGeom>
          <a:solidFill>
            <a:srgbClr val="A9E1F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91440" rtlCol="0" anchor="b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สิ่งของเครื่องใช้ที่อยู่รอบตัวทำจากวัสดุหลากหลายชนิด โดยการเลือกวัสดุเพื่อใช้ทำสิ่งของต่าง ๆ นั้น จำเป็นต้องพิจารณาสมบัติทางกายภาพ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ของวัสดุต่าง ๆ เช่น ความแข็ง สภาพยืดหยุ่น การนำความร้อน การนำไฟฟ้า เพื่อเหมาะสมต่อการใช้งานและเกิดประสิทธิภาพสูงสุด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Oval 21">
            <a:extLst>
              <a:ext uri="{FF2B5EF4-FFF2-40B4-BE49-F238E27FC236}">
                <a16:creationId xmlns="" xmlns:a16="http://schemas.microsoft.com/office/drawing/2014/main" id="{1D7FB556-52DD-4AB2-AB45-E1963A53C084}"/>
              </a:ext>
            </a:extLst>
          </p:cNvPr>
          <p:cNvSpPr/>
          <p:nvPr/>
        </p:nvSpPr>
        <p:spPr>
          <a:xfrm>
            <a:off x="454835" y="279695"/>
            <a:ext cx="736979" cy="709684"/>
          </a:xfrm>
          <a:prstGeom prst="ellipse">
            <a:avLst/>
          </a:prstGeom>
          <a:solidFill>
            <a:srgbClr val="A9E1FA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๒.</a:t>
            </a:r>
          </a:p>
        </p:txBody>
      </p:sp>
      <p:sp>
        <p:nvSpPr>
          <p:cNvPr id="12" name="Rectangle: Rounded Corners 20">
            <a:extLst>
              <a:ext uri="{FF2B5EF4-FFF2-40B4-BE49-F238E27FC236}">
                <a16:creationId xmlns="" xmlns:a16="http://schemas.microsoft.com/office/drawing/2014/main" id="{35354077-7854-4F4F-A286-4337C8DF3433}"/>
              </a:ext>
            </a:extLst>
          </p:cNvPr>
          <p:cNvSpPr/>
          <p:nvPr/>
        </p:nvSpPr>
        <p:spPr>
          <a:xfrm>
            <a:off x="1098262" y="294567"/>
            <a:ext cx="2625325" cy="709684"/>
          </a:xfrm>
          <a:prstGeom prst="roundRect">
            <a:avLst/>
          </a:prstGeom>
          <a:solidFill>
            <a:srgbClr val="A9E1FA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การใช้ประโยชน์จากวัสดุ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52E36B57-8292-4AB4-BFB6-AD3D3ACBDC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64573">
            <a:off x="4573656" y="2998605"/>
            <a:ext cx="3802136" cy="3627038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4" name="กลุ่ม 11">
            <a:extLst>
              <a:ext uri="{FF2B5EF4-FFF2-40B4-BE49-F238E27FC236}">
                <a16:creationId xmlns="" xmlns:a16="http://schemas.microsoft.com/office/drawing/2014/main" id="{109B78BC-617F-4B9A-B5DA-265A37C4D7C6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5" name="สี่เหลี่ยมผืนผ้า 12">
              <a:extLst>
                <a:ext uri="{FF2B5EF4-FFF2-40B4-BE49-F238E27FC236}">
                  <a16:creationId xmlns="" xmlns:a16="http://schemas.microsoft.com/office/drawing/2014/main" id="{7D1960C0-4BEE-4230-A6CD-7C9FDE1B8780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6" name="รูปภาพ 13">
              <a:extLst>
                <a:ext uri="{FF2B5EF4-FFF2-40B4-BE49-F238E27FC236}">
                  <a16:creationId xmlns="" xmlns:a16="http://schemas.microsoft.com/office/drawing/2014/main" id="{BF4489B7-DC6B-44E1-89A0-D172C6340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7" name="วงรี 14">
              <a:extLst>
                <a:ext uri="{FF2B5EF4-FFF2-40B4-BE49-F238E27FC236}">
                  <a16:creationId xmlns="" xmlns:a16="http://schemas.microsoft.com/office/drawing/2014/main" id="{A1B5F181-FD5B-459A-AFA8-C662820C130C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17042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สี่เหลี่ยมผืนผ้า: มุมมน 14">
            <a:extLst>
              <a:ext uri="{FF2B5EF4-FFF2-40B4-BE49-F238E27FC236}">
                <a16:creationId xmlns="" xmlns:a16="http://schemas.microsoft.com/office/drawing/2014/main" id="{0434C1CE-74FC-4859-8FE1-A81825CBBDCF}"/>
              </a:ext>
            </a:extLst>
          </p:cNvPr>
          <p:cNvSpPr/>
          <p:nvPr/>
        </p:nvSpPr>
        <p:spPr>
          <a:xfrm>
            <a:off x="516025" y="242753"/>
            <a:ext cx="8111950" cy="1572440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๒.๑ การใช้ประโยชน์จากความแข็งของวัสดุ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วัสดุแต่ละชนิดมีความแข็งแตกต่างกันออกไป เราจึงเลือกใช้ประโยชน์จากสมบัติด้านความแข็งของวัสดุ เพื่อใช้เป็นโครงสร้างหรือชิ้นส่วนของสิ่งของเครื่องใช้ ดังนี้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วงรี 4">
            <a:extLst>
              <a:ext uri="{FF2B5EF4-FFF2-40B4-BE49-F238E27FC236}">
                <a16:creationId xmlns="" xmlns:a16="http://schemas.microsoft.com/office/drawing/2014/main" id="{A528C5FA-47AC-431D-96AD-30E4222E613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="" xmlns:a16="http://schemas.microsoft.com/office/drawing/2014/main" id="{252AE323-BC04-4064-8C12-4E0060FCE4EC}"/>
              </a:ext>
            </a:extLst>
          </p:cNvPr>
          <p:cNvSpPr/>
          <p:nvPr/>
        </p:nvSpPr>
        <p:spPr>
          <a:xfrm>
            <a:off x="0" y="6858000"/>
            <a:ext cx="9144000" cy="11280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246EC138-96D4-4672-A054-67B2492607DC}"/>
              </a:ext>
            </a:extLst>
          </p:cNvPr>
          <p:cNvGrpSpPr/>
          <p:nvPr/>
        </p:nvGrpSpPr>
        <p:grpSpPr>
          <a:xfrm>
            <a:off x="0" y="2156629"/>
            <a:ext cx="9144000" cy="3848172"/>
            <a:chOff x="0" y="2156629"/>
            <a:chExt cx="9144000" cy="3848172"/>
          </a:xfrm>
        </p:grpSpPr>
        <p:pic>
          <p:nvPicPr>
            <p:cNvPr id="7" name="รูปภาพ 6">
              <a:extLst>
                <a:ext uri="{FF2B5EF4-FFF2-40B4-BE49-F238E27FC236}">
                  <a16:creationId xmlns="" xmlns:a16="http://schemas.microsoft.com/office/drawing/2014/main" id="{555D7776-07C7-4A05-B151-8B4BA9C54D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996"/>
            <a:stretch/>
          </p:blipFill>
          <p:spPr>
            <a:xfrm>
              <a:off x="0" y="2156629"/>
              <a:ext cx="9144000" cy="3848172"/>
            </a:xfrm>
            <a:prstGeom prst="rect">
              <a:avLst/>
            </a:prstGeom>
          </p:spPr>
        </p:pic>
        <p:sp>
          <p:nvSpPr>
            <p:cNvPr id="3" name="Rectangle 2">
              <a:extLst>
                <a:ext uri="{FF2B5EF4-FFF2-40B4-BE49-F238E27FC236}">
                  <a16:creationId xmlns="" xmlns:a16="http://schemas.microsoft.com/office/drawing/2014/main" id="{AC709F7C-6FDA-480D-833E-2C64CE9F79D9}"/>
                </a:ext>
              </a:extLst>
            </p:cNvPr>
            <p:cNvSpPr/>
            <p:nvPr/>
          </p:nvSpPr>
          <p:spPr>
            <a:xfrm>
              <a:off x="126461" y="5350213"/>
              <a:ext cx="8677072" cy="515566"/>
            </a:xfrm>
            <a:prstGeom prst="rect">
              <a:avLst/>
            </a:prstGeom>
            <a:solidFill>
              <a:srgbClr val="D3EDEA"/>
            </a:solidFill>
            <a:ln>
              <a:solidFill>
                <a:srgbClr val="D3ED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3" name="รูปภาพ 6">
              <a:extLst>
                <a:ext uri="{FF2B5EF4-FFF2-40B4-BE49-F238E27FC236}">
                  <a16:creationId xmlns="" xmlns:a16="http://schemas.microsoft.com/office/drawing/2014/main" id="{37C10CF5-B5CC-4AE1-9ED7-5BCCD9F72F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8374" t="83514" r="71732" b="5974"/>
            <a:stretch/>
          </p:blipFill>
          <p:spPr>
            <a:xfrm>
              <a:off x="1089496" y="5507559"/>
              <a:ext cx="904673" cy="408561"/>
            </a:xfrm>
            <a:prstGeom prst="rect">
              <a:avLst/>
            </a:prstGeom>
          </p:spPr>
        </p:pic>
        <p:pic>
          <p:nvPicPr>
            <p:cNvPr id="14" name="รูปภาพ 6">
              <a:extLst>
                <a:ext uri="{FF2B5EF4-FFF2-40B4-BE49-F238E27FC236}">
                  <a16:creationId xmlns="" xmlns:a16="http://schemas.microsoft.com/office/drawing/2014/main" id="{3BA70A63-120A-40EC-B065-2D5F23B2A4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46524" t="81020" r="33370" b="3014"/>
            <a:stretch/>
          </p:blipFill>
          <p:spPr>
            <a:xfrm>
              <a:off x="3555461" y="5342088"/>
              <a:ext cx="1838528" cy="620556"/>
            </a:xfrm>
            <a:prstGeom prst="rect">
              <a:avLst/>
            </a:prstGeom>
          </p:spPr>
        </p:pic>
        <p:pic>
          <p:nvPicPr>
            <p:cNvPr id="11" name="รูปภาพ 6">
              <a:extLst>
                <a:ext uri="{FF2B5EF4-FFF2-40B4-BE49-F238E27FC236}">
                  <a16:creationId xmlns="" xmlns:a16="http://schemas.microsoft.com/office/drawing/2014/main" id="{A9399F44-1635-451C-B54C-93186467CCC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4467" t="81385" r="4788" b="4349"/>
            <a:stretch/>
          </p:blipFill>
          <p:spPr>
            <a:xfrm>
              <a:off x="7085318" y="5346846"/>
              <a:ext cx="982494" cy="5544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9114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BE56BF9B-61DB-486C-963D-5CBA9E518B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3716"/>
            <a:ext cx="9158400" cy="586853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="" xmlns:a16="http://schemas.microsoft.com/office/drawing/2014/main" id="{385CC224-60BD-409E-8482-D522273531B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" b="36769"/>
          <a:stretch/>
        </p:blipFill>
        <p:spPr>
          <a:xfrm>
            <a:off x="-7200" y="5894962"/>
            <a:ext cx="9158400" cy="983301"/>
          </a:xfrm>
          <a:prstGeom prst="rect">
            <a:avLst/>
          </a:prstGeom>
        </p:spPr>
      </p:pic>
      <p:sp>
        <p:nvSpPr>
          <p:cNvPr id="15" name="วงรี 4">
            <a:extLst>
              <a:ext uri="{FF2B5EF4-FFF2-40B4-BE49-F238E27FC236}">
                <a16:creationId xmlns="" xmlns:a16="http://schemas.microsoft.com/office/drawing/2014/main" id="{4C78B501-3503-4526-8F2C-745DBFFD3129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="" xmlns:a16="http://schemas.microsoft.com/office/drawing/2014/main" id="{07869617-AE2B-4F78-B2AD-B6C840067967}"/>
              </a:ext>
            </a:extLst>
          </p:cNvPr>
          <p:cNvSpPr/>
          <p:nvPr/>
        </p:nvSpPr>
        <p:spPr>
          <a:xfrm>
            <a:off x="57600" y="-1281600"/>
            <a:ext cx="9158400" cy="1281600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รูปภาพ 15">
            <a:extLst>
              <a:ext uri="{FF2B5EF4-FFF2-40B4-BE49-F238E27FC236}">
                <a16:creationId xmlns="" xmlns:a16="http://schemas.microsoft.com/office/drawing/2014/main" id="{83D204FE-9464-4BD5-BBB9-7CF0DF1F019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654"/>
          <a:stretch/>
        </p:blipFill>
        <p:spPr>
          <a:xfrm>
            <a:off x="0" y="0"/>
            <a:ext cx="9151200" cy="513446"/>
          </a:xfrm>
          <a:prstGeom prst="rect">
            <a:avLst/>
          </a:prstGeom>
        </p:spPr>
      </p:pic>
      <p:grpSp>
        <p:nvGrpSpPr>
          <p:cNvPr id="18" name="กลุ่ม 11">
            <a:extLst>
              <a:ext uri="{FF2B5EF4-FFF2-40B4-BE49-F238E27FC236}">
                <a16:creationId xmlns="" xmlns:a16="http://schemas.microsoft.com/office/drawing/2014/main" id="{BB5B2FAA-2A62-4D74-90A1-785377FBDBD4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9" name="สี่เหลี่ยมผืนผ้า 12">
              <a:extLst>
                <a:ext uri="{FF2B5EF4-FFF2-40B4-BE49-F238E27FC236}">
                  <a16:creationId xmlns="" xmlns:a16="http://schemas.microsoft.com/office/drawing/2014/main" id="{192CE930-4577-4AC6-8BA7-9DF99A045941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0" name="รูปภาพ 13">
              <a:extLst>
                <a:ext uri="{FF2B5EF4-FFF2-40B4-BE49-F238E27FC236}">
                  <a16:creationId xmlns="" xmlns:a16="http://schemas.microsoft.com/office/drawing/2014/main" id="{B7026724-7445-43D1-BAAB-35C18287E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1" name="วงรี 14">
              <a:extLst>
                <a:ext uri="{FF2B5EF4-FFF2-40B4-BE49-F238E27FC236}">
                  <a16:creationId xmlns="" xmlns:a16="http://schemas.microsoft.com/office/drawing/2014/main" id="{198ABFA3-CB5B-426F-A1F9-9504251752A4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  <p:pic>
        <p:nvPicPr>
          <p:cNvPr id="22" name="รูปภาพ 15">
            <a:extLst>
              <a:ext uri="{FF2B5EF4-FFF2-40B4-BE49-F238E27FC236}">
                <a16:creationId xmlns="" xmlns:a16="http://schemas.microsoft.com/office/drawing/2014/main" id="{34214295-06B7-4860-A588-205CA14451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2654"/>
          <a:stretch/>
        </p:blipFill>
        <p:spPr>
          <a:xfrm>
            <a:off x="354704" y="2894539"/>
            <a:ext cx="8709986" cy="513446"/>
          </a:xfrm>
          <a:prstGeom prst="rect">
            <a:avLst/>
          </a:prstGeom>
        </p:spPr>
      </p:pic>
      <p:pic>
        <p:nvPicPr>
          <p:cNvPr id="23" name="รูปภาพ 5">
            <a:extLst>
              <a:ext uri="{FF2B5EF4-FFF2-40B4-BE49-F238E27FC236}">
                <a16:creationId xmlns="" xmlns:a16="http://schemas.microsoft.com/office/drawing/2014/main" id="{F9DF43BF-9033-47F6-8C7D-CA774E9A844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543" t="93678" r="15030" b="520"/>
          <a:stretch/>
        </p:blipFill>
        <p:spPr>
          <a:xfrm>
            <a:off x="6004410" y="5869309"/>
            <a:ext cx="1138137" cy="340468"/>
          </a:xfrm>
          <a:prstGeom prst="rect">
            <a:avLst/>
          </a:prstGeom>
        </p:spPr>
      </p:pic>
      <p:pic>
        <p:nvPicPr>
          <p:cNvPr id="24" name="รูปภาพ 5">
            <a:extLst>
              <a:ext uri="{FF2B5EF4-FFF2-40B4-BE49-F238E27FC236}">
                <a16:creationId xmlns="" xmlns:a16="http://schemas.microsoft.com/office/drawing/2014/main" id="{19098BAE-45A2-4204-B36D-424900459D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092" t="41850" r="67355" b="49401"/>
          <a:stretch/>
        </p:blipFill>
        <p:spPr>
          <a:xfrm>
            <a:off x="1767986" y="2877400"/>
            <a:ext cx="600143" cy="513446"/>
          </a:xfrm>
          <a:prstGeom prst="rect">
            <a:avLst/>
          </a:prstGeom>
        </p:spPr>
      </p:pic>
      <p:pic>
        <p:nvPicPr>
          <p:cNvPr id="25" name="รูปภาพ 5">
            <a:extLst>
              <a:ext uri="{FF2B5EF4-FFF2-40B4-BE49-F238E27FC236}">
                <a16:creationId xmlns="" xmlns:a16="http://schemas.microsoft.com/office/drawing/2014/main" id="{A5D65C2B-F196-427F-9832-03A28AD202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50" t="42540" r="38996" b="50373"/>
          <a:stretch/>
        </p:blipFill>
        <p:spPr>
          <a:xfrm>
            <a:off x="4224140" y="2906622"/>
            <a:ext cx="710119" cy="415881"/>
          </a:xfrm>
          <a:prstGeom prst="rect">
            <a:avLst/>
          </a:prstGeom>
        </p:spPr>
      </p:pic>
      <p:pic>
        <p:nvPicPr>
          <p:cNvPr id="26" name="รูปภาพ 5">
            <a:extLst>
              <a:ext uri="{FF2B5EF4-FFF2-40B4-BE49-F238E27FC236}">
                <a16:creationId xmlns="" xmlns:a16="http://schemas.microsoft.com/office/drawing/2014/main" id="{05A9B3F4-3774-4AD2-AC44-37F9D3568D5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3627" t="42209" r="12974" b="50373"/>
          <a:stretch/>
        </p:blipFill>
        <p:spPr>
          <a:xfrm>
            <a:off x="7006360" y="2909861"/>
            <a:ext cx="311286" cy="435337"/>
          </a:xfrm>
          <a:prstGeom prst="rect">
            <a:avLst/>
          </a:prstGeom>
        </p:spPr>
      </p:pic>
      <p:pic>
        <p:nvPicPr>
          <p:cNvPr id="27" name="รูปภาพ 5">
            <a:extLst>
              <a:ext uri="{FF2B5EF4-FFF2-40B4-BE49-F238E27FC236}">
                <a16:creationId xmlns="" xmlns:a16="http://schemas.microsoft.com/office/drawing/2014/main" id="{72003249-C360-49C4-9608-6B0EA621D5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250" t="92599" r="60678" b="851"/>
          <a:stretch/>
        </p:blipFill>
        <p:spPr>
          <a:xfrm>
            <a:off x="2247089" y="5849853"/>
            <a:ext cx="464476" cy="38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03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="" xmlns:a16="http://schemas.microsoft.com/office/drawing/2014/main" id="{16338F0B-4F20-4F67-BC0B-067B889148AB}"/>
              </a:ext>
            </a:extLst>
          </p:cNvPr>
          <p:cNvSpPr/>
          <p:nvPr/>
        </p:nvSpPr>
        <p:spPr>
          <a:xfrm>
            <a:off x="1070425" y="228352"/>
            <a:ext cx="7245575" cy="1895647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๒.๒ การใช้ประโยชน์จากสภาพยืดหยุ่นของวัสดุ</a:t>
            </a:r>
          </a:p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วัสดุที่มีสภาพยืดหยุ่นเป็นวัสดุที่เปลี่ยนแปลงรูปร่างได้เมื่อมีแรงกระทำ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และจะกลับคืนสู่รูปร่างเดิมได้เมื่อหยุดออกแรงกระทำ เราสามารถนำสมบัติดังกล่าวมาใช้ทำสิ่งของเครื่องใช้ต่าง ๆ ดังนี้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0" name="Group 9">
            <a:extLst>
              <a:ext uri="{FF2B5EF4-FFF2-40B4-BE49-F238E27FC236}">
                <a16:creationId xmlns="" xmlns:a16="http://schemas.microsoft.com/office/drawing/2014/main" id="{244E052E-BBB3-42FC-97B3-26391E135A24}"/>
              </a:ext>
            </a:extLst>
          </p:cNvPr>
          <p:cNvGrpSpPr/>
          <p:nvPr/>
        </p:nvGrpSpPr>
        <p:grpSpPr>
          <a:xfrm>
            <a:off x="96169" y="2348314"/>
            <a:ext cx="8951662" cy="3503855"/>
            <a:chOff x="96169" y="2348314"/>
            <a:chExt cx="8951662" cy="3503855"/>
          </a:xfrm>
        </p:grpSpPr>
        <p:grpSp>
          <p:nvGrpSpPr>
            <p:cNvPr id="5" name="Group 4">
              <a:extLst>
                <a:ext uri="{FF2B5EF4-FFF2-40B4-BE49-F238E27FC236}">
                  <a16:creationId xmlns="" xmlns:a16="http://schemas.microsoft.com/office/drawing/2014/main" id="{9CE1BA0A-132F-485E-8566-4F78E7144215}"/>
                </a:ext>
              </a:extLst>
            </p:cNvPr>
            <p:cNvGrpSpPr/>
            <p:nvPr/>
          </p:nvGrpSpPr>
          <p:grpSpPr>
            <a:xfrm>
              <a:off x="96169" y="2348314"/>
              <a:ext cx="8951662" cy="3503855"/>
              <a:chOff x="96169" y="2348314"/>
              <a:chExt cx="8951662" cy="3503855"/>
            </a:xfrm>
          </p:grpSpPr>
          <p:pic>
            <p:nvPicPr>
              <p:cNvPr id="3" name="รูปภาพ 2">
                <a:extLst>
                  <a:ext uri="{FF2B5EF4-FFF2-40B4-BE49-F238E27FC236}">
                    <a16:creationId xmlns="" xmlns:a16="http://schemas.microsoft.com/office/drawing/2014/main" id="{44E2D00A-ECE8-4D90-A722-3A63DD17EA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96169" y="2348314"/>
                <a:ext cx="8951662" cy="3503855"/>
              </a:xfrm>
              <a:prstGeom prst="rect">
                <a:avLst/>
              </a:prstGeom>
            </p:spPr>
          </p:pic>
          <p:sp>
            <p:nvSpPr>
              <p:cNvPr id="4" name="Rectangle 3">
                <a:extLst>
                  <a:ext uri="{FF2B5EF4-FFF2-40B4-BE49-F238E27FC236}">
                    <a16:creationId xmlns="" xmlns:a16="http://schemas.microsoft.com/office/drawing/2014/main" id="{35E7F649-D3C0-4490-9F8B-8503A14E6BD9}"/>
                  </a:ext>
                </a:extLst>
              </p:cNvPr>
              <p:cNvSpPr/>
              <p:nvPr/>
            </p:nvSpPr>
            <p:spPr>
              <a:xfrm>
                <a:off x="525293" y="5428034"/>
                <a:ext cx="7490298" cy="424135"/>
              </a:xfrm>
              <a:prstGeom prst="rect">
                <a:avLst/>
              </a:prstGeom>
              <a:solidFill>
                <a:srgbClr val="E7DCED"/>
              </a:solidFill>
              <a:ln>
                <a:solidFill>
                  <a:srgbClr val="E7DCED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7" name="รูปภาพ 2">
              <a:extLst>
                <a:ext uri="{FF2B5EF4-FFF2-40B4-BE49-F238E27FC236}">
                  <a16:creationId xmlns="" xmlns:a16="http://schemas.microsoft.com/office/drawing/2014/main" id="{0539F9CF-1BFF-40A2-8FE6-A140EB40C8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71948" t="87895" r="14646" b="2831"/>
            <a:stretch/>
          </p:blipFill>
          <p:spPr>
            <a:xfrm>
              <a:off x="5920033" y="5409180"/>
              <a:ext cx="1200012" cy="324953"/>
            </a:xfrm>
            <a:prstGeom prst="rect">
              <a:avLst/>
            </a:prstGeom>
          </p:spPr>
        </p:pic>
        <p:pic>
          <p:nvPicPr>
            <p:cNvPr id="8" name="รูปภาพ 2">
              <a:extLst>
                <a:ext uri="{FF2B5EF4-FFF2-40B4-BE49-F238E27FC236}">
                  <a16:creationId xmlns="" xmlns:a16="http://schemas.microsoft.com/office/drawing/2014/main" id="{0C210735-BF13-4F3A-AD3E-BB4E5C60B9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7759" t="86426" r="55506" b="1469"/>
            <a:stretch/>
          </p:blipFill>
          <p:spPr>
            <a:xfrm>
              <a:off x="1916048" y="5351112"/>
              <a:ext cx="1498059" cy="4241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71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6E92E517-1B9B-4A78-B708-DFB0E7BEFF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142998" y="-1142999"/>
            <a:ext cx="6858001" cy="914400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D6AACF37-233A-4EF0-9789-EC225389053B}"/>
              </a:ext>
            </a:extLst>
          </p:cNvPr>
          <p:cNvGrpSpPr/>
          <p:nvPr/>
        </p:nvGrpSpPr>
        <p:grpSpPr>
          <a:xfrm>
            <a:off x="153371" y="47062"/>
            <a:ext cx="8919503" cy="6134431"/>
            <a:chOff x="153371" y="47062"/>
            <a:chExt cx="8919503" cy="6134431"/>
          </a:xfrm>
        </p:grpSpPr>
        <p:pic>
          <p:nvPicPr>
            <p:cNvPr id="5" name="รูปภาพ 4">
              <a:extLst>
                <a:ext uri="{FF2B5EF4-FFF2-40B4-BE49-F238E27FC236}">
                  <a16:creationId xmlns="" xmlns:a16="http://schemas.microsoft.com/office/drawing/2014/main" id="{B93575F6-7445-4131-A976-EBA40E5EC4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1252"/>
            <a:stretch/>
          </p:blipFill>
          <p:spPr>
            <a:xfrm>
              <a:off x="153373" y="47062"/>
              <a:ext cx="8919501" cy="6104144"/>
            </a:xfrm>
            <a:prstGeom prst="rect">
              <a:avLst/>
            </a:prstGeom>
          </p:spPr>
        </p:pic>
        <p:pic>
          <p:nvPicPr>
            <p:cNvPr id="11" name="รูปภาพ 5">
              <a:extLst>
                <a:ext uri="{FF2B5EF4-FFF2-40B4-BE49-F238E27FC236}">
                  <a16:creationId xmlns="" xmlns:a16="http://schemas.microsoft.com/office/drawing/2014/main" id="{255C5F11-7DA3-4B7E-B328-AC66F6932D6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154077" y="-385640"/>
              <a:ext cx="411641" cy="7381192"/>
            </a:xfrm>
            <a:prstGeom prst="rect">
              <a:avLst/>
            </a:prstGeom>
          </p:spPr>
        </p:pic>
        <p:pic>
          <p:nvPicPr>
            <p:cNvPr id="16" name="รูปภาพ 5">
              <a:extLst>
                <a:ext uri="{FF2B5EF4-FFF2-40B4-BE49-F238E27FC236}">
                  <a16:creationId xmlns="" xmlns:a16="http://schemas.microsoft.com/office/drawing/2014/main" id="{D9744A42-F9C7-4709-AA8B-8DE11C525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5400000">
              <a:off x="4050374" y="1796787"/>
              <a:ext cx="487703" cy="8281709"/>
            </a:xfrm>
            <a:prstGeom prst="rect">
              <a:avLst/>
            </a:prstGeom>
          </p:spPr>
        </p:pic>
        <p:pic>
          <p:nvPicPr>
            <p:cNvPr id="17" name="รูปภาพ 4">
              <a:extLst>
                <a:ext uri="{FF2B5EF4-FFF2-40B4-BE49-F238E27FC236}">
                  <a16:creationId xmlns="" xmlns:a16="http://schemas.microsoft.com/office/drawing/2014/main" id="{E1FC5832-6981-4E5A-9289-E7335AB6424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6156" t="92658" r="6529" b="444"/>
            <a:stretch/>
          </p:blipFill>
          <p:spPr>
            <a:xfrm>
              <a:off x="5230212" y="5689664"/>
              <a:ext cx="2436404" cy="426358"/>
            </a:xfrm>
            <a:prstGeom prst="rect">
              <a:avLst/>
            </a:prstGeom>
          </p:spPr>
        </p:pic>
        <p:pic>
          <p:nvPicPr>
            <p:cNvPr id="18" name="รูปภาพ 4">
              <a:extLst>
                <a:ext uri="{FF2B5EF4-FFF2-40B4-BE49-F238E27FC236}">
                  <a16:creationId xmlns="" xmlns:a16="http://schemas.microsoft.com/office/drawing/2014/main" id="{D744D73A-C54E-44C7-B025-B8BD3EA17B7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9547" t="51248" r="61364" b="42093"/>
            <a:stretch/>
          </p:blipFill>
          <p:spPr>
            <a:xfrm>
              <a:off x="2164724" y="3188040"/>
              <a:ext cx="810705" cy="411642"/>
            </a:xfrm>
            <a:prstGeom prst="rect">
              <a:avLst/>
            </a:prstGeom>
          </p:spPr>
        </p:pic>
        <p:pic>
          <p:nvPicPr>
            <p:cNvPr id="19" name="รูปภาพ 4">
              <a:extLst>
                <a:ext uri="{FF2B5EF4-FFF2-40B4-BE49-F238E27FC236}">
                  <a16:creationId xmlns="" xmlns:a16="http://schemas.microsoft.com/office/drawing/2014/main" id="{CBB45D63-4755-43FF-8E52-61D4A9DA3E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72369" t="51215" r="13171" b="42126"/>
            <a:stretch/>
          </p:blipFill>
          <p:spPr>
            <a:xfrm>
              <a:off x="5926079" y="3184174"/>
              <a:ext cx="1289771" cy="411642"/>
            </a:xfrm>
            <a:prstGeom prst="rect">
              <a:avLst/>
            </a:prstGeom>
          </p:spPr>
        </p:pic>
        <p:pic>
          <p:nvPicPr>
            <p:cNvPr id="20" name="รูปภาพ 4">
              <a:extLst>
                <a:ext uri="{FF2B5EF4-FFF2-40B4-BE49-F238E27FC236}">
                  <a16:creationId xmlns="" xmlns:a16="http://schemas.microsoft.com/office/drawing/2014/main" id="{71AD84BD-FF4F-411E-BFB4-CDDC2DC682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1639" t="93338" r="53860" b="-235"/>
            <a:stretch/>
          </p:blipFill>
          <p:spPr>
            <a:xfrm>
              <a:off x="1477384" y="5740475"/>
              <a:ext cx="2185387" cy="426358"/>
            </a:xfrm>
            <a:prstGeom prst="rect">
              <a:avLst/>
            </a:prstGeom>
          </p:spPr>
        </p:pic>
      </p:grpSp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22" name="กลุ่ม 11">
            <a:extLst>
              <a:ext uri="{FF2B5EF4-FFF2-40B4-BE49-F238E27FC236}">
                <a16:creationId xmlns="" xmlns:a16="http://schemas.microsoft.com/office/drawing/2014/main" id="{FA46040E-03A0-4B07-B737-2F7EBB9EB697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3" name="สี่เหลี่ยมผืนผ้า 12">
              <a:extLst>
                <a:ext uri="{FF2B5EF4-FFF2-40B4-BE49-F238E27FC236}">
                  <a16:creationId xmlns="" xmlns:a16="http://schemas.microsoft.com/office/drawing/2014/main" id="{E8E87DE9-3D0B-49C0-A44E-95B4A7810BBF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4" name="รูปภาพ 13">
              <a:extLst>
                <a:ext uri="{FF2B5EF4-FFF2-40B4-BE49-F238E27FC236}">
                  <a16:creationId xmlns="" xmlns:a16="http://schemas.microsoft.com/office/drawing/2014/main" id="{A0993E60-39E6-4A96-ADA6-F53BFAFCA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5" name="วงรี 14">
              <a:extLst>
                <a:ext uri="{FF2B5EF4-FFF2-40B4-BE49-F238E27FC236}">
                  <a16:creationId xmlns="" xmlns:a16="http://schemas.microsoft.com/office/drawing/2014/main" id="{7505BB83-63EC-4F97-981B-95DC913FA29D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57839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78CCDE95-0A96-41E4-85EB-3DCFC08D24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067" y="3429000"/>
            <a:ext cx="7003632" cy="336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6709A3C0-FED2-44DC-86BF-50DEB558BC38}"/>
              </a:ext>
            </a:extLst>
          </p:cNvPr>
          <p:cNvSpPr/>
          <p:nvPr/>
        </p:nvSpPr>
        <p:spPr>
          <a:xfrm>
            <a:off x="1030301" y="334522"/>
            <a:ext cx="7161721" cy="3247922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๒.๓ การใช้ประโยชน์จากการนำความร้อนของวัสดุ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ในการประกอบอาหารส่วนใหญ่มักจะเกี่ยวข้องกับการใช้ความร้อน เพื่อทำให้อาหารสุก ดังนั้น ของใช้ในครัวจึงต้องทำจากวัสดุที่สามารถ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นำความร้อนได้ เช่น เหล็ก อะลูมิเนียม สเตนเลส เพื่อให้นำความร้อน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ไปยังอาหารและทำให้อาหารสุกได้เร็ว แต่องค์ประกอบส่วนด้ามหรือหูจับ ทำจากพลาสติกซึ่งเป็นฉนวนความร้อน จึงทำให้ความร้อนไม่สามารถ ถ่ายโอนมายังมือของเราได้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6" name="TextBox 1">
            <a:extLst>
              <a:ext uri="{FF2B5EF4-FFF2-40B4-BE49-F238E27FC236}">
                <a16:creationId xmlns="" xmlns:a16="http://schemas.microsoft.com/office/drawing/2014/main" id="{98E4D061-4E3B-4B46-9882-F0E302F72C45}"/>
              </a:ext>
            </a:extLst>
          </p:cNvPr>
          <p:cNvSpPr txBox="1"/>
          <p:nvPr/>
        </p:nvSpPr>
        <p:spPr>
          <a:xfrm>
            <a:off x="6908207" y="6134421"/>
            <a:ext cx="72647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หม้อ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1" name="กลุ่ม 11">
            <a:extLst>
              <a:ext uri="{FF2B5EF4-FFF2-40B4-BE49-F238E27FC236}">
                <a16:creationId xmlns="" xmlns:a16="http://schemas.microsoft.com/office/drawing/2014/main" id="{082FDBCF-49B0-4440-BA81-E180B300D518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7" name="สี่เหลี่ยมผืนผ้า 12">
              <a:extLst>
                <a:ext uri="{FF2B5EF4-FFF2-40B4-BE49-F238E27FC236}">
                  <a16:creationId xmlns="" xmlns:a16="http://schemas.microsoft.com/office/drawing/2014/main" id="{BE3E0E2C-5EB0-4BC4-B58C-B3D012392BD7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="" xmlns:a16="http://schemas.microsoft.com/office/drawing/2014/main" id="{A0348ED0-261E-475D-BDCB-E25A9395442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="" xmlns:a16="http://schemas.microsoft.com/office/drawing/2014/main" id="{CE4FFBA3-4392-4AFE-90B8-5D9D396DE286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73420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4" name="สี่เหลี่ยมผืนผ้า: มุมมน 3">
            <a:extLst>
              <a:ext uri="{FF2B5EF4-FFF2-40B4-BE49-F238E27FC236}">
                <a16:creationId xmlns="" xmlns:a16="http://schemas.microsoft.com/office/drawing/2014/main" id="{5BD54105-B82D-4F39-85AA-6C4E5BA5357E}"/>
              </a:ext>
            </a:extLst>
          </p:cNvPr>
          <p:cNvSpPr/>
          <p:nvPr/>
        </p:nvSpPr>
        <p:spPr>
          <a:xfrm>
            <a:off x="1317045" y="286457"/>
            <a:ext cx="6886543" cy="1079743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ถุงมือกันความร้อน เป็นอุปกรณ์ที่ทำจากวัสดุที่เป็นฉนวนความร้อน จึงป้องกันไม่ให้ความร้อนถ่ายโอนมายังมือเรา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="" xmlns:a16="http://schemas.microsoft.com/office/drawing/2014/main" id="{4AECEE46-B5D5-4E19-ABBD-4F8F6902B1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7" t="1584" r="1414" b="2787"/>
          <a:stretch/>
        </p:blipFill>
        <p:spPr>
          <a:xfrm>
            <a:off x="588076" y="1670400"/>
            <a:ext cx="8231924" cy="39888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TextBox 1">
            <a:extLst>
              <a:ext uri="{FF2B5EF4-FFF2-40B4-BE49-F238E27FC236}">
                <a16:creationId xmlns="" xmlns:a16="http://schemas.microsoft.com/office/drawing/2014/main" id="{7B2F975B-874A-407D-8576-857290065102}"/>
              </a:ext>
            </a:extLst>
          </p:cNvPr>
          <p:cNvSpPr txBox="1"/>
          <p:nvPr/>
        </p:nvSpPr>
        <p:spPr>
          <a:xfrm>
            <a:off x="4335724" y="6048323"/>
            <a:ext cx="205067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ถุงมือกันความร้อน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042173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วงรี 4">
            <a:extLst>
              <a:ext uri="{FF2B5EF4-FFF2-40B4-BE49-F238E27FC236}">
                <a16:creationId xmlns="" xmlns:a16="http://schemas.microsoft.com/office/drawing/2014/main" id="{9E8E886A-A736-4DFD-9E90-23954ED75627}"/>
              </a:ext>
            </a:extLst>
          </p:cNvPr>
          <p:cNvSpPr/>
          <p:nvPr/>
        </p:nvSpPr>
        <p:spPr>
          <a:xfrm>
            <a:off x="8435082" y="6134421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67CE8ECE-550A-4BCA-AD20-E9AC0F7D6E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7" name="สี่เหลี่ยมผืนผ้า: มุมมน 6">
            <a:extLst>
              <a:ext uri="{FF2B5EF4-FFF2-40B4-BE49-F238E27FC236}">
                <a16:creationId xmlns="" xmlns:a16="http://schemas.microsoft.com/office/drawing/2014/main" id="{6709A3C0-FED2-44DC-86BF-50DEB558BC38}"/>
              </a:ext>
            </a:extLst>
          </p:cNvPr>
          <p:cNvSpPr/>
          <p:nvPr/>
        </p:nvSpPr>
        <p:spPr>
          <a:xfrm>
            <a:off x="1116001" y="301375"/>
            <a:ext cx="6896016" cy="2805968"/>
          </a:xfrm>
          <a:prstGeom prst="roundRect">
            <a:avLst/>
          </a:prstGeom>
          <a:solidFill>
            <a:srgbClr val="BFEAF9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tlCol="0" anchor="t"/>
          <a:lstStyle/>
          <a:p>
            <a:r>
              <a:rPr lang="th-TH" sz="2800" b="1" dirty="0">
                <a:solidFill>
                  <a:srgbClr val="ED3387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๒.๔ การใช้ประโยชน์จากการนำไฟฟ้าของวัสดุ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วัสดุแต่ละชนิดมีสมบัติด้านการยอมให้กระแสไฟฟ้าไหลผ่านได้ แตกต่างกัน เราสามารถนำสมบัติที่แตกต่างกันดังกล่าวมาใช้ประโยชน์ ใน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สิ่งของเครื่องใช้ เช่น เต้าเสียบ ซึ่งทำมาจากทั้งวัสดุที่นำไฟฟ้า เพื่อให้สามารถนำกระแสไฟฟ้าไปยังเครื่องใช้ไฟฟ้าให้สามารถทำงานได้ และวัสดุที่เป็นฉนวนไฟฟ้า เพื่อป้องกันไม่ให้ไฟฟ้าดูด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D0D0D341-263F-4E98-B3AF-B6BD3B6ADF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450" y="3187538"/>
            <a:ext cx="6329098" cy="3553120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rnd">
            <a:solidFill>
              <a:schemeClr val="accent1">
                <a:lumMod val="75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7" name="TextBox 1">
            <a:extLst>
              <a:ext uri="{FF2B5EF4-FFF2-40B4-BE49-F238E27FC236}">
                <a16:creationId xmlns="" xmlns:a16="http://schemas.microsoft.com/office/drawing/2014/main" id="{3078A548-FE1E-45B3-8239-0A0284F4DE4E}"/>
              </a:ext>
            </a:extLst>
          </p:cNvPr>
          <p:cNvSpPr txBox="1"/>
          <p:nvPr/>
        </p:nvSpPr>
        <p:spPr>
          <a:xfrm>
            <a:off x="3759724" y="6053683"/>
            <a:ext cx="1129076" cy="52322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เต้าเสียบ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1" name="กลุ่ม 11">
            <a:extLst>
              <a:ext uri="{FF2B5EF4-FFF2-40B4-BE49-F238E27FC236}">
                <a16:creationId xmlns="" xmlns:a16="http://schemas.microsoft.com/office/drawing/2014/main" id="{D279BB2B-9423-4EAD-AD60-0D5957E4BA89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2" name="สี่เหลี่ยมผืนผ้า 12">
              <a:extLst>
                <a:ext uri="{FF2B5EF4-FFF2-40B4-BE49-F238E27FC236}">
                  <a16:creationId xmlns="" xmlns:a16="http://schemas.microsoft.com/office/drawing/2014/main" id="{596A158B-ABAB-4920-B9DA-9138ED25E15D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8" name="รูปภาพ 13">
              <a:extLst>
                <a:ext uri="{FF2B5EF4-FFF2-40B4-BE49-F238E27FC236}">
                  <a16:creationId xmlns="" xmlns:a16="http://schemas.microsoft.com/office/drawing/2014/main" id="{0504D349-2DBF-42C7-9CCE-C062D4930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9" name="วงรี 14">
              <a:extLst>
                <a:ext uri="{FF2B5EF4-FFF2-40B4-BE49-F238E27FC236}">
                  <a16:creationId xmlns="" xmlns:a16="http://schemas.microsoft.com/office/drawing/2014/main" id="{D19F972F-3FAE-4F98-B5A8-F2BDE5C27B7F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4254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51B11BA0-007F-49E6-97C1-24461EEA44DF}"/>
              </a:ext>
            </a:extLst>
          </p:cNvPr>
          <p:cNvGrpSpPr/>
          <p:nvPr/>
        </p:nvGrpSpPr>
        <p:grpSpPr>
          <a:xfrm>
            <a:off x="666123" y="2650698"/>
            <a:ext cx="7811754" cy="1556605"/>
            <a:chOff x="666123" y="2587486"/>
            <a:chExt cx="7811754" cy="1556605"/>
          </a:xfrm>
        </p:grpSpPr>
        <p:sp>
          <p:nvSpPr>
            <p:cNvPr id="4" name="TextBox 3">
              <a:extLst>
                <a:ext uri="{FF2B5EF4-FFF2-40B4-BE49-F238E27FC236}">
                  <a16:creationId xmlns="" xmlns:a16="http://schemas.microsoft.com/office/drawing/2014/main" id="{BF3C9ECD-576B-4DF1-9FD1-C5A329A67948}"/>
                </a:ext>
              </a:extLst>
            </p:cNvPr>
            <p:cNvSpPr txBox="1"/>
            <p:nvPr/>
          </p:nvSpPr>
          <p:spPr>
            <a:xfrm>
              <a:off x="1813095" y="3429002"/>
              <a:ext cx="5996888" cy="71508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หน่วยการเรียนรู้ที่ ๔ สมบัติของวัสดุรอบตัวเรา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A5E079BD-B837-42F8-B616-0A41DB0EADB3}"/>
                </a:ext>
              </a:extLst>
            </p:cNvPr>
            <p:cNvSpPr txBox="1"/>
            <p:nvPr/>
          </p:nvSpPr>
          <p:spPr>
            <a:xfrm>
              <a:off x="666123" y="2587486"/>
              <a:ext cx="7811754" cy="715089"/>
            </a:xfrm>
            <a:prstGeom prst="roundRect">
              <a:avLst/>
            </a:prstGeom>
            <a:solidFill>
              <a:schemeClr val="accent2"/>
            </a:solidFill>
            <a:ln>
              <a:solidFill>
                <a:schemeClr val="accent1"/>
              </a:solidFill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แบบสอบปรนัยเพื่อพัฒนาทักษะกระบวนการทางวิทยาศาสตร์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047239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B7E87822-A7C5-45C4-AD3E-1F81A3E0E9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6000" y="3151270"/>
            <a:ext cx="6184800" cy="321229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D5F380D6-8214-416E-9B98-631CDBCF8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7B525FDE-5A26-4DC1-B2F7-E128A962115C}"/>
              </a:ext>
            </a:extLst>
          </p:cNvPr>
          <p:cNvSpPr/>
          <p:nvPr/>
        </p:nvSpPr>
        <p:spPr>
          <a:xfrm>
            <a:off x="238835" y="129356"/>
            <a:ext cx="5090615" cy="668739"/>
          </a:xfrm>
          <a:prstGeom prst="roundRect">
            <a:avLst/>
          </a:prstGeom>
          <a:solidFill>
            <a:schemeClr val="accent1"/>
          </a:solidFill>
          <a:ln w="571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สมบัติของวัสดุรอบตัวเรา</a:t>
            </a:r>
            <a:endParaRPr lang="en-US" sz="36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7" name="TextBox 1">
            <a:extLst>
              <a:ext uri="{FF2B5EF4-FFF2-40B4-BE49-F238E27FC236}">
                <a16:creationId xmlns="" xmlns:a16="http://schemas.microsoft.com/office/drawing/2014/main" id="{F07DA109-A259-4096-9E7E-BE9964C2D858}"/>
              </a:ext>
            </a:extLst>
          </p:cNvPr>
          <p:cNvSpPr txBox="1"/>
          <p:nvPr/>
        </p:nvSpPr>
        <p:spPr>
          <a:xfrm>
            <a:off x="4194665" y="6285730"/>
            <a:ext cx="32285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แก้วเป็นวัสดุที่มีความแข็ง แต่แตกง่าย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8" name="สี่เหลี่ยมผืนผ้า: มุมมน 17">
            <a:extLst>
              <a:ext uri="{FF2B5EF4-FFF2-40B4-BE49-F238E27FC236}">
                <a16:creationId xmlns="" xmlns:a16="http://schemas.microsoft.com/office/drawing/2014/main" id="{E6064D12-37F4-4362-82CE-E6B038064372}"/>
              </a:ext>
            </a:extLst>
          </p:cNvPr>
          <p:cNvSpPr/>
          <p:nvPr/>
        </p:nvSpPr>
        <p:spPr>
          <a:xfrm>
            <a:off x="882261" y="1435164"/>
            <a:ext cx="6778539" cy="1993835"/>
          </a:xfrm>
          <a:prstGeom prst="roundRect">
            <a:avLst>
              <a:gd name="adj" fmla="val 2506"/>
            </a:avLst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731520" bIns="91440" rtlCol="0" anchor="b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 สิ่งของรอบตัวเราทำจากวัสดุต่าง ๆ ได้แก่ ผ้า แก้ว พลาสติก ยาง ไม้ อิฐ หิน กระดาษ โลหะ ซึ่งวัสดุเหล่านี้มีสมบัติทางกายภาพบางอย่าง เหมือนกัน บางอย่างแตกต่างกัน วัสดุประเภทแก้วและไม้ต่างก็มี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ความแข็งเหมือนกัน แต่แก้วแตกง่ายกว่าไม้</a:t>
            </a:r>
            <a:endParaRPr lang="en-US" sz="28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9" name="Oval 21">
            <a:extLst>
              <a:ext uri="{FF2B5EF4-FFF2-40B4-BE49-F238E27FC236}">
                <a16:creationId xmlns="" xmlns:a16="http://schemas.microsoft.com/office/drawing/2014/main" id="{96841121-FEB0-43DE-BA9B-4414D2187D17}"/>
              </a:ext>
            </a:extLst>
          </p:cNvPr>
          <p:cNvSpPr/>
          <p:nvPr/>
        </p:nvSpPr>
        <p:spPr>
          <a:xfrm>
            <a:off x="238835" y="798095"/>
            <a:ext cx="736979" cy="709684"/>
          </a:xfrm>
          <a:prstGeom prst="ellipse">
            <a:avLst/>
          </a:prstGeom>
          <a:solidFill>
            <a:srgbClr val="F15DA0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3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๑.</a:t>
            </a:r>
          </a:p>
        </p:txBody>
      </p:sp>
      <p:sp>
        <p:nvSpPr>
          <p:cNvPr id="20" name="Rectangle: Rounded Corners 20">
            <a:extLst>
              <a:ext uri="{FF2B5EF4-FFF2-40B4-BE49-F238E27FC236}">
                <a16:creationId xmlns="" xmlns:a16="http://schemas.microsoft.com/office/drawing/2014/main" id="{B7D3C276-D441-4078-B592-C7A6E5460F08}"/>
              </a:ext>
            </a:extLst>
          </p:cNvPr>
          <p:cNvSpPr/>
          <p:nvPr/>
        </p:nvSpPr>
        <p:spPr>
          <a:xfrm>
            <a:off x="882262" y="812967"/>
            <a:ext cx="2945020" cy="709684"/>
          </a:xfrm>
          <a:prstGeom prst="roundRect">
            <a:avLst/>
          </a:prstGeom>
          <a:solidFill>
            <a:srgbClr val="F15DA0"/>
          </a:solidFill>
          <a:ln>
            <a:solidFill>
              <a:schemeClr val="bg1"/>
            </a:solidFill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th-TH" sz="2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 New" panose="020B0500040200020003" pitchFamily="34" charset="-34"/>
                <a:cs typeface="TH Sarabun New" panose="020B0500040200020003" pitchFamily="34" charset="-34"/>
              </a:rPr>
              <a:t>สมบัติทางกายภาพของวัสดุ</a:t>
            </a:r>
          </a:p>
        </p:txBody>
      </p:sp>
      <p:grpSp>
        <p:nvGrpSpPr>
          <p:cNvPr id="21" name="กลุ่ม 11">
            <a:extLst>
              <a:ext uri="{FF2B5EF4-FFF2-40B4-BE49-F238E27FC236}">
                <a16:creationId xmlns="" xmlns:a16="http://schemas.microsoft.com/office/drawing/2014/main" id="{1D96B342-52EA-45F2-A294-C952DC8DCE95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6" name="สี่เหลี่ยมผืนผ้า 12">
              <a:extLst>
                <a:ext uri="{FF2B5EF4-FFF2-40B4-BE49-F238E27FC236}">
                  <a16:creationId xmlns="" xmlns:a16="http://schemas.microsoft.com/office/drawing/2014/main" id="{8840D4FF-1639-4B12-999D-6B4E42BBBAD4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7" name="รูปภาพ 13">
              <a:extLst>
                <a:ext uri="{FF2B5EF4-FFF2-40B4-BE49-F238E27FC236}">
                  <a16:creationId xmlns="" xmlns:a16="http://schemas.microsoft.com/office/drawing/2014/main" id="{A7FDDBF9-00A3-4170-8EEE-F7CE111AAD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8" name="วงรี 14">
              <a:extLst>
                <a:ext uri="{FF2B5EF4-FFF2-40B4-BE49-F238E27FC236}">
                  <a16:creationId xmlns="" xmlns:a16="http://schemas.microsoft.com/office/drawing/2014/main" id="{70BA9C86-3C95-44AF-A77D-01B8F7C68496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21221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1386905" y="2935829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="" xmlns:a16="http://schemas.microsoft.com/office/drawing/2014/main" id="{D30B6F08-B8AA-4223-8731-FE990E908D1E}"/>
              </a:ext>
            </a:extLst>
          </p:cNvPr>
          <p:cNvSpPr/>
          <p:nvPr/>
        </p:nvSpPr>
        <p:spPr>
          <a:xfrm>
            <a:off x="4733378" y="3513181"/>
            <a:ext cx="3693695" cy="400043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D24E591-2427-4B38-BAD0-470655D1728A}"/>
              </a:ext>
            </a:extLst>
          </p:cNvPr>
          <p:cNvGrpSpPr/>
          <p:nvPr/>
        </p:nvGrpSpPr>
        <p:grpSpPr>
          <a:xfrm>
            <a:off x="2671308" y="3396673"/>
            <a:ext cx="5755765" cy="3258860"/>
            <a:chOff x="3388234" y="3824127"/>
            <a:chExt cx="5755765" cy="325886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E0E4FC3-CD6C-4315-8A1D-00CB256F3854}"/>
                </a:ext>
              </a:extLst>
            </p:cNvPr>
            <p:cNvGrpSpPr/>
            <p:nvPr/>
          </p:nvGrpSpPr>
          <p:grpSpPr>
            <a:xfrm>
              <a:off x="3388234" y="3824127"/>
              <a:ext cx="5755765" cy="3258860"/>
              <a:chOff x="1386905" y="4568483"/>
              <a:chExt cx="5755765" cy="3258860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F2917FA7-C17F-4F32-B738-824EAC25486C}"/>
                  </a:ext>
                </a:extLst>
              </p:cNvPr>
              <p:cNvSpPr txBox="1"/>
              <p:nvPr/>
            </p:nvSpPr>
            <p:spPr>
              <a:xfrm>
                <a:off x="1386905" y="4568483"/>
                <a:ext cx="5755765" cy="3258860"/>
              </a:xfrm>
              <a:prstGeom prst="roundRect">
                <a:avLst>
                  <a:gd name="adj" fmla="val 8207"/>
                </a:avLst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    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กระจกใส เลนส์แว่นขยาย ทำมาจากแก้ว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 	ลูกแก้ว ทำมาจากแก้ว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ยางรัด ทำมาจากยาง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หม้อ ทำมาจากโลหะและพลาสติก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ไม้แปรงฟัน ทำมาจากพลาสติก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สมุด ทำมาจากกระดาษ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ผ้าขนหนู ทำมาจากผ้า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" name="แผนผังลำดับงาน: ตัวเชื่อมต่อ 4">
                <a:extLst>
                  <a:ext uri="{FF2B5EF4-FFF2-40B4-BE49-F238E27FC236}">
                    <a16:creationId xmlns="" xmlns:a16="http://schemas.microsoft.com/office/drawing/2014/main" id="{96D13C25-3A6F-4806-960C-09865D2DB4D0}"/>
                  </a:ext>
                </a:extLst>
              </p:cNvPr>
              <p:cNvSpPr/>
              <p:nvPr/>
            </p:nvSpPr>
            <p:spPr>
              <a:xfrm>
                <a:off x="2108143" y="4684991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๔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9AA12BE-2B63-47DA-BFE7-F2A181570667}"/>
                </a:ext>
              </a:extLst>
            </p:cNvPr>
            <p:cNvSpPr/>
            <p:nvPr/>
          </p:nvSpPr>
          <p:spPr>
            <a:xfrm>
              <a:off x="4043212" y="440401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86A53DEA-357C-4482-A2F7-A1003AE54851}"/>
                </a:ext>
              </a:extLst>
            </p:cNvPr>
            <p:cNvSpPr/>
            <p:nvPr/>
          </p:nvSpPr>
          <p:spPr>
            <a:xfrm>
              <a:off x="4059127" y="5229593"/>
              <a:ext cx="311025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8803D786-1D1D-43AE-BA4D-FE228DBB5EEB}"/>
                </a:ext>
              </a:extLst>
            </p:cNvPr>
            <p:cNvSpPr/>
            <p:nvPr/>
          </p:nvSpPr>
          <p:spPr>
            <a:xfrm>
              <a:off x="4043212" y="6120887"/>
              <a:ext cx="311025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571095"/>
            <a:ext cx="5145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สิ่งของในข้อใดทำมาจากวัสดุชนิดเดียวกัน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1310357"/>
            <a:ext cx="5795772" cy="2086316"/>
            <a:chOff x="1121863" y="2174218"/>
            <a:chExt cx="579577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ลูกแก้ว ยางรัด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หม้อ ไม้แปรงฟัน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สมุด ผ้าขนหนู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393651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กระจกใส เลนส์แว่นขยาย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49495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1804829" y="468378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323677" y="699900"/>
            <a:ext cx="707116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๒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ข้อใดเรียงลำดับความแข็งของวัตถุจากมากไปน้อยได้ถูกต้อง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804829" y="3058308"/>
            <a:ext cx="5100158" cy="2086316"/>
            <a:chOff x="1121863" y="2174218"/>
            <a:chExt cx="510015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&gt; B &gt; C &gt; D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B &gt; C &gt; D &gt; A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 &gt; D &gt; A &gt; B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D &gt; B &gt; C &gt; A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1B17D634-CD89-490C-9F67-42DE208FF7A1}"/>
              </a:ext>
            </a:extLst>
          </p:cNvPr>
          <p:cNvGrpSpPr/>
          <p:nvPr/>
        </p:nvGrpSpPr>
        <p:grpSpPr>
          <a:xfrm>
            <a:off x="4728410" y="3610704"/>
            <a:ext cx="2332987" cy="1833443"/>
            <a:chOff x="3763617" y="2444132"/>
            <a:chExt cx="2332987" cy="1833443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763617" y="2444132"/>
              <a:ext cx="2332987" cy="1833443"/>
            </a:xfrm>
            <a:prstGeom prst="roundRect">
              <a:avLst>
                <a:gd name="adj" fmla="val 2787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วัตถุ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D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มีความแข็ง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มากที่สุด รองลงมาคือ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B C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และ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A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ตามลำดับ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3925F47-6EDC-4ADB-85F2-36D0E4D2720A}"/>
                </a:ext>
              </a:extLst>
            </p:cNvPr>
            <p:cNvSpPr/>
            <p:nvPr/>
          </p:nvSpPr>
          <p:spPr>
            <a:xfrm>
              <a:off x="4442776" y="2537190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4F7FF8F-8BCE-4411-B8D9-0805BB11CB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172" b="52214" l="11493" r="84846">
                        <a14:foregroundMark x1="16471" y1="48307" x2="14714" y2="28385"/>
                        <a14:foregroundMark x1="18521" y1="30729" x2="86823" y2="49219"/>
                        <a14:foregroundMark x1="75769" y1="36068" x2="87482" y2="27604"/>
                        <a14:foregroundMark x1="86603" y1="28776" x2="14348" y2="28385"/>
                        <a14:foregroundMark x1="69327" y1="26302" x2="59078" y2="26432"/>
                        <a14:foregroundMark x1="86310" y1="29557" x2="86310" y2="51042"/>
                        <a14:foregroundMark x1="15666" y1="48047" x2="85359" y2="52214"/>
                        <a14:foregroundMark x1="38580" y1="51042" x2="13031" y2="50781"/>
                        <a14:foregroundMark x1="12738" y1="48307" x2="12738" y2="29036"/>
                        <a14:foregroundMark x1="13031" y1="28385" x2="13909" y2="26693"/>
                      </a14:backgroundRemoval>
                    </a14:imgEffect>
                  </a14:imgLayer>
                </a14:imgProps>
              </a:ext>
            </a:extLst>
          </a:blip>
          <a:srcRect l="11683" t="24859" r="12336" b="46639"/>
          <a:stretch/>
        </p:blipFill>
        <p:spPr>
          <a:xfrm>
            <a:off x="900059" y="1359693"/>
            <a:ext cx="6947731" cy="1465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9488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0B8ABBAC-1BA2-4E69-9377-41FC430115DF}"/>
              </a:ext>
            </a:extLst>
          </p:cNvPr>
          <p:cNvSpPr/>
          <p:nvPr/>
        </p:nvSpPr>
        <p:spPr>
          <a:xfrm>
            <a:off x="1386906" y="3751803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454485"/>
            <a:ext cx="3369833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๓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               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วัตถุ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ได้แก่ข้อใด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2126331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85E0EE0-1D25-444D-9BA9-6DE0DC195E74}"/>
              </a:ext>
            </a:extLst>
          </p:cNvPr>
          <p:cNvGrpSpPr/>
          <p:nvPr/>
        </p:nvGrpSpPr>
        <p:grpSpPr>
          <a:xfrm>
            <a:off x="738739" y="4522396"/>
            <a:ext cx="7666522" cy="1532334"/>
            <a:chOff x="1386906" y="4438274"/>
            <a:chExt cx="7666522" cy="1532334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386906" y="4438274"/>
              <a:ext cx="7666522" cy="153233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วัตถุ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A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จานพลาสติก ทำมาจากพลาสติก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เมื่อใช้ตะปูขูดจะเกิดรอย เนื่องจากพลาสติกมีความแข็งแรงน้อยกว่าตะปู วัตถุ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B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แท่งเหล็กทำมาจากโลหะเหมือนกับตะปู เมื่อนำมาขูดกันจึงไม่เกิดรอยขูด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เพราะมีความแข็งเท่ากัน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0A43D41D-737A-4D6F-A738-33E40E8471BE}"/>
                </a:ext>
              </a:extLst>
            </p:cNvPr>
            <p:cNvSpPr/>
            <p:nvPr/>
          </p:nvSpPr>
          <p:spPr>
            <a:xfrm>
              <a:off x="2107216" y="4598630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5F9E496-5252-4282-AF3F-DD87B6B8655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104" t="18669" r="16092" b="71504"/>
          <a:stretch/>
        </p:blipFill>
        <p:spPr>
          <a:xfrm>
            <a:off x="924085" y="376537"/>
            <a:ext cx="6474374" cy="5052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EA7328C-2233-4A60-8DF6-702CE7179C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893" t="36507" r="38888" b="21925"/>
          <a:stretch/>
        </p:blipFill>
        <p:spPr>
          <a:xfrm>
            <a:off x="1931898" y="1654814"/>
            <a:ext cx="4730087" cy="255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021698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0B8ABBAC-1BA2-4E69-9377-41FC430115DF}"/>
              </a:ext>
            </a:extLst>
          </p:cNvPr>
          <p:cNvSpPr/>
          <p:nvPr/>
        </p:nvSpPr>
        <p:spPr>
          <a:xfrm>
            <a:off x="496205" y="3985856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3F1FC0-3294-4F91-9921-A590EE2E78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4766" b="75260" l="12738" r="84187"/>
                    </a14:imgEffect>
                  </a14:imgLayer>
                </a14:imgProps>
              </a:ext>
            </a:extLst>
          </a:blip>
          <a:srcRect l="12740" t="34488" r="15167" b="24411"/>
          <a:stretch/>
        </p:blipFill>
        <p:spPr>
          <a:xfrm>
            <a:off x="1244035" y="239828"/>
            <a:ext cx="6513479" cy="208777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454485"/>
            <a:ext cx="2985113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๔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A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B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คือวัสดุในข้อใด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496205" y="3433460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D85E0EE0-1D25-444D-9BA9-6DE0DC195E74}"/>
              </a:ext>
            </a:extLst>
          </p:cNvPr>
          <p:cNvGrpSpPr/>
          <p:nvPr/>
        </p:nvGrpSpPr>
        <p:grpSpPr>
          <a:xfrm>
            <a:off x="5295444" y="2595255"/>
            <a:ext cx="3732551" cy="3881735"/>
            <a:chOff x="1386905" y="4438274"/>
            <a:chExt cx="3732551" cy="388173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386905" y="4438274"/>
              <a:ext cx="3732551" cy="3881735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A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คือ ลูกโป่ง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เมื่อใช้นิ้วกดเกิดรอยบุ๋ม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เมื่อปล่อยนิ้วที่กด รูปร่างกลับสู่สภาพเดิม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แสดงว่ามีสภาพยืดหยุ่น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B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คือ ดินนํ้ามัน เมื่อใช้นิ้วกด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เกิดรอยบุ๋ม เมื่อปล่อยนิ้วที่กด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รูปร่างไม่กลับสู่สภาพเดิม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แสดงว่าไม่มีสภาพยืดหยุ่น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0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0A43D41D-737A-4D6F-A738-33E40E8471BE}"/>
                </a:ext>
              </a:extLst>
            </p:cNvPr>
            <p:cNvSpPr/>
            <p:nvPr/>
          </p:nvSpPr>
          <p:spPr>
            <a:xfrm>
              <a:off x="2227117" y="4657185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6D2CECB8-F8DE-41B7-AF49-EF091CC1BBB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58" t="24091" r="38245" b="28732"/>
          <a:stretch/>
        </p:blipFill>
        <p:spPr>
          <a:xfrm>
            <a:off x="898325" y="2895478"/>
            <a:ext cx="4276814" cy="2619973"/>
          </a:xfrm>
          <a:prstGeom prst="rect">
            <a:avLst/>
          </a:prstGeom>
        </p:spPr>
      </p:pic>
      <p:sp>
        <p:nvSpPr>
          <p:cNvPr id="21" name="วงรี 4">
            <a:extLst>
              <a:ext uri="{FF2B5EF4-FFF2-40B4-BE49-F238E27FC236}">
                <a16:creationId xmlns="" xmlns:a16="http://schemas.microsoft.com/office/drawing/2014/main" id="{73500250-D041-4219-8AEE-AE3C41DB3FFC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2" name="Slide Number Placeholder 5">
            <a:extLst>
              <a:ext uri="{FF2B5EF4-FFF2-40B4-BE49-F238E27FC236}">
                <a16:creationId xmlns="" xmlns:a16="http://schemas.microsoft.com/office/drawing/2014/main" id="{7F742A54-207C-49E1-8231-5D5C2502F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338341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B8130765-6915-432F-979B-A09FB33BC23C}"/>
              </a:ext>
            </a:extLst>
          </p:cNvPr>
          <p:cNvSpPr/>
          <p:nvPr/>
        </p:nvSpPr>
        <p:spPr>
          <a:xfrm>
            <a:off x="1392475" y="221010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800" dirty="0">
                <a:solidFill>
                  <a:prstClr val="black"/>
                </a:solidFill>
                <a:latin typeface="TH Sarabun New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75185" y="417522"/>
            <a:ext cx="3469219" cy="17312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๕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  ข้อใดเป็นสมบัติของฟองนํ้า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2179430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สภาพยืดหยุ่น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ความเหนียว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การนำไฟฟ้า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ความแข็ง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1114F7-52FB-47BC-A291-48E188270BC7}"/>
              </a:ext>
            </a:extLst>
          </p:cNvPr>
          <p:cNvGrpSpPr/>
          <p:nvPr/>
        </p:nvGrpSpPr>
        <p:grpSpPr>
          <a:xfrm>
            <a:off x="2409448" y="4416622"/>
            <a:ext cx="3713084" cy="1505545"/>
            <a:chOff x="1729762" y="4221847"/>
            <a:chExt cx="3713084" cy="1505545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729762" y="4221847"/>
              <a:ext cx="3713084" cy="1505545"/>
            </a:xfrm>
            <a:prstGeom prst="roundRect">
              <a:avLst>
                <a:gd name="adj" fmla="val 1435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สมบัติด้านสภาพ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ยืดหยุ่น คือ การที่วัตถุเปลี่ยนแปลง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รูปร่างไป แล้วกลับสู่สภาพเดิม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733D91F-FED8-4D28-9B93-45FAD04499B3}"/>
                </a:ext>
              </a:extLst>
            </p:cNvPr>
            <p:cNvSpPr/>
            <p:nvPr/>
          </p:nvSpPr>
          <p:spPr>
            <a:xfrm>
              <a:off x="2457821" y="431769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2FC1DBE-F411-4E7C-AA84-318821BA3E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231" t="42577" r="18077" b="37618"/>
          <a:stretch/>
        </p:blipFill>
        <p:spPr>
          <a:xfrm>
            <a:off x="846569" y="430378"/>
            <a:ext cx="6189784" cy="101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09184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B8130765-6915-432F-979B-A09FB33BC23C}"/>
              </a:ext>
            </a:extLst>
          </p:cNvPr>
          <p:cNvSpPr/>
          <p:nvPr/>
        </p:nvSpPr>
        <p:spPr>
          <a:xfrm>
            <a:off x="828968" y="423963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๔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75185" y="265123"/>
            <a:ext cx="4810932" cy="23391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๖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ถ้าจัดจำแนกวัสดุออกเป็น ๒ กลุ่ม ดังนี้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ข้อใดเป็นเกณฑ์ที่ใช้จัดจำแนกวัสดุ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828968" y="2612506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สี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พื้นผิว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สภาพยืดหยุ่น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การนำความร้อน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1114F7-52FB-47BC-A291-48E188270BC7}"/>
              </a:ext>
            </a:extLst>
          </p:cNvPr>
          <p:cNvGrpSpPr/>
          <p:nvPr/>
        </p:nvGrpSpPr>
        <p:grpSpPr>
          <a:xfrm>
            <a:off x="3278342" y="2865106"/>
            <a:ext cx="3701361" cy="2442329"/>
            <a:chOff x="1729762" y="4221847"/>
            <a:chExt cx="3701361" cy="2442329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729762" y="4221847"/>
              <a:ext cx="3701361" cy="2442329"/>
            </a:xfrm>
            <a:prstGeom prst="roundRect">
              <a:avLst>
                <a:gd name="adj" fmla="val 1435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กลุ่มที่ ๑ คือ ตัวนำความร้อน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เป็นวัสดุที่ยอมให้ความร้อนผ่านได้ดี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กลุ่มที่ ๒ คือ ฉนวนความร้อนเป็น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วัสดุที่ยอมให้ความร้อนผ่านได้ไม่ดี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733D91F-FED8-4D28-9B93-45FAD04499B3}"/>
                </a:ext>
              </a:extLst>
            </p:cNvPr>
            <p:cNvSpPr/>
            <p:nvPr/>
          </p:nvSpPr>
          <p:spPr>
            <a:xfrm>
              <a:off x="2492990" y="4388273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3202891"/>
              </p:ext>
            </p:extLst>
          </p:nvPr>
        </p:nvGraphicFramePr>
        <p:xfrm>
          <a:off x="1654068" y="825074"/>
          <a:ext cx="5195003" cy="1158240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299403"/>
                <a:gridCol w="28956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TH Sarabun New" pitchFamily="34" charset="-34"/>
                          <a:cs typeface="TH Sarabun New" pitchFamily="34" charset="-34"/>
                        </a:rPr>
                        <a:t>กลุ่มที่</a:t>
                      </a:r>
                      <a:r>
                        <a:rPr lang="th-TH" sz="3200" baseline="0" dirty="0" smtClean="0">
                          <a:latin typeface="TH Sarabun New" pitchFamily="34" charset="-34"/>
                          <a:cs typeface="TH Sarabun New" pitchFamily="34" charset="-34"/>
                        </a:rPr>
                        <a:t> ๑</a:t>
                      </a:r>
                      <a:endParaRPr lang="th-TH" sz="3200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TH Sarabun New" pitchFamily="34" charset="-34"/>
                          <a:cs typeface="TH Sarabun New" pitchFamily="34" charset="-34"/>
                        </a:rPr>
                        <a:t>เหล็ก ทองแดง เงิน</a:t>
                      </a:r>
                      <a:endParaRPr lang="th-TH" sz="3200" b="0" dirty="0">
                        <a:solidFill>
                          <a:schemeClr val="tx1"/>
                        </a:solidFill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</a:tr>
              <a:tr h="530929"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th-TH" sz="3200" u="none" strike="noStrike" kern="1200" cap="none" spc="0" normalizeH="0" baseline="0" noProof="0" dirty="0" smtClean="0">
                          <a:ln>
                            <a:noFill/>
                          </a:ln>
                          <a:effectLst/>
                          <a:uLnTx/>
                          <a:uFillTx/>
                          <a:latin typeface="TH Sarabun New" pitchFamily="34" charset="-34"/>
                          <a:cs typeface="TH Sarabun New" pitchFamily="34" charset="-34"/>
                        </a:rPr>
                        <a:t>กลุ่มที่ ๒</a:t>
                      </a:r>
                      <a:endParaRPr kumimoji="0" lang="th-TH" sz="3200" b="1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H Sarabun New" pitchFamily="34" charset="-34"/>
                        <a:ea typeface="+mn-ea"/>
                        <a:cs typeface="TH Sarabun New" pitchFamily="34" charset="-3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h-TH" sz="3200" dirty="0" smtClean="0">
                          <a:latin typeface="TH Sarabun New" pitchFamily="34" charset="-34"/>
                          <a:cs typeface="TH Sarabun New" pitchFamily="34" charset="-34"/>
                        </a:rPr>
                        <a:t>ไม้ กระเบื้อง พลาสติก</a:t>
                      </a:r>
                      <a:endParaRPr lang="th-TH" sz="3200" dirty="0">
                        <a:latin typeface="TH Sarabun New" pitchFamily="34" charset="-34"/>
                        <a:cs typeface="TH Sarabun New" pitchFamily="34" charset="-34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1293255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B8130765-6915-432F-979B-A09FB33BC23C}"/>
              </a:ext>
            </a:extLst>
          </p:cNvPr>
          <p:cNvSpPr/>
          <p:nvPr/>
        </p:nvSpPr>
        <p:spPr>
          <a:xfrm>
            <a:off x="1386839" y="321687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75185" y="417522"/>
            <a:ext cx="254108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๗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ข้อใดกล่าวถูกต้อง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2663442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B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B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ข้อ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A B </a:t>
              </a: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และ </a:t>
              </a:r>
              <a:r>
                <a:rPr kumimoji="0" lang="en-US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C</a:t>
              </a:r>
              <a:endParaRPr kumimoji="0" lang="th-TH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B61114F7-52FB-47BC-A291-48E188270BC7}"/>
              </a:ext>
            </a:extLst>
          </p:cNvPr>
          <p:cNvGrpSpPr/>
          <p:nvPr/>
        </p:nvGrpSpPr>
        <p:grpSpPr>
          <a:xfrm>
            <a:off x="3707624" y="2737608"/>
            <a:ext cx="4756438" cy="2442329"/>
            <a:chOff x="1729762" y="4221847"/>
            <a:chExt cx="4756438" cy="2442329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1729762" y="4221847"/>
              <a:ext cx="4756438" cy="2442329"/>
            </a:xfrm>
            <a:prstGeom prst="roundRect">
              <a:avLst>
                <a:gd name="adj" fmla="val 14353"/>
              </a:avLst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 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B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วัสดุที่ยอมให้ความร้อนผ่านได้ดี เช่น โลหะ เรียกว่า ตัวนำความร้อน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C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ด้ามจับกระทะเป็นฉนวนความร้อน เพื่อไม่ให้นำความร้อนมายังมือเรา</a:t>
              </a:r>
            </a:p>
            <a:p>
              <a:pPr marL="0" marR="0" lvl="0" indent="0" algn="thai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ส่วน 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A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ผ้า กระดาษ แก้ว เป็นฉนวนไฟฟ้า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6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733D91F-FED8-4D28-9B93-45FAD04499B3}"/>
                </a:ext>
              </a:extLst>
            </p:cNvPr>
            <p:cNvSpPr/>
            <p:nvPr/>
          </p:nvSpPr>
          <p:spPr>
            <a:xfrm>
              <a:off x="2544574" y="4364827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E8C2F6A-3CFB-4497-A760-DBB4428B61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719" t="50000" r="19564" b="22936"/>
          <a:stretch/>
        </p:blipFill>
        <p:spPr>
          <a:xfrm>
            <a:off x="1254367" y="1013240"/>
            <a:ext cx="6100604" cy="139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239361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1386906" y="2225939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๓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378732"/>
            <a:ext cx="414248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๘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วัตถุข้อใดเป็นตัวนำไฟฟ้าทั้งหมด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386906" y="1117994"/>
            <a:ext cx="5795772" cy="2086316"/>
            <a:chOff x="1121863" y="2174218"/>
            <a:chExt cx="579577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ทองแดง แก้ว ยาง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ไม้ สังกะสี เส้นด้าย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เงิน อะลูมิเนียม ทองคำ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393651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เหล็ก กระดาษ กระเบื้อง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D24E591-2427-4B38-BAD0-470655D1728A}"/>
              </a:ext>
            </a:extLst>
          </p:cNvPr>
          <p:cNvGrpSpPr/>
          <p:nvPr/>
        </p:nvGrpSpPr>
        <p:grpSpPr>
          <a:xfrm>
            <a:off x="3083436" y="3095209"/>
            <a:ext cx="5755765" cy="3710583"/>
            <a:chOff x="3388234" y="3824127"/>
            <a:chExt cx="5755765" cy="3710583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E0E4FC3-CD6C-4315-8A1D-00CB256F3854}"/>
                </a:ext>
              </a:extLst>
            </p:cNvPr>
            <p:cNvGrpSpPr/>
            <p:nvPr/>
          </p:nvGrpSpPr>
          <p:grpSpPr>
            <a:xfrm>
              <a:off x="3388234" y="3824127"/>
              <a:ext cx="5755765" cy="3710583"/>
              <a:chOff x="1386905" y="4568483"/>
              <a:chExt cx="5755765" cy="3710583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F2917FA7-C17F-4F32-B738-824EAC25486C}"/>
                  </a:ext>
                </a:extLst>
              </p:cNvPr>
              <p:cNvSpPr txBox="1"/>
              <p:nvPr/>
            </p:nvSpPr>
            <p:spPr>
              <a:xfrm>
                <a:off x="1386905" y="4568483"/>
                <a:ext cx="5755765" cy="3710583"/>
              </a:xfrm>
              <a:prstGeom prst="roundRect">
                <a:avLst>
                  <a:gd name="adj" fmla="val 8207"/>
                </a:avLst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เงิน อะลูมิเนียม ทองคำ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เป็นตัวนำไฟฟ้า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เพราะยอมให้กระแสไฟฟ้าไหลผ่านได้ดี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ทองแดง เป็นตัวนำไฟฟ้า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แก้ว ยาง เป็นฉนวนไฟฟ้า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ไม้ เส้นด้าย เป็นฉนวนไฟฟ้า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สังกะสี เป็นตัวนำไฟฟ้า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เหล็ก เป็นตัวนำไฟฟ้า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กระดาษ กระเบื้อง เป็นฉนวนไฟฟ้า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" name="แผนผังลำดับงาน: ตัวเชื่อมต่อ 4">
                <a:extLst>
                  <a:ext uri="{FF2B5EF4-FFF2-40B4-BE49-F238E27FC236}">
                    <a16:creationId xmlns="" xmlns:a16="http://schemas.microsoft.com/office/drawing/2014/main" id="{96D13C25-3A6F-4806-960C-09865D2DB4D0}"/>
                  </a:ext>
                </a:extLst>
              </p:cNvPr>
              <p:cNvSpPr/>
              <p:nvPr/>
            </p:nvSpPr>
            <p:spPr>
              <a:xfrm>
                <a:off x="2155278" y="4694418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๓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9AA12BE-2B63-47DA-BFE7-F2A181570667}"/>
                </a:ext>
              </a:extLst>
            </p:cNvPr>
            <p:cNvSpPr/>
            <p:nvPr/>
          </p:nvSpPr>
          <p:spPr>
            <a:xfrm>
              <a:off x="4088004" y="4853838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86A53DEA-357C-4482-A2F7-A1003AE54851}"/>
                </a:ext>
              </a:extLst>
            </p:cNvPr>
            <p:cNvSpPr/>
            <p:nvPr/>
          </p:nvSpPr>
          <p:spPr>
            <a:xfrm>
              <a:off x="4103919" y="5679418"/>
              <a:ext cx="311025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8803D786-1D1D-43AE-BA4D-FE228DBB5EEB}"/>
                </a:ext>
              </a:extLst>
            </p:cNvPr>
            <p:cNvSpPr/>
            <p:nvPr/>
          </p:nvSpPr>
          <p:spPr>
            <a:xfrm>
              <a:off x="4088004" y="6535543"/>
              <a:ext cx="311025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4" name="วงรี 4">
            <a:extLst>
              <a:ext uri="{FF2B5EF4-FFF2-40B4-BE49-F238E27FC236}">
                <a16:creationId xmlns="" xmlns:a16="http://schemas.microsoft.com/office/drawing/2014/main" id="{8EDC89BD-1925-4486-AEF3-8F6ECAAB24F8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="" xmlns:a16="http://schemas.microsoft.com/office/drawing/2014/main" id="{DC381033-F799-4958-83C1-B5C0A7A19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1840827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F6D55F7E-C104-4B44-83CD-5140C1EF10B6}"/>
              </a:ext>
            </a:extLst>
          </p:cNvPr>
          <p:cNvSpPr/>
          <p:nvPr/>
        </p:nvSpPr>
        <p:spPr>
          <a:xfrm>
            <a:off x="1088835" y="999530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๑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96205" y="378732"/>
            <a:ext cx="623600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๙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ข้อใดกล่าวถึงการนำวัสดุมาใช้ประโยชน์</a:t>
            </a:r>
            <a:r>
              <a:rPr kumimoji="0" lang="th-TH" sz="32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ไม่เหมาะสม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088835" y="971949"/>
            <a:ext cx="5795772" cy="2086316"/>
            <a:chOff x="1121863" y="2174218"/>
            <a:chExt cx="5795772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เหล็ก ใช้ทำหูจับหม้อ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โลหะ ใช้ทำแผ่นเตารีด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469803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ฟองนํ้า ใช้ทำเบาะชุดรับแขก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393651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ยาง ใช้ทำหน้าไม้เทเบิลเทนนิส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="" xmlns:a16="http://schemas.microsoft.com/office/drawing/2014/main" id="{1D24E591-2427-4B38-BAD0-470655D1728A}"/>
              </a:ext>
            </a:extLst>
          </p:cNvPr>
          <p:cNvGrpSpPr/>
          <p:nvPr/>
        </p:nvGrpSpPr>
        <p:grpSpPr>
          <a:xfrm>
            <a:off x="2672862" y="3095209"/>
            <a:ext cx="6166340" cy="3258860"/>
            <a:chOff x="2977660" y="3824127"/>
            <a:chExt cx="6166340" cy="3258860"/>
          </a:xfrm>
        </p:grpSpPr>
        <p:grpSp>
          <p:nvGrpSpPr>
            <p:cNvPr id="3" name="Group 2">
              <a:extLst>
                <a:ext uri="{FF2B5EF4-FFF2-40B4-BE49-F238E27FC236}">
                  <a16:creationId xmlns="" xmlns:a16="http://schemas.microsoft.com/office/drawing/2014/main" id="{FE0E4FC3-CD6C-4315-8A1D-00CB256F3854}"/>
                </a:ext>
              </a:extLst>
            </p:cNvPr>
            <p:cNvGrpSpPr/>
            <p:nvPr/>
          </p:nvGrpSpPr>
          <p:grpSpPr>
            <a:xfrm>
              <a:off x="2977660" y="3824127"/>
              <a:ext cx="6166340" cy="3258860"/>
              <a:chOff x="976331" y="4568483"/>
              <a:chExt cx="6166340" cy="3258860"/>
            </a:xfrm>
          </p:grpSpPr>
          <p:sp>
            <p:nvSpPr>
              <p:cNvPr id="18" name="TextBox 17">
                <a:extLst>
                  <a:ext uri="{FF2B5EF4-FFF2-40B4-BE49-F238E27FC236}">
                    <a16:creationId xmlns="" xmlns:a16="http://schemas.microsoft.com/office/drawing/2014/main" id="{F2917FA7-C17F-4F32-B738-824EAC25486C}"/>
                  </a:ext>
                </a:extLst>
              </p:cNvPr>
              <p:cNvSpPr txBox="1"/>
              <p:nvPr/>
            </p:nvSpPr>
            <p:spPr>
              <a:xfrm>
                <a:off x="976331" y="4568483"/>
                <a:ext cx="6166340" cy="3258860"/>
              </a:xfrm>
              <a:prstGeom prst="roundRect">
                <a:avLst>
                  <a:gd name="adj" fmla="val 8207"/>
                </a:avLst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เฉลย 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   </a:t>
                </a: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เหตุผล หูจับหม้อ ควรทำจากพลาสติก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เพราะเป็นฉนวนความร้อน ไม่นำความร้อนมายังมือเรา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ส่วน  	โลหะ ใช้ทำแผ่นเตารีด เพราะเป็นตัวนำความร้อน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ยอมให้ความร้อนผ่านได้ดี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ฟองน้ำ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 </a:t>
                </a: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ใช้ทำเบาะชุดรับแขก เพราะมีสภาพยืดหยุ่น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และนุ่ม</a:t>
                </a:r>
              </a:p>
              <a:p>
                <a:pPr marL="0" marR="0" lvl="0" indent="0" algn="thaiDist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 panose="020B0500040200020003" pitchFamily="34" charset="-34"/>
                    <a:ea typeface="+mn-ea"/>
                    <a:cs typeface="TH Sarabun New" panose="020B0500040200020003" pitchFamily="34" charset="-34"/>
                  </a:rPr>
                  <a:t>		ยาง ใช้ทำหน้าไม้เทเบิลเทนนิส เพราะมีสภาพยืดหยุ่น</a:t>
                </a: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endParaRPr>
              </a:p>
            </p:txBody>
          </p:sp>
          <p:sp>
            <p:nvSpPr>
              <p:cNvPr id="17" name="แผนผังลำดับงาน: ตัวเชื่อมต่อ 4">
                <a:extLst>
                  <a:ext uri="{FF2B5EF4-FFF2-40B4-BE49-F238E27FC236}">
                    <a16:creationId xmlns="" xmlns:a16="http://schemas.microsoft.com/office/drawing/2014/main" id="{96D13C25-3A6F-4806-960C-09865D2DB4D0}"/>
                  </a:ext>
                </a:extLst>
              </p:cNvPr>
              <p:cNvSpPr/>
              <p:nvPr/>
            </p:nvSpPr>
            <p:spPr>
              <a:xfrm>
                <a:off x="1721281" y="4694079"/>
                <a:ext cx="342856" cy="342506"/>
              </a:xfrm>
              <a:prstGeom prst="flowChartConnector">
                <a:avLst/>
              </a:prstGeom>
              <a:noFill/>
              <a:ln>
                <a:solidFill>
                  <a:srgbClr val="FF33C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91440"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th-TH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33CC"/>
                    </a:solidFill>
                    <a:effectLst/>
                    <a:uLnTx/>
                    <a:uFillTx/>
                    <a:latin typeface="TH Sarabun New"/>
                    <a:ea typeface="+mn-ea"/>
                    <a:cs typeface="TH Sarabun New"/>
                  </a:rPr>
                  <a:t>๑</a:t>
                </a:r>
                <a:endPara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endParaRPr>
              </a:p>
            </p:txBody>
          </p:sp>
        </p:grp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9AA12BE-2B63-47DA-BFE7-F2A181570667}"/>
                </a:ext>
              </a:extLst>
            </p:cNvPr>
            <p:cNvSpPr/>
            <p:nvPr/>
          </p:nvSpPr>
          <p:spPr>
            <a:xfrm>
              <a:off x="3630804" y="4804311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2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86A53DEA-357C-4482-A2F7-A1003AE54851}"/>
                </a:ext>
              </a:extLst>
            </p:cNvPr>
            <p:cNvSpPr/>
            <p:nvPr/>
          </p:nvSpPr>
          <p:spPr>
            <a:xfrm>
              <a:off x="3646719" y="5653337"/>
              <a:ext cx="311025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2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8803D786-1D1D-43AE-BA4D-FE228DBB5EEB}"/>
                </a:ext>
              </a:extLst>
            </p:cNvPr>
            <p:cNvSpPr/>
            <p:nvPr/>
          </p:nvSpPr>
          <p:spPr>
            <a:xfrm>
              <a:off x="3642527" y="6521185"/>
              <a:ext cx="311025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sp>
        <p:nvSpPr>
          <p:cNvPr id="24" name="วงรี 4">
            <a:extLst>
              <a:ext uri="{FF2B5EF4-FFF2-40B4-BE49-F238E27FC236}">
                <a16:creationId xmlns="" xmlns:a16="http://schemas.microsoft.com/office/drawing/2014/main" id="{C49AE4E6-859D-48E0-B5A0-D979947774C6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sp>
        <p:nvSpPr>
          <p:cNvPr id="25" name="Slide Number Placeholder 5">
            <a:extLst>
              <a:ext uri="{FF2B5EF4-FFF2-40B4-BE49-F238E27FC236}">
                <a16:creationId xmlns="" xmlns:a16="http://schemas.microsoft.com/office/drawing/2014/main" id="{676AC448-BC2A-4D8B-8715-AFE4043E7C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96403" y="6211778"/>
            <a:ext cx="488811" cy="365125"/>
          </a:xfrm>
        </p:spPr>
        <p:txBody>
          <a:bodyPr/>
          <a:lstStyle>
            <a:lvl1pPr algn="ctr">
              <a:defRPr sz="2100" b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H SarabunIT๙" panose="020B0500040200020003" pitchFamily="34" charset="-34"/>
                <a:cs typeface="TH SarabunIT๙" panose="020B0500040200020003" pitchFamily="34" charset="-34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0E9302-E85F-420B-883A-48A296937BA5}" type="slidenum">
              <a:rPr kumimoji="0" lang="en-US" sz="2100" b="1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TH SarabunIT๙" panose="020B0500040200020003" pitchFamily="34" charset="-34"/>
                <a:ea typeface="+mn-ea"/>
                <a:cs typeface="TH SarabunIT๙" panose="020B0500040200020003" pitchFamily="34" charset="-34"/>
              </a:rPr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2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H SarabunIT๙" panose="020B0500040200020003" pitchFamily="34" charset="-34"/>
              <a:ea typeface="+mn-ea"/>
              <a:cs typeface="TH SarabunIT๙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5913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แผนผังลำดับงาน: ตัวเชื่อมต่อ 4">
            <a:extLst>
              <a:ext uri="{FF2B5EF4-FFF2-40B4-BE49-F238E27FC236}">
                <a16:creationId xmlns="" xmlns:a16="http://schemas.microsoft.com/office/drawing/2014/main" id="{85FB6872-E16F-4FC7-BDD7-1B2B59178D70}"/>
              </a:ext>
            </a:extLst>
          </p:cNvPr>
          <p:cNvSpPr/>
          <p:nvPr/>
        </p:nvSpPr>
        <p:spPr>
          <a:xfrm>
            <a:off x="1660118" y="2346643"/>
            <a:ext cx="342856" cy="342506"/>
          </a:xfrm>
          <a:prstGeom prst="flowChartConnector">
            <a:avLst/>
          </a:prstGeom>
          <a:solidFill>
            <a:srgbClr val="FF33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9144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rPr>
              <a:t>๒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/>
              <a:ea typeface="+mn-ea"/>
              <a:cs typeface="TH Sarabun New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805CF51C-529F-4C68-83B9-1255F89B76BD}"/>
              </a:ext>
            </a:extLst>
          </p:cNvPr>
          <p:cNvSpPr txBox="1"/>
          <p:nvPr/>
        </p:nvSpPr>
        <p:spPr>
          <a:xfrm>
            <a:off x="451235" y="443837"/>
            <a:ext cx="546014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prstClr val="black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๑๐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. 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เพราะเหตุใดต้องใช้ยางในการหุ้มสายไฟฟ้า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	</a:t>
            </a: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ของเครื่องใช้ต่าง ๆ</a:t>
            </a:r>
            <a:endParaRPr kumimoji="0" lang="en-US" sz="3200" b="1" i="0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H Sarabun New" panose="020B0500040200020003" pitchFamily="34" charset="-34"/>
              <a:ea typeface="+mn-ea"/>
              <a:cs typeface="TH Sarabun New" panose="020B0500040200020003" pitchFamily="34" charset="-34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4B5A6D2-5605-4A24-9929-DACFB8BD3760}"/>
              </a:ext>
            </a:extLst>
          </p:cNvPr>
          <p:cNvGrpSpPr/>
          <p:nvPr/>
        </p:nvGrpSpPr>
        <p:grpSpPr>
          <a:xfrm>
            <a:off x="1660118" y="1794247"/>
            <a:ext cx="6370188" cy="2086316"/>
            <a:chOff x="1121863" y="2174218"/>
            <a:chExt cx="6370188" cy="2086316"/>
          </a:xfrm>
        </p:grpSpPr>
        <p:sp>
          <p:nvSpPr>
            <p:cNvPr id="9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22E6D23-55AD-4ABC-9D2E-6082A4F9D7DD}"/>
                </a:ext>
              </a:extLst>
            </p:cNvPr>
            <p:cNvSpPr/>
            <p:nvPr/>
          </p:nvSpPr>
          <p:spPr>
            <a:xfrm>
              <a:off x="1121864" y="2726614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0" name="Text Placeholder 2">
              <a:extLst>
                <a:ext uri="{FF2B5EF4-FFF2-40B4-BE49-F238E27FC236}">
                  <a16:creationId xmlns="" xmlns:a16="http://schemas.microsoft.com/office/drawing/2014/main" id="{9E4BD6EA-0CD2-4CE7-952A-4D20A08E3288}"/>
                </a:ext>
              </a:extLst>
            </p:cNvPr>
            <p:cNvSpPr txBox="1">
              <a:spLocks/>
            </p:cNvSpPr>
            <p:nvPr/>
          </p:nvSpPr>
          <p:spPr>
            <a:xfrm>
              <a:off x="1523986" y="217421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เพื่อประหยัดค่าใช้จ่าย</a:t>
              </a:r>
            </a:p>
          </p:txBody>
        </p:sp>
        <p:sp>
          <p:nvSpPr>
            <p:cNvPr id="11" name="Text Placeholder 2">
              <a:extLst>
                <a:ext uri="{FF2B5EF4-FFF2-40B4-BE49-F238E27FC236}">
                  <a16:creationId xmlns="" xmlns:a16="http://schemas.microsoft.com/office/drawing/2014/main" id="{EF8601CB-47FB-49ED-B6F7-A8895644F631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2682258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เพื่อป้องกันไม่ให้ไฟฟ้าดูด</a:t>
              </a:r>
            </a:p>
          </p:txBody>
        </p:sp>
        <p:sp>
          <p:nvSpPr>
            <p:cNvPr id="12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29C39359-281F-4930-B732-92D643A4F27F}"/>
                </a:ext>
              </a:extLst>
            </p:cNvPr>
            <p:cNvSpPr/>
            <p:nvPr/>
          </p:nvSpPr>
          <p:spPr>
            <a:xfrm>
              <a:off x="1121864" y="2203805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๑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3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CB331FA6-6629-4A9A-B8D2-5B87151827A5}"/>
                </a:ext>
              </a:extLst>
            </p:cNvPr>
            <p:cNvSpPr/>
            <p:nvPr/>
          </p:nvSpPr>
          <p:spPr>
            <a:xfrm>
              <a:off x="1121863" y="3799690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๔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  <p:sp>
          <p:nvSpPr>
            <p:cNvPr id="14" name="Text Placeholder 2">
              <a:extLst>
                <a:ext uri="{FF2B5EF4-FFF2-40B4-BE49-F238E27FC236}">
                  <a16:creationId xmlns="" xmlns:a16="http://schemas.microsoft.com/office/drawing/2014/main" id="{67D05D95-5174-4553-958B-E14C487111F9}"/>
                </a:ext>
              </a:extLst>
            </p:cNvPr>
            <p:cNvSpPr txBox="1">
              <a:spLocks/>
            </p:cNvSpPr>
            <p:nvPr/>
          </p:nvSpPr>
          <p:spPr>
            <a:xfrm>
              <a:off x="1523985" y="324729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เพื่อให้สะดวกต่อการใช้งาน</a:t>
              </a:r>
            </a:p>
          </p:txBody>
        </p:sp>
        <p:sp>
          <p:nvSpPr>
            <p:cNvPr id="15" name="Text Placeholder 2">
              <a:extLst>
                <a:ext uri="{FF2B5EF4-FFF2-40B4-BE49-F238E27FC236}">
                  <a16:creationId xmlns="" xmlns:a16="http://schemas.microsoft.com/office/drawing/2014/main" id="{E95886C6-BA22-4963-B53C-F05BBBECFB5A}"/>
                </a:ext>
              </a:extLst>
            </p:cNvPr>
            <p:cNvSpPr txBox="1">
              <a:spLocks/>
            </p:cNvSpPr>
            <p:nvPr/>
          </p:nvSpPr>
          <p:spPr>
            <a:xfrm>
              <a:off x="1523984" y="3755334"/>
              <a:ext cx="5968065" cy="505200"/>
            </a:xfrm>
            <a:prstGeom prst="rect">
              <a:avLst/>
            </a:prstGeom>
          </p:spPr>
          <p:txBody>
            <a:bodyPr anchor="ctr">
              <a:noAutofit/>
            </a:bodyPr>
            <a:lstStyle>
              <a:lvl1pPr marL="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3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8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6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l" defTabSz="457200" rtl="0" eaLnBrk="1" latinLnBrk="0" hangingPunct="1">
                <a:spcBef>
                  <a:spcPts val="1000"/>
                </a:spcBef>
                <a:spcAft>
                  <a:spcPts val="0"/>
                </a:spcAft>
                <a:buClr>
                  <a:schemeClr val="accent1"/>
                </a:buClr>
                <a:buSzPct val="80000"/>
                <a:buFont typeface="Wingdings 3" charset="2"/>
                <a:buNone/>
                <a:defRPr sz="1400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000"/>
                </a:spcBef>
                <a:spcAft>
                  <a:spcPts val="0"/>
                </a:spcAft>
                <a:buClr>
                  <a:srgbClr val="0F6FC6"/>
                </a:buClr>
                <a:buSzPct val="80000"/>
                <a:buFont typeface="Wingdings 3" charset="2"/>
                <a:buNone/>
                <a:tabLst/>
                <a:defRPr/>
              </a:pPr>
              <a:r>
                <a:rPr kumimoji="0" lang="th-TH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เพื่อให้ใช้งานได้เป็นระยะเวลานาน</a:t>
              </a:r>
            </a:p>
          </p:txBody>
        </p:sp>
        <p:sp>
          <p:nvSpPr>
            <p:cNvPr id="16" name="แผนผังลำดับงาน: ตัวเชื่อมต่อ 9">
              <a:extLst>
                <a:ext uri="{FF2B5EF4-FFF2-40B4-BE49-F238E27FC236}">
                  <a16:creationId xmlns="" xmlns:a16="http://schemas.microsoft.com/office/drawing/2014/main" id="{EA51A429-7D06-42D2-986B-FDBF5DD16A8A}"/>
                </a:ext>
              </a:extLst>
            </p:cNvPr>
            <p:cNvSpPr/>
            <p:nvPr/>
          </p:nvSpPr>
          <p:spPr>
            <a:xfrm>
              <a:off x="1121863" y="3276881"/>
              <a:ext cx="342856" cy="342506"/>
            </a:xfrm>
            <a:prstGeom prst="flowChartConnector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๓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="" xmlns:a16="http://schemas.microsoft.com/office/drawing/2014/main" id="{C6B60388-4793-476A-80AB-03CAD439302E}"/>
              </a:ext>
            </a:extLst>
          </p:cNvPr>
          <p:cNvGrpSpPr/>
          <p:nvPr/>
        </p:nvGrpSpPr>
        <p:grpSpPr>
          <a:xfrm>
            <a:off x="2256393" y="4235983"/>
            <a:ext cx="4835471" cy="1815882"/>
            <a:chOff x="3921070" y="4376660"/>
            <a:chExt cx="4835471" cy="1815882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F2917FA7-C17F-4F32-B738-824EAC25486C}"/>
                </a:ext>
              </a:extLst>
            </p:cNvPr>
            <p:cNvSpPr txBox="1"/>
            <p:nvPr/>
          </p:nvSpPr>
          <p:spPr>
            <a:xfrm>
              <a:off x="3921070" y="4376660"/>
              <a:ext cx="4835471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เฉลย 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   </a:t>
              </a: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 </a:t>
              </a: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เหตุผล การใช้ยางหุ้มสายไฟฟ้า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ของเครื่องใช้ต่าง ๆ เพื่อป้องกันไม่ให้ไฟฟ้าดูดเนื่องจากด้านในเป็นทองแดง ซึ่งเป็นตัวนำ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 panose="020B0500040200020003" pitchFamily="34" charset="-34"/>
                  <a:ea typeface="+mn-ea"/>
                  <a:cs typeface="TH Sarabun New" panose="020B0500040200020003" pitchFamily="34" charset="-34"/>
                </a:rPr>
                <a:t>ไฟฟ้า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endParaRPr>
            </a:p>
          </p:txBody>
        </p:sp>
        <p:sp>
          <p:nvSpPr>
            <p:cNvPr id="21" name="แผนผังลำดับงาน: ตัวเชื่อมต่อ 4">
              <a:extLst>
                <a:ext uri="{FF2B5EF4-FFF2-40B4-BE49-F238E27FC236}">
                  <a16:creationId xmlns="" xmlns:a16="http://schemas.microsoft.com/office/drawing/2014/main" id="{3ABC841B-2254-438A-9A3B-71D9EEBF0BFE}"/>
                </a:ext>
              </a:extLst>
            </p:cNvPr>
            <p:cNvSpPr/>
            <p:nvPr/>
          </p:nvSpPr>
          <p:spPr>
            <a:xfrm>
              <a:off x="4600280" y="4434412"/>
              <a:ext cx="342856" cy="342506"/>
            </a:xfrm>
            <a:prstGeom prst="flowChartConnector">
              <a:avLst/>
            </a:prstGeom>
            <a:noFill/>
            <a:ln>
              <a:solidFill>
                <a:srgbClr val="FF33C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33CC"/>
                  </a:solidFill>
                  <a:effectLst/>
                  <a:uLnTx/>
                  <a:uFillTx/>
                  <a:latin typeface="TH Sarabun New"/>
                  <a:ea typeface="+mn-ea"/>
                  <a:cs typeface="TH Sarabun New"/>
                </a:rPr>
                <a:t>๒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33CC"/>
                </a:solidFill>
                <a:effectLst/>
                <a:uLnTx/>
                <a:uFillTx/>
                <a:latin typeface="TH Sarabun New"/>
                <a:ea typeface="+mn-ea"/>
                <a:cs typeface="TH Sarabun New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2152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91144C0-2C6C-4C22-B9A4-59207B2D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83A3307E-4F7F-405C-B33B-9F7FD6E9C30A}"/>
              </a:ext>
            </a:extLst>
          </p:cNvPr>
          <p:cNvSpPr/>
          <p:nvPr/>
        </p:nvSpPr>
        <p:spPr>
          <a:xfrm>
            <a:off x="722782" y="541418"/>
            <a:ext cx="7787617" cy="34617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วัสดุแต่ละชนิดมีความแข็งแตกต่างกัน วัสดุชนิดใดที่ทนต่อแรงขูดขีด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เราเรียกวัสดุนั้นว่าเป็นวัสดุที่มีความแข็ง โดยวัสดุที่มีความแข็งมากกว่าจะขูดวัสดุที่มีความแข็งน้อยกว่าให้เป็นรอยได้ เช่น เมื่อนำตะปูขูดบนแผ่นพลาสติก พบว่ามีรอยขูดบนแผ่นพลาสติก แสดงว่าตะปูมีความแข็งมากกว่าแผ่นพลาสติก หรือเมื่อนำตะปูขูดบนไม้บรรทัดเหล็ก พบว่าไม่มีรอยขูดบนไม้บรรทัดเหล็ก แสดงว่าตะปูกับไม้บรรทัดเหล็กมีความแข็งไม่แตกต่างกัน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1CA11227-C296-48A8-9424-606726F2FC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4400" y="3426885"/>
            <a:ext cx="5004000" cy="2784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37706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1E26ED6F-7A52-47D5-BE34-19AB18B3ED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9190" y="1370202"/>
            <a:ext cx="7030832" cy="5310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E91144C0-2C6C-4C22-B9A4-59207B2D4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8" name="สี่เหลี่ยมผืนผ้า: มุมมน 7">
            <a:extLst>
              <a:ext uri="{FF2B5EF4-FFF2-40B4-BE49-F238E27FC236}">
                <a16:creationId xmlns="" xmlns:a16="http://schemas.microsoft.com/office/drawing/2014/main" id="{83A3307E-4F7F-405C-B33B-9F7FD6E9C30A}"/>
              </a:ext>
            </a:extLst>
          </p:cNvPr>
          <p:cNvSpPr/>
          <p:nvPr/>
        </p:nvSpPr>
        <p:spPr>
          <a:xfrm>
            <a:off x="1185598" y="174218"/>
            <a:ext cx="6938017" cy="1460182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นอกจากวัสดุจะมีสมบัติด้านความแข็งแล้ว วัสดุบางชนิดยังมีสมบัติ ด้านสภาพยืดหยุ่น เช่น เด็ก ๆ กระโดดบน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แท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รมโพลีน ซึ่งเป็นเครื่องเล่น ที่ทำจากยาง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1" name="TextBox 1">
            <a:extLst>
              <a:ext uri="{FF2B5EF4-FFF2-40B4-BE49-F238E27FC236}">
                <a16:creationId xmlns="" xmlns:a16="http://schemas.microsoft.com/office/drawing/2014/main" id="{2845E0CA-1352-4FD9-A651-EA3A658B1419}"/>
              </a:ext>
            </a:extLst>
          </p:cNvPr>
          <p:cNvSpPr txBox="1"/>
          <p:nvPr/>
        </p:nvSpPr>
        <p:spPr>
          <a:xfrm>
            <a:off x="4654606" y="6069372"/>
            <a:ext cx="26309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เด็กเล่นเครื่องเล่น</a:t>
            </a:r>
            <a:r>
              <a:rPr lang="th-TH" sz="24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แท</a:t>
            </a:r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รมโพลีน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2" name="กลุ่ม 11">
            <a:extLst>
              <a:ext uri="{FF2B5EF4-FFF2-40B4-BE49-F238E27FC236}">
                <a16:creationId xmlns="" xmlns:a16="http://schemas.microsoft.com/office/drawing/2014/main" id="{4517AA68-64FB-4303-8D69-E6694DB35B8A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3" name="สี่เหลี่ยมผืนผ้า 12">
              <a:extLst>
                <a:ext uri="{FF2B5EF4-FFF2-40B4-BE49-F238E27FC236}">
                  <a16:creationId xmlns="" xmlns:a16="http://schemas.microsoft.com/office/drawing/2014/main" id="{589F2E71-8E44-40F7-881A-5A9685442F43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4" name="รูปภาพ 13">
              <a:extLst>
                <a:ext uri="{FF2B5EF4-FFF2-40B4-BE49-F238E27FC236}">
                  <a16:creationId xmlns="" xmlns:a16="http://schemas.microsoft.com/office/drawing/2014/main" id="{73769743-8C1C-44D3-9014-BA3D75EE18E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5" name="วงรี 14">
              <a:extLst>
                <a:ext uri="{FF2B5EF4-FFF2-40B4-BE49-F238E27FC236}">
                  <a16:creationId xmlns="" xmlns:a16="http://schemas.microsoft.com/office/drawing/2014/main" id="{536B0159-871A-485B-B50A-81FF1928C3D4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76815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วงรี 4">
            <a:extLst>
              <a:ext uri="{FF2B5EF4-FFF2-40B4-BE49-F238E27FC236}">
                <a16:creationId xmlns="" xmlns:a16="http://schemas.microsoft.com/office/drawing/2014/main" id="{B4F97CC3-12AF-4479-ACDD-A65D5917EF7B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="" xmlns:a16="http://schemas.microsoft.com/office/drawing/2014/main" id="{D600B0EC-0D73-4873-94E3-BB3A2BB7E9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5</a:t>
            </a:fld>
            <a:endParaRPr lang="en-US" dirty="0"/>
          </a:p>
        </p:txBody>
      </p:sp>
      <p:sp>
        <p:nvSpPr>
          <p:cNvPr id="13" name="วงรี 4">
            <a:extLst>
              <a:ext uri="{FF2B5EF4-FFF2-40B4-BE49-F238E27FC236}">
                <a16:creationId xmlns="" xmlns:a16="http://schemas.microsoft.com/office/drawing/2014/main" id="{AA2926DC-57FF-4E8A-A703-0A7959A7BA6A}"/>
              </a:ext>
            </a:extLst>
          </p:cNvPr>
          <p:cNvSpPr/>
          <p:nvPr/>
        </p:nvSpPr>
        <p:spPr>
          <a:xfrm>
            <a:off x="8428636" y="6131562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h-TH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๔</a:t>
            </a:r>
            <a:endParaRPr lang="en-US" sz="22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2" name="สี่เหลี่ยมผืนผ้า: มุมมน 11">
            <a:extLst>
              <a:ext uri="{FF2B5EF4-FFF2-40B4-BE49-F238E27FC236}">
                <a16:creationId xmlns="" xmlns:a16="http://schemas.microsoft.com/office/drawing/2014/main" id="{4C2FCAC5-EA76-4607-879A-B67B9A271DB4}"/>
              </a:ext>
            </a:extLst>
          </p:cNvPr>
          <p:cNvSpPr/>
          <p:nvPr/>
        </p:nvSpPr>
        <p:spPr>
          <a:xfrm>
            <a:off x="555494" y="139707"/>
            <a:ext cx="8300121" cy="2397303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วัสดุแต่ละชนิดมีสภาพยืดหยุ่นแตกต่างกัน วัสดุชนิดใดที่มีการเปลี่ยนแปลงรูปร่างเมื่อมีแรงมากระทำ และสามารถกลับคืนสู่รูปร่างเดิมได้ เมื่อหยุดออกแรงกระทำ 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เราเรียกว่า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วัสดุนั้นมีสภาพยืดหยุ่น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แต่ถ้าวัสดุชนิดใดที่มีการเปลี่ยนแปลงรูปร่างเมื่อมีแรงมากระทำ แต่ไม่สามารถกลับคืนสู่รูปร่างเดิมได้ เมื่อหยุดออกแรงกระทำ เราเรียกว่า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วัสดุนั้นไม่มีสภาพยืดหยุ่น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="" xmlns:a16="http://schemas.microsoft.com/office/drawing/2014/main" id="{EF6059AC-07AA-45D5-901F-CFCDE689A379}"/>
              </a:ext>
            </a:extLst>
          </p:cNvPr>
          <p:cNvSpPr/>
          <p:nvPr/>
        </p:nvSpPr>
        <p:spPr>
          <a:xfrm>
            <a:off x="1115984" y="2621041"/>
            <a:ext cx="7356727" cy="109077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en-US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วัสดุที่มีสภาพยืดหยุ่นจะหมดสภาพความยืดหยุ่นได้ หากออกแรงกระทำ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มากเกินไป ออกแรงกระทำบ่อย ๆ หรือออกแรงกระทำเป็นระยะเวลานาน ๆ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="" xmlns:a16="http://schemas.microsoft.com/office/drawing/2014/main" id="{3AA45AAB-BC4C-4BF0-83F3-277882E20E8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3" t="4049" r="4605" b="3847"/>
          <a:stretch/>
        </p:blipFill>
        <p:spPr>
          <a:xfrm>
            <a:off x="1860021" y="3841871"/>
            <a:ext cx="4127958" cy="283649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">
            <a:extLst>
              <a:ext uri="{FF2B5EF4-FFF2-40B4-BE49-F238E27FC236}">
                <a16:creationId xmlns="" xmlns:a16="http://schemas.microsoft.com/office/drawing/2014/main" id="{A3C46F71-FF22-4EB1-B972-6763085C4FAB}"/>
              </a:ext>
            </a:extLst>
          </p:cNvPr>
          <p:cNvSpPr txBox="1"/>
          <p:nvPr/>
        </p:nvSpPr>
        <p:spPr>
          <a:xfrm>
            <a:off x="6342815" y="4844621"/>
            <a:ext cx="2512800" cy="83099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สายรัดของทำจากยาง</a:t>
            </a:r>
          </a:p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ซึ่งเป็นวัสดุที่มีสภาพยืดหยุ่น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grpSp>
        <p:nvGrpSpPr>
          <p:cNvPr id="19" name="กลุ่ม 11">
            <a:extLst>
              <a:ext uri="{FF2B5EF4-FFF2-40B4-BE49-F238E27FC236}">
                <a16:creationId xmlns="" xmlns:a16="http://schemas.microsoft.com/office/drawing/2014/main" id="{A51F18FB-292D-4BDA-8CBA-0C1287485252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21" name="สี่เหลี่ยมผืนผ้า 12">
              <a:extLst>
                <a:ext uri="{FF2B5EF4-FFF2-40B4-BE49-F238E27FC236}">
                  <a16:creationId xmlns="" xmlns:a16="http://schemas.microsoft.com/office/drawing/2014/main" id="{9BAD90CB-F7AC-4F0A-8C93-A325CF6FC731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23" name="รูปภาพ 13">
              <a:extLst>
                <a:ext uri="{FF2B5EF4-FFF2-40B4-BE49-F238E27FC236}">
                  <a16:creationId xmlns="" xmlns:a16="http://schemas.microsoft.com/office/drawing/2014/main" id="{2AF1C7DE-FA77-46B0-A9F0-C68F298E3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24" name="วงรี 14">
              <a:extLst>
                <a:ext uri="{FF2B5EF4-FFF2-40B4-BE49-F238E27FC236}">
                  <a16:creationId xmlns="" xmlns:a16="http://schemas.microsoft.com/office/drawing/2014/main" id="{204D809B-3F5C-4074-A292-2B06DA3BFB70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1562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7" presetClass="entr" presetSubtype="10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2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วงรี 4">
            <a:extLst>
              <a:ext uri="{FF2B5EF4-FFF2-40B4-BE49-F238E27FC236}">
                <a16:creationId xmlns="" xmlns:a16="http://schemas.microsoft.com/office/drawing/2014/main" id="{EF761E9F-FA68-4902-8631-E91AA8775700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B94A71E-F6BA-4CF7-A930-D511EEB4D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19" name="สี่เหลี่ยมผืนผ้า: มุมมน 18">
            <a:extLst>
              <a:ext uri="{FF2B5EF4-FFF2-40B4-BE49-F238E27FC236}">
                <a16:creationId xmlns="" xmlns:a16="http://schemas.microsoft.com/office/drawing/2014/main" id="{98C202B8-5999-44E9-8737-3AF44EB7481A}"/>
              </a:ext>
            </a:extLst>
          </p:cNvPr>
          <p:cNvSpPr/>
          <p:nvPr/>
        </p:nvSpPr>
        <p:spPr>
          <a:xfrm>
            <a:off x="1016873" y="403440"/>
            <a:ext cx="7565527" cy="1410959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นอกจากวัสดุจะมีสมบัติด้านความแข็งและสภาพยืดหยุ่นแล้ว วัสดุบางชนิดยังมีสมบัติด้านการนำความร้อน เช่น ของใช้บางชนิดในครัวที่ต้องใช้ความร้อนใน</a:t>
            </a:r>
            <a:r>
              <a:rPr lang="th-TH" sz="2800" dirty="0" err="1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การทำ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ให้อาหารสุกก็ต้องทำจากวัสดุที่นำความร้อนได้</a:t>
            </a: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0DE6B1DC-AE63-4CA2-94A3-42A8B80AE0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7396" y="1981200"/>
            <a:ext cx="6155679" cy="3875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">
            <a:extLst>
              <a:ext uri="{FF2B5EF4-FFF2-40B4-BE49-F238E27FC236}">
                <a16:creationId xmlns="" xmlns:a16="http://schemas.microsoft.com/office/drawing/2014/main" id="{76F1E966-4828-4C20-9FE8-C098A898BB67}"/>
              </a:ext>
            </a:extLst>
          </p:cNvPr>
          <p:cNvSpPr txBox="1"/>
          <p:nvPr/>
        </p:nvSpPr>
        <p:spPr>
          <a:xfrm>
            <a:off x="4026124" y="6026513"/>
            <a:ext cx="3094676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กระทะทำจากวัสดุที่นำความร้อนได้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1311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วงรี 4">
            <a:extLst>
              <a:ext uri="{FF2B5EF4-FFF2-40B4-BE49-F238E27FC236}">
                <a16:creationId xmlns="" xmlns:a16="http://schemas.microsoft.com/office/drawing/2014/main" id="{2E0770C4-6592-4EC6-918D-5F09CF7BA34E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B85A2149-3D40-4E04-940B-F91290B9E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5" name="สี่เหลี่ยมผืนผ้า: มุมมน 14">
            <a:extLst>
              <a:ext uri="{FF2B5EF4-FFF2-40B4-BE49-F238E27FC236}">
                <a16:creationId xmlns="" xmlns:a16="http://schemas.microsoft.com/office/drawing/2014/main" id="{E0A2A2B3-0202-4715-8DE4-4E2307D3931A}"/>
              </a:ext>
            </a:extLst>
          </p:cNvPr>
          <p:cNvSpPr/>
          <p:nvPr/>
        </p:nvSpPr>
        <p:spPr>
          <a:xfrm>
            <a:off x="712711" y="489840"/>
            <a:ext cx="7771167" cy="24189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วัสดุแต่ละชนิดเมื่อได้รับความร้อนแล้วจะยอมให้ความร้อนผ่านได้ไม่เท่ากัน วัสดุที่ยอมให้ความร้อนผ่านได้ดี เราเรียกวัสดุนั้นว่า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ตัวนำความร้อน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ซึ่งส่วนใหญ่เป็นวัสดุประเภทโลหะ เช่น เงิน ทองแดง เหล็ก อะลูมิเนียม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ส่วนวัสดุที่ไม่ยอมให้ความร้อนผ่านได้ เราเรียกวัสดุนั้นว่า </a:t>
            </a:r>
            <a:r>
              <a:rPr lang="th-TH" sz="28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ฉนวนความร้อน </a:t>
            </a:r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ซึ่งวัสดุที่เป็นฉนวนความร้อน เช่น แก้ว พลาสติก ผ้า กระดาษ กระเบื้อง ไม้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/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="" xmlns:a16="http://schemas.microsoft.com/office/drawing/2014/main" id="{7F2F45CE-E1F1-41F9-B1AA-1A3354C9DC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898" y="3019251"/>
            <a:ext cx="7524000" cy="3016278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9" name="TextBox 1">
            <a:extLst>
              <a:ext uri="{FF2B5EF4-FFF2-40B4-BE49-F238E27FC236}">
                <a16:creationId xmlns="" xmlns:a16="http://schemas.microsoft.com/office/drawing/2014/main" id="{04261A64-38B6-4923-ACF3-513456DAD17B}"/>
              </a:ext>
            </a:extLst>
          </p:cNvPr>
          <p:cNvSpPr txBox="1"/>
          <p:nvPr/>
        </p:nvSpPr>
        <p:spPr>
          <a:xfrm>
            <a:off x="4145732" y="6230147"/>
            <a:ext cx="852535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กระทะ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885502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วงรี 4">
            <a:extLst>
              <a:ext uri="{FF2B5EF4-FFF2-40B4-BE49-F238E27FC236}">
                <a16:creationId xmlns="" xmlns:a16="http://schemas.microsoft.com/office/drawing/2014/main" id="{FB7B9558-8409-48A4-BCFC-44E90BF37E89}"/>
              </a:ext>
            </a:extLst>
          </p:cNvPr>
          <p:cNvSpPr/>
          <p:nvPr/>
        </p:nvSpPr>
        <p:spPr>
          <a:xfrm>
            <a:off x="8425697" y="6133505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8F9E4E24-46FE-4C84-8B8B-3C73C4E83C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1" name="สี่เหลี่ยมผืนผ้า: มุมมน 10">
            <a:extLst>
              <a:ext uri="{FF2B5EF4-FFF2-40B4-BE49-F238E27FC236}">
                <a16:creationId xmlns="" xmlns:a16="http://schemas.microsoft.com/office/drawing/2014/main" id="{390CC3E8-667E-49C6-85FA-CEC18B8A366F}"/>
              </a:ext>
            </a:extLst>
          </p:cNvPr>
          <p:cNvSpPr/>
          <p:nvPr/>
        </p:nvSpPr>
        <p:spPr>
          <a:xfrm>
            <a:off x="358292" y="317040"/>
            <a:ext cx="8427415" cy="102216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0" rIns="45720" rtlCol="0" anchor="t"/>
          <a:lstStyle/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	นอกจากวัสดุจะมีสมบัติด้านความแข็ง สภาพยืดหยุ่น และการนำความร้อนแล้ว</a:t>
            </a:r>
          </a:p>
          <a:p>
            <a: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วัสดุบางชนิดยังมีสมบัติด้านการนำไฟฟ้า ซึ่งของใช้บางอย่างต้องทำจากวัสดุที่นำไฟฟ้าได้</a:t>
            </a:r>
            <a:br>
              <a:rPr lang="th-TH" sz="28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</a:br>
            <a:endParaRPr lang="en-US" sz="280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1CBBADC8-8599-4BB7-AB3B-16DE080FE8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199" y="1543120"/>
            <a:ext cx="7545600" cy="44593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7" name="TextBox 1">
            <a:extLst>
              <a:ext uri="{FF2B5EF4-FFF2-40B4-BE49-F238E27FC236}">
                <a16:creationId xmlns="" xmlns:a16="http://schemas.microsoft.com/office/drawing/2014/main" id="{D92083C0-CF68-4DAB-9049-9C278D970D7D}"/>
              </a:ext>
            </a:extLst>
          </p:cNvPr>
          <p:cNvSpPr txBox="1"/>
          <p:nvPr/>
        </p:nvSpPr>
        <p:spPr>
          <a:xfrm>
            <a:off x="4026124" y="6251216"/>
            <a:ext cx="3157394" cy="461665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5715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182880" rIns="91440" rtlCol="0" anchor="ctr">
            <a:spAutoFit/>
          </a:bodyPr>
          <a:lstStyle/>
          <a:p>
            <a:r>
              <a:rPr lang="th-TH" sz="2400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rPr>
              <a:t>การชาร์จไฟฟ้าเข้าโทรศัพท์เคลื่อนที่</a:t>
            </a:r>
            <a:endParaRPr lang="en-US" sz="2400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300747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="" xmlns:a16="http://schemas.microsoft.com/office/drawing/2014/main" id="{2E4FBCE5-93BE-4E17-B6E0-529ACC9C0D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-13755" y="5646669"/>
            <a:ext cx="9200143" cy="1219648"/>
          </a:xfrm>
          <a:prstGeom prst="rect">
            <a:avLst/>
          </a:prstGeom>
        </p:spPr>
      </p:pic>
      <p:sp>
        <p:nvSpPr>
          <p:cNvPr id="19" name="วงรี 4">
            <a:extLst>
              <a:ext uri="{FF2B5EF4-FFF2-40B4-BE49-F238E27FC236}">
                <a16:creationId xmlns="" xmlns:a16="http://schemas.microsoft.com/office/drawing/2014/main" id="{D9087519-9DB5-466F-96A7-2822BFE2D7B8}"/>
              </a:ext>
            </a:extLst>
          </p:cNvPr>
          <p:cNvSpPr/>
          <p:nvPr/>
        </p:nvSpPr>
        <p:spPr>
          <a:xfrm>
            <a:off x="8426898" y="6133329"/>
            <a:ext cx="637792" cy="606237"/>
          </a:xfrm>
          <a:prstGeom prst="ellipse">
            <a:avLst/>
          </a:prstGeom>
          <a:solidFill>
            <a:srgbClr val="4BDAF7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b="1" dirty="0">
              <a:solidFill>
                <a:schemeClr val="tx1"/>
              </a:solidFill>
              <a:latin typeface="TH Sarabun New" panose="020B0500040200020003" pitchFamily="34" charset="-34"/>
              <a:cs typeface="TH Sarabun New" panose="020B0500040200020003" pitchFamily="34" charset="-34"/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="" xmlns:a16="http://schemas.microsoft.com/office/drawing/2014/main" id="{95FC6354-041A-40E8-9444-3C11DCD3D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711" y="6211778"/>
            <a:ext cx="512504" cy="365125"/>
          </a:xfrm>
        </p:spPr>
        <p:txBody>
          <a:bodyPr/>
          <a:lstStyle/>
          <a:p>
            <a:fld id="{D70E9302-E85F-420B-883A-48A296937BA5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3" name="รูปภาพ 2">
            <a:extLst>
              <a:ext uri="{FF2B5EF4-FFF2-40B4-BE49-F238E27FC236}">
                <a16:creationId xmlns="" xmlns:a16="http://schemas.microsoft.com/office/drawing/2014/main" id="{8D7E4C89-C74F-44E2-8E00-032C7DD1B53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5"/>
          <a:stretch/>
        </p:blipFill>
        <p:spPr>
          <a:xfrm>
            <a:off x="-1" y="856800"/>
            <a:ext cx="9186389" cy="4789868"/>
          </a:xfrm>
          <a:prstGeom prst="rect">
            <a:avLst/>
          </a:prstGeom>
        </p:spPr>
      </p:pic>
      <p:pic>
        <p:nvPicPr>
          <p:cNvPr id="27" name="รูปภาพ 26">
            <a:extLst>
              <a:ext uri="{FF2B5EF4-FFF2-40B4-BE49-F238E27FC236}">
                <a16:creationId xmlns="" xmlns:a16="http://schemas.microsoft.com/office/drawing/2014/main" id="{27DC8936-C029-493E-933C-9EA51815B0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5" t="29750"/>
          <a:stretch/>
        </p:blipFill>
        <p:spPr>
          <a:xfrm>
            <a:off x="0" y="0"/>
            <a:ext cx="9172072" cy="856800"/>
          </a:xfrm>
          <a:prstGeom prst="rect">
            <a:avLst/>
          </a:prstGeom>
        </p:spPr>
      </p:pic>
      <p:grpSp>
        <p:nvGrpSpPr>
          <p:cNvPr id="11" name="กลุ่ม 11">
            <a:extLst>
              <a:ext uri="{FF2B5EF4-FFF2-40B4-BE49-F238E27FC236}">
                <a16:creationId xmlns="" xmlns:a16="http://schemas.microsoft.com/office/drawing/2014/main" id="{3461E582-FCE0-4F92-B68B-977884E2E7A1}"/>
              </a:ext>
            </a:extLst>
          </p:cNvPr>
          <p:cNvGrpSpPr/>
          <p:nvPr/>
        </p:nvGrpSpPr>
        <p:grpSpPr>
          <a:xfrm>
            <a:off x="0" y="6131562"/>
            <a:ext cx="3468599" cy="652605"/>
            <a:chOff x="281237" y="58440"/>
            <a:chExt cx="7697252" cy="1551688"/>
          </a:xfrm>
        </p:grpSpPr>
        <p:sp>
          <p:nvSpPr>
            <p:cNvPr id="12" name="สี่เหลี่ยมผืนผ้า 12">
              <a:extLst>
                <a:ext uri="{FF2B5EF4-FFF2-40B4-BE49-F238E27FC236}">
                  <a16:creationId xmlns="" xmlns:a16="http://schemas.microsoft.com/office/drawing/2014/main" id="{F70C0A1E-F320-40CA-889F-0B2A8434162C}"/>
                </a:ext>
              </a:extLst>
            </p:cNvPr>
            <p:cNvSpPr/>
            <p:nvPr/>
          </p:nvSpPr>
          <p:spPr>
            <a:xfrm>
              <a:off x="1552717" y="424183"/>
              <a:ext cx="5303801" cy="933572"/>
            </a:xfrm>
            <a:prstGeom prst="rect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tlCol="0" anchor="ctr"/>
            <a:lstStyle/>
            <a:p>
              <a:pPr algn="ctr"/>
              <a:r>
                <a:rPr lang="th-TH" sz="22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วิทยาศาสตร์และเทคโนโลยี</a:t>
              </a:r>
              <a:endParaRPr lang="en-US" sz="22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  <p:pic>
          <p:nvPicPr>
            <p:cNvPr id="13" name="รูปภาพ 13">
              <a:extLst>
                <a:ext uri="{FF2B5EF4-FFF2-40B4-BE49-F238E27FC236}">
                  <a16:creationId xmlns="" xmlns:a16="http://schemas.microsoft.com/office/drawing/2014/main" id="{B73159C9-4F74-49D6-8200-FCDF5487D84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2194" b="96998" l="952" r="97884">
                          <a14:foregroundMark x1="47725" y1="25982" x2="63280" y2="43649"/>
                          <a14:foregroundMark x1="63280" y1="43649" x2="67302" y2="73903"/>
                          <a14:foregroundMark x1="49735" y1="24134" x2="70899" y2="31293"/>
                          <a14:foregroundMark x1="70899" y1="31293" x2="77037" y2="36259"/>
                          <a14:foregroundMark x1="53968" y1="18476" x2="77989" y2="33372"/>
                          <a14:foregroundMark x1="67090" y1="17783" x2="80635" y2="38453"/>
                          <a14:foregroundMark x1="80635" y1="38453" x2="82116" y2="44226"/>
                          <a14:foregroundMark x1="87619" y1="27945" x2="76402" y2="12702"/>
                          <a14:foregroundMark x1="76402" y1="12702" x2="60317" y2="4042"/>
                          <a14:foregroundMark x1="60317" y1="4042" x2="42857" y2="5889"/>
                          <a14:foregroundMark x1="42857" y1="5889" x2="28042" y2="15589"/>
                          <a14:foregroundMark x1="28042" y1="15589" x2="17037" y2="30139"/>
                          <a14:foregroundMark x1="17037" y1="30139" x2="13651" y2="51848"/>
                          <a14:foregroundMark x1="13651" y1="51848" x2="16931" y2="69861"/>
                          <a14:foregroundMark x1="16931" y1="69861" x2="27407" y2="86028"/>
                          <a14:foregroundMark x1="27407" y1="86028" x2="43704" y2="94111"/>
                          <a14:foregroundMark x1="43704" y1="94111" x2="60423" y2="93995"/>
                          <a14:foregroundMark x1="60423" y1="93995" x2="77672" y2="88337"/>
                          <a14:foregroundMark x1="77672" y1="88337" x2="88677" y2="74711"/>
                          <a14:foregroundMark x1="88677" y1="74711" x2="95450" y2="57852"/>
                          <a14:foregroundMark x1="95450" y1="57852" x2="94286" y2="38222"/>
                          <a14:foregroundMark x1="94286" y1="38222" x2="87937" y2="25520"/>
                          <a14:foregroundMark x1="93439" y1="39145" x2="95238" y2="58776"/>
                          <a14:foregroundMark x1="95344" y1="43418" x2="98095" y2="52194"/>
                          <a14:foregroundMark x1="77884" y1="16513" x2="61058" y2="5658"/>
                          <a14:foregroundMark x1="61058" y1="5658" x2="44444" y2="4850"/>
                          <a14:foregroundMark x1="44444" y1="4850" x2="34815" y2="9007"/>
                          <a14:foregroundMark x1="75556" y1="83949" x2="60741" y2="94111"/>
                          <a14:foregroundMark x1="60741" y1="94111" x2="43810" y2="92956"/>
                          <a14:foregroundMark x1="43810" y1="92956" x2="41799" y2="91686"/>
                          <a14:foregroundMark x1="43492" y1="92841" x2="60212" y2="95381"/>
                          <a14:foregroundMark x1="60212" y1="95381" x2="60847" y2="95266"/>
                          <a14:foregroundMark x1="27407" y1="77367" x2="40106" y2="89261"/>
                          <a14:foregroundMark x1="24127" y1="73557" x2="36931" y2="87760"/>
                          <a14:foregroundMark x1="36931" y1="87760" x2="40952" y2="89145"/>
                          <a14:foregroundMark x1="31111" y1="48152" x2="38624" y2="65012"/>
                          <a14:foregroundMark x1="38624" y1="65012" x2="63175" y2="87875"/>
                          <a14:foregroundMark x1="18519" y1="51155" x2="23492" y2="30370"/>
                          <a14:foregroundMark x1="23492" y1="30370" x2="37460" y2="15820"/>
                          <a14:foregroundMark x1="37460" y1="15820" x2="56720" y2="10624"/>
                          <a14:foregroundMark x1="56720" y1="10624" x2="62116" y2="11085"/>
                          <a14:foregroundMark x1="38307" y1="10508" x2="56190" y2="8199"/>
                          <a14:foregroundMark x1="56190" y1="8199" x2="56190" y2="8199"/>
                          <a14:foregroundMark x1="13439" y1="42379" x2="5608" y2="41686"/>
                          <a14:foregroundMark x1="29947" y1="33718" x2="30582" y2="59469"/>
                          <a14:foregroundMark x1="12275" y1="48961" x2="10476" y2="53811"/>
                          <a14:foregroundMark x1="12698" y1="52540" x2="12487" y2="65012"/>
                          <a14:foregroundMark x1="12593" y1="64434" x2="19788" y2="79561"/>
                          <a14:foregroundMark x1="19153" y1="77367" x2="29206" y2="89145"/>
                          <a14:foregroundMark x1="20741" y1="76328" x2="31217" y2="90416"/>
                          <a14:foregroundMark x1="31217" y1="90416" x2="31429" y2="90416"/>
                          <a14:foregroundMark x1="19471" y1="79099" x2="29418" y2="89376"/>
                          <a14:foregroundMark x1="54392" y1="67436" x2="62751" y2="80023"/>
                          <a14:foregroundMark x1="43280" y1="94919" x2="60000" y2="97113"/>
                          <a14:foregroundMark x1="60000" y1="97113" x2="64127" y2="96305"/>
                          <a14:foregroundMark x1="46243" y1="95497" x2="63175" y2="96074"/>
                          <a14:foregroundMark x1="63175" y1="96074" x2="71852" y2="93303"/>
                          <a14:foregroundMark x1="45291" y1="95727" x2="62011" y2="96998"/>
                          <a14:foregroundMark x1="62011" y1="96998" x2="70688" y2="93880"/>
                          <a14:foregroundMark x1="10688" y1="41570" x2="16825" y2="25058"/>
                          <a14:foregroundMark x1="16296" y1="25520" x2="27407" y2="12009"/>
                          <a14:foregroundMark x1="27407" y1="12009" x2="41481" y2="4273"/>
                          <a14:foregroundMark x1="40635" y1="4157" x2="57249" y2="2194"/>
                          <a14:foregroundMark x1="57249" y1="2194" x2="64550" y2="3695"/>
                          <a14:foregroundMark x1="3492" y1="41570" x2="952" y2="4133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237" y="58440"/>
              <a:ext cx="1574266" cy="1536512"/>
            </a:xfrm>
            <a:prstGeom prst="rect">
              <a:avLst/>
            </a:prstGeom>
          </p:spPr>
        </p:pic>
        <p:sp>
          <p:nvSpPr>
            <p:cNvPr id="14" name="วงรี 14">
              <a:extLst>
                <a:ext uri="{FF2B5EF4-FFF2-40B4-BE49-F238E27FC236}">
                  <a16:creationId xmlns="" xmlns:a16="http://schemas.microsoft.com/office/drawing/2014/main" id="{916E86FF-C841-4783-9F29-D21B5F2FA603}"/>
                </a:ext>
              </a:extLst>
            </p:cNvPr>
            <p:cNvSpPr/>
            <p:nvPr/>
          </p:nvSpPr>
          <p:spPr>
            <a:xfrm>
              <a:off x="6620212" y="168688"/>
              <a:ext cx="1358277" cy="1441440"/>
            </a:xfrm>
            <a:prstGeom prst="ellipse">
              <a:avLst/>
            </a:prstGeom>
            <a:solidFill>
              <a:srgbClr val="4BDAF7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109728" rIns="0" bIns="411480" rtlCol="0" anchor="t"/>
            <a:lstStyle/>
            <a:p>
              <a:pPr algn="ctr"/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ป</a:t>
              </a:r>
              <a:r>
                <a:rPr lang="en-US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.</a:t>
              </a:r>
              <a:r>
                <a:rPr lang="th-TH" sz="2400" b="1" dirty="0">
                  <a:solidFill>
                    <a:schemeClr val="tx1"/>
                  </a:solidFill>
                  <a:latin typeface="TH Sarabun New" panose="020B0500040200020003" pitchFamily="34" charset="-34"/>
                  <a:cs typeface="TH Sarabun New" panose="020B0500040200020003" pitchFamily="34" charset="-34"/>
                </a:rPr>
                <a:t>๔</a:t>
              </a:r>
              <a:endParaRPr lang="en-US" sz="2400" b="1" dirty="0">
                <a:solidFill>
                  <a:schemeClr val="tx1"/>
                </a:solidFill>
                <a:latin typeface="TH Sarabun New" panose="020B0500040200020003" pitchFamily="34" charset="-34"/>
                <a:cs typeface="TH Sarabun New" panose="020B0500040200020003" pitchFamily="34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05070375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เหลี่ยมเพชร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23659B44-6E34-4CE8-8F0D-387DA7996826}"/>
    </a:ext>
  </a:extLst>
</a:theme>
</file>

<file path=ppt/theme/theme2.xml><?xml version="1.0" encoding="utf-8"?>
<a:theme xmlns:a="http://schemas.openxmlformats.org/drawingml/2006/main" name="Facet">
  <a:themeElements>
    <a:clrScheme name="Yellow">
      <a:dk1>
        <a:sysClr val="windowText" lastClr="000000"/>
      </a:dk1>
      <a:lt1>
        <a:sysClr val="window" lastClr="FFFFFF"/>
      </a:lt1>
      <a:dk2>
        <a:srgbClr val="39302A"/>
      </a:dk2>
      <a:lt2>
        <a:srgbClr val="E5DEDB"/>
      </a:lt2>
      <a:accent1>
        <a:srgbClr val="FFCA08"/>
      </a:accent1>
      <a:accent2>
        <a:srgbClr val="F8931D"/>
      </a:accent2>
      <a:accent3>
        <a:srgbClr val="CE8D3E"/>
      </a:accent3>
      <a:accent4>
        <a:srgbClr val="EC7016"/>
      </a:accent4>
      <a:accent5>
        <a:srgbClr val="E64823"/>
      </a:accent5>
      <a:accent6>
        <a:srgbClr val="9C6A6A"/>
      </a:accent6>
      <a:hlink>
        <a:srgbClr val="2998E3"/>
      </a:hlink>
      <a:folHlink>
        <a:srgbClr val="7F723D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0B5AB586-D108-4FC1-8368-649FE654B89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5247</TotalTime>
  <Words>800</Words>
  <Application>Microsoft Office PowerPoint</Application>
  <PresentationFormat>On-screen Show (4:3)</PresentationFormat>
  <Paragraphs>279</Paragraphs>
  <Slides>29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Arial</vt:lpstr>
      <vt:lpstr>Angsana New</vt:lpstr>
      <vt:lpstr>Trebuchet MS</vt:lpstr>
      <vt:lpstr>Cordia New</vt:lpstr>
      <vt:lpstr>IrisUPC</vt:lpstr>
      <vt:lpstr>Wingdings 3</vt:lpstr>
      <vt:lpstr>Calibri</vt:lpstr>
      <vt:lpstr>TH Sarabun New</vt:lpstr>
      <vt:lpstr>TH SarabunIT๙</vt:lpstr>
      <vt:lpstr>เหลี่ยมเพชร</vt:lpstr>
      <vt:lpstr>Facet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Bam Deawdeaw</dc:creator>
  <cp:lastModifiedBy>Sopin</cp:lastModifiedBy>
  <cp:revision>185</cp:revision>
  <dcterms:created xsi:type="dcterms:W3CDTF">2019-03-01T15:19:18Z</dcterms:created>
  <dcterms:modified xsi:type="dcterms:W3CDTF">2019-11-22T12:08:56Z</dcterms:modified>
</cp:coreProperties>
</file>