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sldIdLst>
    <p:sldId id="286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9144000" cy="6858000" type="screen4x3"/>
  <p:notesSz cx="6858000" cy="9144000"/>
  <p:embeddedFontLst>
    <p:embeddedFont>
      <p:font typeface="Angsana New" pitchFamily="18" charset="-34"/>
      <p:regular r:id="rId35"/>
      <p:bold r:id="rId36"/>
      <p:italic r:id="rId37"/>
      <p:boldItalic r:id="rId38"/>
    </p:embeddedFont>
    <p:embeddedFont>
      <p:font typeface="Cordia New" pitchFamily="34" charset="-34"/>
      <p:regular r:id="rId39"/>
      <p:bold r:id="rId40"/>
      <p:italic r:id="rId41"/>
      <p:boldItalic r:id="rId42"/>
    </p:embeddedFont>
    <p:embeddedFont>
      <p:font typeface="Impact" pitchFamily="34" charset="0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Wingdings 3" pitchFamily="18" charset="2"/>
      <p:regular r:id="rId48"/>
    </p:embeddedFont>
    <p:embeddedFont>
      <p:font typeface="Gill Sans MT" pitchFamily="34" charset="0"/>
      <p:regular r:id="rId49"/>
      <p:bold r:id="rId50"/>
      <p:italic r:id="rId51"/>
      <p:boldItalic r:id="rId52"/>
    </p:embeddedFont>
    <p:embeddedFont>
      <p:font typeface="TH Sarabun New" pitchFamily="34" charset="-34"/>
      <p:regular r:id="rId53"/>
      <p:bold r:id="rId54"/>
      <p:italic r:id="rId55"/>
      <p:boldItalic r:id="rId56"/>
    </p:embeddedFont>
    <p:embeddedFont>
      <p:font typeface="TH NiramitIT๙" charset="-34"/>
      <p:regular r:id="rId57"/>
      <p:bold r:id="rId58"/>
      <p:italic r:id="rId59"/>
    </p:embeddedFont>
    <p:embeddedFont>
      <p:font typeface="Calibri Light" pitchFamily="34" charset="0"/>
      <p:regular r:id="rId60"/>
      <p:italic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70D0F6"/>
    <a:srgbClr val="89A4E4"/>
    <a:srgbClr val="CEEBE9"/>
    <a:srgbClr val="B17AB4"/>
    <a:srgbClr val="F285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5" autoAdjust="0"/>
    <p:restoredTop sz="94660"/>
  </p:normalViewPr>
  <p:slideViewPr>
    <p:cSldViewPr snapToGrid="0">
      <p:cViewPr>
        <p:scale>
          <a:sx n="88" d="100"/>
          <a:sy n="88" d="100"/>
        </p:scale>
        <p:origin x="-132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2.xml"/><Relationship Id="rId61" Type="http://schemas.openxmlformats.org/officeDocument/2006/relationships/font" Target="fonts/font2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A37A99A9-DEC3-465F-A465-531A302F71B6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 dirty="0"/>
          </a:p>
        </p:txBody>
      </p:sp>
      <p:sp>
        <p:nvSpPr>
          <p:cNvPr id="11" name="Google Shape;55;p4">
            <a:extLst>
              <a:ext uri="{FF2B5EF4-FFF2-40B4-BE49-F238E27FC236}">
                <a16:creationId xmlns:a16="http://schemas.microsoft.com/office/drawing/2014/main" xmlns="" id="{E531C223-A4D0-4325-B60F-012FE20498DA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00B0F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323050DD-86CB-4977-B88B-29B0809CCC96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3" name="กลุ่ม 11">
            <a:extLst>
              <a:ext uri="{FF2B5EF4-FFF2-40B4-BE49-F238E27FC236}">
                <a16:creationId xmlns:a16="http://schemas.microsoft.com/office/drawing/2014/main" xmlns="" id="{1A224FDB-C882-4DAF-94CB-235B1ADC636D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4" name="สี่เหลี่ยมผืนผ้า 12">
              <a:extLst>
                <a:ext uri="{FF2B5EF4-FFF2-40B4-BE49-F238E27FC236}">
                  <a16:creationId xmlns:a16="http://schemas.microsoft.com/office/drawing/2014/main" xmlns="" id="{BDE8BAA8-1857-4A55-AF6D-783CB0E5C5F0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5" name="รูปภาพ 13">
              <a:extLst>
                <a:ext uri="{FF2B5EF4-FFF2-40B4-BE49-F238E27FC236}">
                  <a16:creationId xmlns:a16="http://schemas.microsoft.com/office/drawing/2014/main" xmlns="" id="{CD804DEB-AFDA-471D-8121-46AC931D8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6" name="วงรี 14">
              <a:extLst>
                <a:ext uri="{FF2B5EF4-FFF2-40B4-BE49-F238E27FC236}">
                  <a16:creationId xmlns:a16="http://schemas.microsoft.com/office/drawing/2014/main" xmlns="" id="{4DEA575F-404F-46BC-8085-FDF39FED4D62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94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E3FE-B442-4287-A1AF-B1533ADAED7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869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E3FE-B442-4287-A1AF-B1533ADAED7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09659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306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2361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70185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054925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104261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7831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pic>
        <p:nvPicPr>
          <p:cNvPr id="5" name="รูปภาพ 18">
            <a:extLst>
              <a:ext uri="{FF2B5EF4-FFF2-40B4-BE49-F238E27FC236}">
                <a16:creationId xmlns:a16="http://schemas.microsoft.com/office/drawing/2014/main" xmlns="" id="{97BDE615-5726-4D40-BDE9-DFC538CD72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1BE40747-1F1D-4DE6-9543-5766C0782D9F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3326802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การดำรงพันธุ์ของสิ่งมีชีวิต ป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</a:p>
        </p:txBody>
      </p:sp>
      <p:sp>
        <p:nvSpPr>
          <p:cNvPr id="7" name="Google Shape;55;p4">
            <a:extLst>
              <a:ext uri="{FF2B5EF4-FFF2-40B4-BE49-F238E27FC236}">
                <a16:creationId xmlns:a16="http://schemas.microsoft.com/office/drawing/2014/main" xmlns="" id="{34AAF249-7761-4D3B-92BB-37A67F69B58B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8AA4C95E-55E6-4EA4-8CBA-5F1AFE552019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8816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69695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E3FE-B442-4287-A1AF-B1533ADAED7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58825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2200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716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3554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F1A3-0EF8-4CF7-A0D7-97B60401BD0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Google Shape;55;p4">
            <a:extLst>
              <a:ext uri="{FF2B5EF4-FFF2-40B4-BE49-F238E27FC236}">
                <a16:creationId xmlns:a16="http://schemas.microsoft.com/office/drawing/2014/main" xmlns="" id="{FE930199-C876-47DE-A77F-2DCFD3880A77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sz="3200" b="1" dirty="0">
              <a:solidFill>
                <a:prstClr val="black"/>
              </a:solidFill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112A7BF2-FD8E-4CFA-9E4C-30D1ED5E8E7E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075577-1048-4332-B841-95528600E26E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xmlns="" id="{4C292FCB-45DB-47C9-AA0A-B36923C30247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xmlns="" id="{5EE06334-7560-44FF-A31C-71BE79362174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xmlns="" id="{B2FE54C4-33C1-45DB-9300-DF4335DC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xmlns="" id="{D02894E8-5B7D-42E6-9624-D7C151548AF2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550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D2FA-D7AF-42E3-AD0C-83D6C74789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04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C56A-EE14-4A74-8938-8DAA99D3F93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85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CAA0-A6C6-42FB-8296-2073CD7EA5A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05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FFB3-1B17-4514-8761-40766F576CA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74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95D7-5791-48E6-904D-8521AB061A3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60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889-7275-45AE-B00D-6DB84B8FCE6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8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E3FE-B442-4287-A1AF-B1533ADAED7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864594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B09E-5005-4359-8BD0-0B675BB5E9B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45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492A-E43C-4EA3-A1EF-A89F8F62E51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20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F9B3-5C90-410B-B1C1-77E6580E7F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62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4F183-B24C-4771-B8C6-CF3773806CA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7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E3FE-B442-4287-A1AF-B1533ADAED7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7047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E3FE-B442-4287-A1AF-B1533ADAED7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4986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E3FE-B442-4287-A1AF-B1533ADAED7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843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E3FE-B442-4287-A1AF-B1533ADAED7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0467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E3FE-B442-4287-A1AF-B1533ADAED7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839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E3FE-B442-4287-A1AF-B1533ADAED7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5842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2EDA1-075E-4AA8-9D33-3636D4E7CA99}" type="datetimeFigureOut">
              <a:rPr lang="th-TH" smtClean="0"/>
              <a:t>23/12/62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1E3FE-B442-4287-A1AF-B1533ADAED7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3423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8082224-786D-4F25-A395-EEC00C7C0F8C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F41C76-FEEA-4E46-B6B2-15B516F1452E}" type="slidenum">
              <a:rPr lang="th-TH" smtClean="0"/>
              <a:t>‹#›</a:t>
            </a:fld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270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C409F-12BB-4312-ACB9-0D23C2CBBE0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0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37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87088" y="0"/>
            <a:ext cx="9350829" cy="6980845"/>
            <a:chOff x="-87088" y="0"/>
            <a:chExt cx="9350829" cy="69808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4389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088" y="4388330"/>
              <a:ext cx="2264228" cy="2469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122" y="4309028"/>
              <a:ext cx="2018619" cy="26718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155368" y="4473859"/>
              <a:ext cx="2786746" cy="2319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53" y="4522078"/>
              <a:ext cx="2514604" cy="2295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3777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0041D2C-F6D9-4EFF-83B3-ADFFA233F7B7}"/>
              </a:ext>
            </a:extLst>
          </p:cNvPr>
          <p:cNvGrpSpPr/>
          <p:nvPr/>
        </p:nvGrpSpPr>
        <p:grpSpPr>
          <a:xfrm>
            <a:off x="11418" y="-1"/>
            <a:ext cx="4991511" cy="4119720"/>
            <a:chOff x="11418" y="-1"/>
            <a:chExt cx="4991511" cy="41197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10352E0-4251-4D64-A18B-340E3182D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" y="-1"/>
              <a:ext cx="4991511" cy="365805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4C76F06-450E-4613-8A98-D4BD9C49C575}"/>
                </a:ext>
              </a:extLst>
            </p:cNvPr>
            <p:cNvSpPr/>
            <p:nvPr/>
          </p:nvSpPr>
          <p:spPr>
            <a:xfrm>
              <a:off x="1242243" y="3658054"/>
              <a:ext cx="25298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ลักษณะของสุนัขไทยหลังอาน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BD1F4BA-14E5-4C68-BB58-E8FF4B7B095A}"/>
              </a:ext>
            </a:extLst>
          </p:cNvPr>
          <p:cNvGrpSpPr/>
          <p:nvPr/>
        </p:nvGrpSpPr>
        <p:grpSpPr>
          <a:xfrm>
            <a:off x="4050037" y="2004492"/>
            <a:ext cx="4991511" cy="4048438"/>
            <a:chOff x="4050037" y="2004492"/>
            <a:chExt cx="4991511" cy="40484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831D6DD-19F0-4B0B-B680-D43B132A9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0037" y="2305878"/>
              <a:ext cx="4991511" cy="374705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DE2B97E-104F-4879-95CB-FC5CAAFFDBED}"/>
                </a:ext>
              </a:extLst>
            </p:cNvPr>
            <p:cNvSpPr/>
            <p:nvPr/>
          </p:nvSpPr>
          <p:spPr>
            <a:xfrm>
              <a:off x="5988350" y="2004492"/>
              <a:ext cx="24849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ลักษณะของสุนัขแดลเมเชียน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61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DCE4414-405D-4018-A60E-2914377FDC95}"/>
              </a:ext>
            </a:extLst>
          </p:cNvPr>
          <p:cNvGrpSpPr/>
          <p:nvPr/>
        </p:nvGrpSpPr>
        <p:grpSpPr>
          <a:xfrm>
            <a:off x="-22721" y="3089429"/>
            <a:ext cx="3676711" cy="3190513"/>
            <a:chOff x="129637" y="2878573"/>
            <a:chExt cx="3372765" cy="29511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B3AF006-C00A-4079-9852-255FD3470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" t="35251" r="50000" b="36621"/>
            <a:stretch/>
          </p:blipFill>
          <p:spPr>
            <a:xfrm>
              <a:off x="129637" y="2878573"/>
              <a:ext cx="3372765" cy="295117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DCC2217-D597-416C-8B1B-6715ACD74A34}"/>
                </a:ext>
              </a:extLst>
            </p:cNvPr>
            <p:cNvSpPr/>
            <p:nvPr/>
          </p:nvSpPr>
          <p:spPr>
            <a:xfrm>
              <a:off x="954834" y="5261275"/>
              <a:ext cx="2105880" cy="2485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chemeClr val="tx1"/>
                  </a:solidFill>
                </a:rPr>
                <a:t>ครอบครัวชาวอาหรับ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F192292-6779-4014-9A95-0A900AD104C4}"/>
              </a:ext>
            </a:extLst>
          </p:cNvPr>
          <p:cNvGrpSpPr/>
          <p:nvPr/>
        </p:nvGrpSpPr>
        <p:grpSpPr>
          <a:xfrm>
            <a:off x="5421267" y="-246321"/>
            <a:ext cx="3861410" cy="3617297"/>
            <a:chOff x="5860737" y="-246321"/>
            <a:chExt cx="3861410" cy="36172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702F889-8ACB-4401-8EA6-F99699A6D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114" r="5477" b="65114"/>
            <a:stretch/>
          </p:blipFill>
          <p:spPr>
            <a:xfrm>
              <a:off x="5860737" y="-246321"/>
              <a:ext cx="3861410" cy="361729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34A62F3-41D4-4674-9CF8-5A3B4AE90FA7}"/>
                </a:ext>
              </a:extLst>
            </p:cNvPr>
            <p:cNvSpPr/>
            <p:nvPr/>
          </p:nvSpPr>
          <p:spPr>
            <a:xfrm rot="230413">
              <a:off x="6382936" y="2635025"/>
              <a:ext cx="2748356" cy="292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chemeClr val="tx1"/>
                  </a:solidFill>
                </a:rPr>
                <a:t>ครอบครัวชาวตะวันตก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D2D1A43-A41A-4FDC-B491-7E5519C19A7E}"/>
              </a:ext>
            </a:extLst>
          </p:cNvPr>
          <p:cNvGrpSpPr/>
          <p:nvPr/>
        </p:nvGrpSpPr>
        <p:grpSpPr>
          <a:xfrm>
            <a:off x="5310699" y="3370976"/>
            <a:ext cx="3676711" cy="3294165"/>
            <a:chOff x="5202472" y="3370976"/>
            <a:chExt cx="3676711" cy="32941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0115598-E821-42C0-B700-884DE7742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5251" r="5733" b="36439"/>
            <a:stretch/>
          </p:blipFill>
          <p:spPr>
            <a:xfrm>
              <a:off x="5202472" y="3370976"/>
              <a:ext cx="3676711" cy="329416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B2B1E36-F03A-48E9-B042-62D78507C832}"/>
                </a:ext>
              </a:extLst>
            </p:cNvPr>
            <p:cNvSpPr/>
            <p:nvPr/>
          </p:nvSpPr>
          <p:spPr>
            <a:xfrm rot="198623">
              <a:off x="5622259" y="6014399"/>
              <a:ext cx="2748356" cy="292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chemeClr val="tx1"/>
                  </a:solidFill>
                </a:rPr>
                <a:t>ครอบครัวชาวแอฟริกัน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710658F-5CA9-423C-8FCA-65ABE568E0FF}"/>
              </a:ext>
            </a:extLst>
          </p:cNvPr>
          <p:cNvGrpSpPr/>
          <p:nvPr/>
        </p:nvGrpSpPr>
        <p:grpSpPr>
          <a:xfrm>
            <a:off x="2423604" y="1430086"/>
            <a:ext cx="4214383" cy="3399366"/>
            <a:chOff x="2992849" y="1419597"/>
            <a:chExt cx="4036339" cy="32941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AFCED52-9A7F-4290-BA8C-8429B8147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1" t="63196" r="25948" b="8270"/>
            <a:stretch/>
          </p:blipFill>
          <p:spPr>
            <a:xfrm>
              <a:off x="2992849" y="1419597"/>
              <a:ext cx="4036339" cy="329416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47259BA2-DF4B-4FA1-9EDF-F6A2DCF56E99}"/>
                </a:ext>
              </a:extLst>
            </p:cNvPr>
            <p:cNvSpPr/>
            <p:nvPr/>
          </p:nvSpPr>
          <p:spPr>
            <a:xfrm rot="21440762">
              <a:off x="3658272" y="4094237"/>
              <a:ext cx="2919913" cy="305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chemeClr val="tx1"/>
                  </a:solidFill>
                </a:rPr>
                <a:t>ครอบครัวลูกครึ่งเอเชีย-แอฟริกัน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670BB0A-EF01-4598-AF6B-17C1FEB58A13}"/>
              </a:ext>
            </a:extLst>
          </p:cNvPr>
          <p:cNvGrpSpPr/>
          <p:nvPr/>
        </p:nvGrpSpPr>
        <p:grpSpPr>
          <a:xfrm>
            <a:off x="349069" y="-125605"/>
            <a:ext cx="3317410" cy="3004178"/>
            <a:chOff x="349069" y="-125605"/>
            <a:chExt cx="3317410" cy="30041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CA6D33A-01FA-4E16-AA7E-069254A07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3" t="5693" r="50224" b="65476"/>
            <a:stretch/>
          </p:blipFill>
          <p:spPr>
            <a:xfrm>
              <a:off x="349069" y="-125605"/>
              <a:ext cx="3317410" cy="300417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AD3CF5EE-2E30-4705-8792-6B53A80532A4}"/>
                </a:ext>
              </a:extLst>
            </p:cNvPr>
            <p:cNvSpPr/>
            <p:nvPr/>
          </p:nvSpPr>
          <p:spPr>
            <a:xfrm>
              <a:off x="986842" y="2290438"/>
              <a:ext cx="2105880" cy="2485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chemeClr val="tx1"/>
                  </a:solidFill>
                </a:rPr>
                <a:t>ครอบครัวชาวเอเชีย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Google Shape;55;p4">
            <a:extLst>
              <a:ext uri="{FF2B5EF4-FFF2-40B4-BE49-F238E27FC236}">
                <a16:creationId xmlns:a16="http://schemas.microsoft.com/office/drawing/2014/main" xmlns="" id="{AC84CD44-9CE3-45C5-84AF-96C718DFF8DE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00B0F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1603C884-91DB-4374-A82C-20EA807430A4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581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92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92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92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92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92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92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92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2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1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92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92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92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92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2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92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92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92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92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3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92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92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92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92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EA09DB-E805-4010-9811-2E04D8390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160"/>
            <a:ext cx="2961862" cy="39736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1F10A2A-0964-4855-87F8-E3899AED9273}"/>
              </a:ext>
            </a:extLst>
          </p:cNvPr>
          <p:cNvGrpSpPr/>
          <p:nvPr/>
        </p:nvGrpSpPr>
        <p:grpSpPr>
          <a:xfrm>
            <a:off x="2993721" y="1442160"/>
            <a:ext cx="6052794" cy="3468043"/>
            <a:chOff x="2993721" y="1442160"/>
            <a:chExt cx="6052794" cy="346804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BE18E20A-ACC3-4C93-A564-106F1EAFDDCD}"/>
                </a:ext>
              </a:extLst>
            </p:cNvPr>
            <p:cNvSpPr/>
            <p:nvPr/>
          </p:nvSpPr>
          <p:spPr>
            <a:xfrm flipH="1">
              <a:off x="2993721" y="1442160"/>
              <a:ext cx="5892950" cy="3468043"/>
            </a:xfrm>
            <a:prstGeom prst="wedgeRoundRectCallout">
              <a:avLst>
                <a:gd name="adj1" fmla="val 64703"/>
                <a:gd name="adj2" fmla="val -3963"/>
                <a:gd name="adj3" fmla="val 16667"/>
              </a:avLst>
            </a:prstGeom>
            <a:solidFill>
              <a:srgbClr val="70D0F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309672D-630A-47FE-8975-2DB99628B81E}"/>
                </a:ext>
              </a:extLst>
            </p:cNvPr>
            <p:cNvSpPr/>
            <p:nvPr/>
          </p:nvSpPr>
          <p:spPr>
            <a:xfrm>
              <a:off x="2993721" y="1608767"/>
              <a:ext cx="6052794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มนุษย์สามารถถ่ายทอดลักษณะทางพันธุกรรมได้เช่นเดียวกับพืช และสัตว์ ลักษณะที่สามารถถ่ายทอดจากมนุษย์รุ่นพ่อแม่ไปยังรุ่นลูกได้ เช่น รูปร่างลักษณะ ศีรษะ รูปหน้า </a:t>
              </a:r>
            </a:p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เส้นผม จมูก ปาก ลิ้น หู ความสูง ลักษณะเหล่านี้ ทำให้มนุษย์</a:t>
              </a:r>
            </a:p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มีความแตกต่างไปจากสัตว์ชนิดอื่น ๆ อย่างไรก็ตาม มนุษย์มีความหลากหลายด้านชนชาติ มนุษย์แต่ละชนชาติ จึงมีลักษณะทางพันธุกรรมที่แตกต่างหลากหลายด้วยเช่นกัน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56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1D98641-57EC-4121-834B-0B48FD6AC6AA}"/>
              </a:ext>
            </a:extLst>
          </p:cNvPr>
          <p:cNvGrpSpPr/>
          <p:nvPr/>
        </p:nvGrpSpPr>
        <p:grpSpPr>
          <a:xfrm>
            <a:off x="350729" y="200416"/>
            <a:ext cx="8617906" cy="1620141"/>
            <a:chOff x="350729" y="200416"/>
            <a:chExt cx="8617906" cy="1620141"/>
          </a:xfrm>
        </p:grpSpPr>
        <p:sp>
          <p:nvSpPr>
            <p:cNvPr id="6" name="Rectangle: Diagonal Corners Snipped 5">
              <a:extLst>
                <a:ext uri="{FF2B5EF4-FFF2-40B4-BE49-F238E27FC236}">
                  <a16:creationId xmlns:a16="http://schemas.microsoft.com/office/drawing/2014/main" xmlns="" id="{A59E2AFE-82C6-44FA-909F-0486AF38205C}"/>
                </a:ext>
              </a:extLst>
            </p:cNvPr>
            <p:cNvSpPr/>
            <p:nvPr/>
          </p:nvSpPr>
          <p:spPr>
            <a:xfrm>
              <a:off x="350729" y="200416"/>
              <a:ext cx="8530223" cy="1620141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EF59ABE-A264-43FB-B3DE-E348A63FF673}"/>
                </a:ext>
              </a:extLst>
            </p:cNvPr>
            <p:cNvSpPr/>
            <p:nvPr/>
          </p:nvSpPr>
          <p:spPr>
            <a:xfrm>
              <a:off x="350730" y="347572"/>
              <a:ext cx="861790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สิ่งมีชีวิตทุกชนิดทั้งพืช สัตว์ และมนุษย์ ที่มีจำนวนมากมายหลายชนิด แต่ละชนิดล้วนมีลักษณะที่แตกต่างกันไป เมื่อสิ่งมีชีวิตมีการสืบพันธุ์ ลักษณะต่าง ๆ เหล่านี้ จะถูกถ่ายทอดจากบรรพบุรุษไปสู่รุ่นลูกหลาน เรียกว่า </a:t>
              </a: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การถ่ายทอดลักษณะทางพันธุกรรม</a:t>
              </a:r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77EF9D9-4FC4-40D4-BE3E-8D7D5DA8CEC2}"/>
              </a:ext>
            </a:extLst>
          </p:cNvPr>
          <p:cNvGrpSpPr/>
          <p:nvPr/>
        </p:nvGrpSpPr>
        <p:grpSpPr>
          <a:xfrm>
            <a:off x="1161789" y="1879723"/>
            <a:ext cx="1928998" cy="3986011"/>
            <a:chOff x="1161789" y="1879723"/>
            <a:chExt cx="1928998" cy="39860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5EBF2AD-F431-4E4E-A967-76445D060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437"/>
            <a:stretch/>
          </p:blipFill>
          <p:spPr>
            <a:xfrm>
              <a:off x="1161789" y="1879723"/>
              <a:ext cx="1811714" cy="39860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2D7C6AB-8264-42D5-86F5-80E00C0416B3}"/>
                </a:ext>
              </a:extLst>
            </p:cNvPr>
            <p:cNvSpPr txBox="1"/>
            <p:nvPr/>
          </p:nvSpPr>
          <p:spPr>
            <a:xfrm>
              <a:off x="1352811" y="4871310"/>
              <a:ext cx="1737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ต้นถั่วพ่อพันธุ์ต้นสูง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A0580A5-8861-4F4E-945C-1ECF8D5E970F}"/>
              </a:ext>
            </a:extLst>
          </p:cNvPr>
          <p:cNvSpPr/>
          <p:nvPr/>
        </p:nvSpPr>
        <p:spPr>
          <a:xfrm>
            <a:off x="1875266" y="5732587"/>
            <a:ext cx="567711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การถ่ายทอดลักษณะทางพันธุกรรมของต้นถั่วจากรุ่นพ่อแม่ไปสู่รุ่นลูก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54BBC4-31C2-426B-B83D-3BFD1963A6E8}"/>
              </a:ext>
            </a:extLst>
          </p:cNvPr>
          <p:cNvGrpSpPr/>
          <p:nvPr/>
        </p:nvGrpSpPr>
        <p:grpSpPr>
          <a:xfrm>
            <a:off x="6053215" y="1879723"/>
            <a:ext cx="1928996" cy="3986011"/>
            <a:chOff x="6053215" y="1879723"/>
            <a:chExt cx="1928996" cy="39860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D028013-2D36-46B6-96AD-3C325D1EF6F4}"/>
                </a:ext>
              </a:extLst>
            </p:cNvPr>
            <p:cNvSpPr txBox="1"/>
            <p:nvPr/>
          </p:nvSpPr>
          <p:spPr>
            <a:xfrm>
              <a:off x="6170497" y="4871309"/>
              <a:ext cx="1811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ต้นถั่วแม่พันธุ์ต้นเตี้ย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9AB7927-86C0-432D-9E23-D5542AE0C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17"/>
            <a:stretch/>
          </p:blipFill>
          <p:spPr>
            <a:xfrm>
              <a:off x="6053215" y="1879723"/>
              <a:ext cx="1928996" cy="398601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902CD9D-3DF2-4B21-8813-AFB295C684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t="15424" r="28283" b="79003"/>
          <a:stretch/>
        </p:blipFill>
        <p:spPr>
          <a:xfrm>
            <a:off x="2968667" y="2054548"/>
            <a:ext cx="3084548" cy="2221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EA65DCE-EE23-4A48-816F-5E44201B61F1}"/>
              </a:ext>
            </a:extLst>
          </p:cNvPr>
          <p:cNvGrpSpPr/>
          <p:nvPr/>
        </p:nvGrpSpPr>
        <p:grpSpPr>
          <a:xfrm>
            <a:off x="3495057" y="2792232"/>
            <a:ext cx="1870240" cy="2982369"/>
            <a:chOff x="3489795" y="2883365"/>
            <a:chExt cx="1870240" cy="298236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9B93041-5413-4DB5-AC76-2DF2EAC60F08}"/>
                </a:ext>
              </a:extLst>
            </p:cNvPr>
            <p:cNvSpPr txBox="1"/>
            <p:nvPr/>
          </p:nvSpPr>
          <p:spPr>
            <a:xfrm>
              <a:off x="3783963" y="5404069"/>
              <a:ext cx="1576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ต้นถั่วรุ่นลูกต้นสูง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A4C244D-2C99-4202-956B-B26B7B59F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5" t="34255" r="41453"/>
            <a:stretch/>
          </p:blipFill>
          <p:spPr>
            <a:xfrm>
              <a:off x="3489795" y="2883365"/>
              <a:ext cx="1737976" cy="262063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96C8C3A-AD75-451B-A109-2FF95A7EE6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4" t="20996" r="47921" b="64993"/>
          <a:stretch/>
        </p:blipFill>
        <p:spPr>
          <a:xfrm>
            <a:off x="4241501" y="2276668"/>
            <a:ext cx="472324" cy="558464"/>
          </a:xfrm>
          <a:prstGeom prst="rect">
            <a:avLst/>
          </a:prstGeom>
        </p:spPr>
      </p:pic>
      <p:grpSp>
        <p:nvGrpSpPr>
          <p:cNvPr id="20" name="กลุ่ม 11">
            <a:extLst>
              <a:ext uri="{FF2B5EF4-FFF2-40B4-BE49-F238E27FC236}">
                <a16:creationId xmlns:a16="http://schemas.microsoft.com/office/drawing/2014/main" xmlns="" id="{0308F733-E2DD-40B6-A136-1B84FBA08EF8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1" name="สี่เหลี่ยมผืนผ้า 12">
              <a:extLst>
                <a:ext uri="{FF2B5EF4-FFF2-40B4-BE49-F238E27FC236}">
                  <a16:creationId xmlns:a16="http://schemas.microsoft.com/office/drawing/2014/main" xmlns="" id="{41A1F32B-2D68-481A-9B2E-5BA9B76567EA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2" name="รูปภาพ 13">
              <a:extLst>
                <a:ext uri="{FF2B5EF4-FFF2-40B4-BE49-F238E27FC236}">
                  <a16:creationId xmlns:a16="http://schemas.microsoft.com/office/drawing/2014/main" xmlns="" id="{C6C1F640-458D-4F68-80A9-18B9DDCBE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3" name="วงรี 14">
              <a:extLst>
                <a:ext uri="{FF2B5EF4-FFF2-40B4-BE49-F238E27FC236}">
                  <a16:creationId xmlns:a16="http://schemas.microsoft.com/office/drawing/2014/main" xmlns="" id="{F6DC1D7B-B432-4FE5-9D3D-45E136B62900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85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53D992-5E7D-48D0-9261-A066C4A8C1FC}"/>
              </a:ext>
            </a:extLst>
          </p:cNvPr>
          <p:cNvGrpSpPr/>
          <p:nvPr/>
        </p:nvGrpSpPr>
        <p:grpSpPr>
          <a:xfrm>
            <a:off x="1002082" y="578332"/>
            <a:ext cx="2511140" cy="2857770"/>
            <a:chOff x="1002082" y="578332"/>
            <a:chExt cx="2511140" cy="28577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7DA098E-7B04-4D0A-A029-D820057FA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29" b="44378"/>
            <a:stretch/>
          </p:blipFill>
          <p:spPr>
            <a:xfrm>
              <a:off x="1002082" y="578332"/>
              <a:ext cx="2511140" cy="25137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D92F234-E00A-4955-8300-83A0C15F24EF}"/>
                </a:ext>
              </a:extLst>
            </p:cNvPr>
            <p:cNvSpPr txBox="1"/>
            <p:nvPr/>
          </p:nvSpPr>
          <p:spPr>
            <a:xfrm>
              <a:off x="1966587" y="2974437"/>
              <a:ext cx="100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ไก่พ่อพันธุ์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2CCC268-9AEE-4996-9177-354823643B1E}"/>
              </a:ext>
            </a:extLst>
          </p:cNvPr>
          <p:cNvGrpSpPr/>
          <p:nvPr/>
        </p:nvGrpSpPr>
        <p:grpSpPr>
          <a:xfrm>
            <a:off x="5823284" y="578332"/>
            <a:ext cx="2318634" cy="2857770"/>
            <a:chOff x="5823284" y="578332"/>
            <a:chExt cx="2318634" cy="28577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A368695-638B-4977-82F9-4A32883BD749}"/>
                </a:ext>
              </a:extLst>
            </p:cNvPr>
            <p:cNvSpPr txBox="1"/>
            <p:nvPr/>
          </p:nvSpPr>
          <p:spPr>
            <a:xfrm>
              <a:off x="6582703" y="2974437"/>
              <a:ext cx="987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ไก่แม่พันธุ์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241CBD5-9F09-47DA-A72C-3699D53C4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25" b="46982"/>
            <a:stretch/>
          </p:blipFill>
          <p:spPr>
            <a:xfrm>
              <a:off x="5823284" y="578332"/>
              <a:ext cx="2318634" cy="239610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F010B4-83AB-4262-84C5-FF5ED616C0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7" t="5574" r="33991" b="85985"/>
          <a:stretch/>
        </p:blipFill>
        <p:spPr>
          <a:xfrm>
            <a:off x="3621505" y="830180"/>
            <a:ext cx="2093496" cy="3815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E49BDF0-CDCB-42F1-8C3F-96908C37DE7C}"/>
              </a:ext>
            </a:extLst>
          </p:cNvPr>
          <p:cNvGrpSpPr/>
          <p:nvPr/>
        </p:nvGrpSpPr>
        <p:grpSpPr>
          <a:xfrm>
            <a:off x="3621505" y="3092115"/>
            <a:ext cx="2093496" cy="2467302"/>
            <a:chOff x="3621505" y="3092115"/>
            <a:chExt cx="2093496" cy="246730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EFFA043-3825-4EC1-9D89-8FD1BD720C20}"/>
                </a:ext>
              </a:extLst>
            </p:cNvPr>
            <p:cNvSpPr txBox="1"/>
            <p:nvPr/>
          </p:nvSpPr>
          <p:spPr>
            <a:xfrm>
              <a:off x="4365954" y="5097752"/>
              <a:ext cx="61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ลูกไก่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6B71831-D0FB-411C-B085-3AFEB5758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87" t="55622" r="33991"/>
            <a:stretch/>
          </p:blipFill>
          <p:spPr>
            <a:xfrm>
              <a:off x="3621505" y="3092115"/>
              <a:ext cx="2093496" cy="200563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71D1B8-1E1C-4C50-9BF8-65BFC4FD3EB9}"/>
              </a:ext>
            </a:extLst>
          </p:cNvPr>
          <p:cNvSpPr/>
          <p:nvPr/>
        </p:nvSpPr>
        <p:spPr>
          <a:xfrm>
            <a:off x="1883447" y="5566155"/>
            <a:ext cx="538656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การถ่ายทอดลักษณะทางพันธุกรรมของไก่จากรุ่นพ่อแม่ไปสู่รุ่นลูก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FED44C-3A8E-44C0-BF2C-61AAC3485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7" t="14146" r="33991" b="45469"/>
          <a:stretch/>
        </p:blipFill>
        <p:spPr>
          <a:xfrm>
            <a:off x="3621505" y="1211705"/>
            <a:ext cx="2093496" cy="182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A2CF5E-45D5-4467-BB01-F79466355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54357" r="71026" b="23748"/>
          <a:stretch/>
        </p:blipFill>
        <p:spPr>
          <a:xfrm>
            <a:off x="2812773" y="3280411"/>
            <a:ext cx="318053" cy="13214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184CF73-D51C-47C5-B7F0-38C748093F46}"/>
              </a:ext>
            </a:extLst>
          </p:cNvPr>
          <p:cNvSpPr/>
          <p:nvPr/>
        </p:nvSpPr>
        <p:spPr>
          <a:xfrm>
            <a:off x="3704687" y="5996442"/>
            <a:ext cx="461697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th-TH" sz="2400" dirty="0">
                <a:solidFill>
                  <a:srgbClr val="2C2C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การถ่ายทอดลักษณะทางพันธุกรรมจากรุ่นพ่อแม่สู่รุ่นลูก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E8022B-53ED-4B1C-A5B0-74BC8B0489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" b="53302" l="6884" r="90000">
                        <a14:foregroundMark x1="27209" y1="4226" x2="25953" y2="528"/>
                        <a14:foregroundMark x1="11442" y1="24406" x2="7256" y2="32013"/>
                        <a14:foregroundMark x1="7256" y1="32013" x2="7256" y2="32699"/>
                        <a14:foregroundMark x1="20140" y1="47596" x2="27070" y2="52245"/>
                        <a14:foregroundMark x1="27070" y1="52245" x2="30419" y2="53302"/>
                        <a14:foregroundMark x1="9070" y1="30534" x2="6884" y2="31854"/>
                        <a14:foregroundMark x1="73070" y1="4860" x2="80698" y2="17169"/>
                        <a14:foregroundMark x1="80698" y1="17169" x2="83860" y2="28368"/>
                        <a14:foregroundMark x1="83860" y1="28368" x2="81395" y2="37401"/>
                        <a14:foregroundMark x1="81395" y1="37401" x2="81302" y2="41944"/>
                        <a14:foregroundMark x1="75209" y1="1955" x2="72419" y2="1743"/>
                        <a14:foregroundMark x1="75070" y1="4543" x2="71953" y2="4966"/>
                        <a14:foregroundMark x1="74047" y1="1215" x2="75209" y2="7026"/>
                        <a14:foregroundMark x1="72512" y1="51453" x2="69163" y2="50924"/>
                        <a14:foregroundMark x1="71395" y1="50396" x2="71860" y2="52245"/>
                        <a14:foregroundMark x1="22512" y1="50396" x2="22884" y2="52985"/>
                        <a14:foregroundMark x1="71674" y1="50291" x2="71767" y2="52879"/>
                        <a14:foregroundMark x1="63442" y1="13629" x2="58558" y2="21078"/>
                        <a14:foregroundMark x1="58558" y1="21078" x2="57256" y2="24934"/>
                        <a14:foregroundMark x1="59349" y1="18331" x2="57535" y2="26519"/>
                        <a14:foregroundMark x1="57535" y1="26519" x2="57907" y2="28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643"/>
          <a:stretch/>
        </p:blipFill>
        <p:spPr>
          <a:xfrm>
            <a:off x="1144849" y="1"/>
            <a:ext cx="6854301" cy="3280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17FF5D-65AA-4915-8C3A-ED8B1D8037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6" t="54357" r="23174" b="25720"/>
          <a:stretch/>
        </p:blipFill>
        <p:spPr>
          <a:xfrm>
            <a:off x="6092688" y="3280411"/>
            <a:ext cx="318054" cy="1202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66195D-9A99-4D3A-B1B1-A1A2D41C0C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5" t="51918" r="27813" b="1349"/>
          <a:stretch/>
        </p:blipFill>
        <p:spPr>
          <a:xfrm>
            <a:off x="3130826" y="3133227"/>
            <a:ext cx="2961862" cy="28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8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572E6A2-F4D4-4A4C-8CBC-9D495B3CDC98}"/>
              </a:ext>
            </a:extLst>
          </p:cNvPr>
          <p:cNvGrpSpPr/>
          <p:nvPr/>
        </p:nvGrpSpPr>
        <p:grpSpPr>
          <a:xfrm>
            <a:off x="0" y="364528"/>
            <a:ext cx="9144000" cy="4516711"/>
            <a:chOff x="0" y="364528"/>
            <a:chExt cx="9144000" cy="45167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841746A-AC81-473D-88A4-C138EFFCC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4528"/>
              <a:ext cx="9144000" cy="4516711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02A2DAFC-AED2-4B7E-8FAF-B1E6ED577E8B}"/>
                </a:ext>
              </a:extLst>
            </p:cNvPr>
            <p:cNvSpPr/>
            <p:nvPr/>
          </p:nvSpPr>
          <p:spPr>
            <a:xfrm>
              <a:off x="673768" y="2057400"/>
              <a:ext cx="7832558" cy="2430379"/>
            </a:xfrm>
            <a:prstGeom prst="roundRect">
              <a:avLst/>
            </a:prstGeom>
            <a:solidFill>
              <a:srgbClr val="CEE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C33DAB1-BE75-4370-858C-C15DF65DCB49}"/>
                </a:ext>
              </a:extLst>
            </p:cNvPr>
            <p:cNvSpPr/>
            <p:nvPr/>
          </p:nvSpPr>
          <p:spPr>
            <a:xfrm>
              <a:off x="830180" y="2241010"/>
              <a:ext cx="786865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 สิ่งมีชีวิตชนิดเดียวกันจะมีลักษณะที่คล้ายคลึงหรือเหมือนกัน เช่น มนุษย์ในครอบครัวเดียวกันจะมีลักษณะ รูปหน้า ผิวพรรณ สีผม ดวงตา จมูกและปาก </a:t>
              </a:r>
            </a:p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ที่คล้ายคลึงหรือเหมือนกัน ในขณะที่สิ่งมีชีวิตต่างชนิดกันจะมีลักษณะที่แตกต่างกัน เช่น ต้นถั่วที่มีหลากหลายพันธุ์ แต่ละพันธุ์ก็จะมีลักษณะลำต้น ใบ ดอก และผล </a:t>
              </a:r>
            </a:p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ที่แตกต่างกันไป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6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4F72A20-1994-437A-9ABE-18FFCAE33C8B}"/>
              </a:ext>
            </a:extLst>
          </p:cNvPr>
          <p:cNvGrpSpPr/>
          <p:nvPr/>
        </p:nvGrpSpPr>
        <p:grpSpPr>
          <a:xfrm>
            <a:off x="92765" y="108946"/>
            <a:ext cx="6777267" cy="936812"/>
            <a:chOff x="92765" y="108946"/>
            <a:chExt cx="6777267" cy="9368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ED39936-D245-457C-A716-5146AF56FC75}"/>
                </a:ext>
              </a:extLst>
            </p:cNvPr>
            <p:cNvGrpSpPr/>
            <p:nvPr/>
          </p:nvGrpSpPr>
          <p:grpSpPr>
            <a:xfrm>
              <a:off x="92765" y="108946"/>
              <a:ext cx="6777267" cy="936812"/>
              <a:chOff x="5692588" y="1560606"/>
              <a:chExt cx="6777267" cy="936812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554317BA-2DBD-4BBD-AC7A-1FB874F3290F}"/>
                  </a:ext>
                </a:extLst>
              </p:cNvPr>
              <p:cNvSpPr/>
              <p:nvPr/>
            </p:nvSpPr>
            <p:spPr>
              <a:xfrm>
                <a:off x="5800163" y="1625600"/>
                <a:ext cx="6669692" cy="806824"/>
              </a:xfrm>
              <a:prstGeom prst="roundRect">
                <a:avLst>
                  <a:gd name="adj" fmla="val 50000"/>
                </a:avLst>
              </a:prstGeom>
              <a:noFill/>
              <a:ln w="57150">
                <a:solidFill>
                  <a:srgbClr val="70D0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3CF4ABAB-0D9D-43A1-9D62-FB875659A6CD}"/>
                  </a:ext>
                </a:extLst>
              </p:cNvPr>
              <p:cNvSpPr/>
              <p:nvPr/>
            </p:nvSpPr>
            <p:spPr>
              <a:xfrm>
                <a:off x="6279775" y="1780241"/>
                <a:ext cx="6021637" cy="497542"/>
              </a:xfrm>
              <a:prstGeom prst="roundRect">
                <a:avLst>
                  <a:gd name="adj" fmla="val 50000"/>
                </a:avLst>
              </a:prstGeom>
              <a:solidFill>
                <a:srgbClr val="70D0F6"/>
              </a:solidFill>
              <a:ln>
                <a:solidFill>
                  <a:srgbClr val="70D0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</a:t>
                </a:r>
                <a:endPara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8462F4EC-F9FA-4961-9A41-D2A182AD24A4}"/>
                  </a:ext>
                </a:extLst>
              </p:cNvPr>
              <p:cNvSpPr/>
              <p:nvPr/>
            </p:nvSpPr>
            <p:spPr>
              <a:xfrm>
                <a:off x="5692588" y="1560606"/>
                <a:ext cx="936812" cy="936812"/>
              </a:xfrm>
              <a:prstGeom prst="ellipse">
                <a:avLst/>
              </a:prstGeom>
              <a:solidFill>
                <a:srgbClr val="F1EF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E4509ED0-2C08-4EA8-AE25-2D468EDE5919}"/>
                  </a:ext>
                </a:extLst>
              </p:cNvPr>
              <p:cNvSpPr/>
              <p:nvPr/>
            </p:nvSpPr>
            <p:spPr>
              <a:xfrm>
                <a:off x="5692588" y="1625600"/>
                <a:ext cx="806824" cy="806824"/>
              </a:xfrm>
              <a:prstGeom prst="ellipse">
                <a:avLst/>
              </a:prstGeom>
              <a:solidFill>
                <a:srgbClr val="70D0F6"/>
              </a:solidFill>
              <a:ln>
                <a:solidFill>
                  <a:srgbClr val="70D0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CCD1D20-D038-4344-98E6-127280E1B03B}"/>
                </a:ext>
              </a:extLst>
            </p:cNvPr>
            <p:cNvSpPr txBox="1"/>
            <p:nvPr/>
          </p:nvSpPr>
          <p:spPr>
            <a:xfrm>
              <a:off x="263581" y="14976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A9CF9AF-CC8D-4E6B-AA1A-D1BFD456A0BF}"/>
                </a:ext>
              </a:extLst>
            </p:cNvPr>
            <p:cNvSpPr/>
            <p:nvPr/>
          </p:nvSpPr>
          <p:spPr>
            <a:xfrm>
              <a:off x="1070405" y="334433"/>
              <a:ext cx="54906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ลักษณะที่คล้ายคลึงกันของตนเองกับพ่อแม่</a:t>
              </a:r>
              <a:endParaRPr lang="th-TH" sz="36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834F130-B0F6-40AF-A3B8-6B2822B6D33F}"/>
              </a:ext>
            </a:extLst>
          </p:cNvPr>
          <p:cNvGrpSpPr/>
          <p:nvPr/>
        </p:nvGrpSpPr>
        <p:grpSpPr>
          <a:xfrm>
            <a:off x="679952" y="1146447"/>
            <a:ext cx="7862469" cy="1433821"/>
            <a:chOff x="679952" y="1146447"/>
            <a:chExt cx="7862469" cy="1433821"/>
          </a:xfrm>
        </p:grpSpPr>
        <p:sp>
          <p:nvSpPr>
            <p:cNvPr id="13" name="Rectangle: Diagonal Corners Snipped 12">
              <a:extLst>
                <a:ext uri="{FF2B5EF4-FFF2-40B4-BE49-F238E27FC236}">
                  <a16:creationId xmlns:a16="http://schemas.microsoft.com/office/drawing/2014/main" xmlns="" id="{5F65DC12-C43C-4EF2-BD30-01960FFB503F}"/>
                </a:ext>
              </a:extLst>
            </p:cNvPr>
            <p:cNvSpPr/>
            <p:nvPr/>
          </p:nvSpPr>
          <p:spPr>
            <a:xfrm>
              <a:off x="679952" y="1146447"/>
              <a:ext cx="7862469" cy="1433821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9A545B6-51C3-48AC-9790-A717E654CB7D}"/>
                </a:ext>
              </a:extLst>
            </p:cNvPr>
            <p:cNvSpPr/>
            <p:nvPr/>
          </p:nvSpPr>
          <p:spPr>
            <a:xfrm>
              <a:off x="770963" y="1195273"/>
              <a:ext cx="777145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ลักษณะทางพันธุกรรมของมนุษย์แต่ละชนชาติมีลักษณะเฉพาะที่แตกต่างกัน จนทำให้สามารถระบุได้ว่า แต่ละบุคคลเป็นชนชาติใด ลักษณะทางพันธุกรรมที่เป็น ลักษณะเฉพาะเหล่านี้ ถ่ายทอดจากบรรพบุรุษต่อเนื่องมาจนถึงมนุษย์ในรุ่นปัจจุบัน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C9EB47F-F49B-4904-AC7F-B2A4961BDB02}"/>
              </a:ext>
            </a:extLst>
          </p:cNvPr>
          <p:cNvGrpSpPr/>
          <p:nvPr/>
        </p:nvGrpSpPr>
        <p:grpSpPr>
          <a:xfrm>
            <a:off x="29523" y="2520400"/>
            <a:ext cx="9084954" cy="3663860"/>
            <a:chOff x="29523" y="2520400"/>
            <a:chExt cx="9084954" cy="36638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C2F8344-1502-40EF-AA91-E8320A1AF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70"/>
            <a:stretch/>
          </p:blipFill>
          <p:spPr>
            <a:xfrm>
              <a:off x="29523" y="2520400"/>
              <a:ext cx="9084954" cy="320219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3E82FAB-BB0C-4A29-A75D-D87647E20C68}"/>
                </a:ext>
              </a:extLst>
            </p:cNvPr>
            <p:cNvSpPr/>
            <p:nvPr/>
          </p:nvSpPr>
          <p:spPr>
            <a:xfrm>
              <a:off x="1029577" y="5722595"/>
              <a:ext cx="7297677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ครอบครัวของชาวเอเชียและชาวตะวันตก ๓ รุ่น ได้แก่ รุ่นปู่ย่า ตายาย รุ่นพ่อแม่ และรุ่นลูก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5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B33151-F3AC-4067-A7B9-866C6AC8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29" y="2381552"/>
            <a:ext cx="3720429" cy="38387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5B3DFFD-1169-46B9-A1B6-C58045A8D0FC}"/>
              </a:ext>
            </a:extLst>
          </p:cNvPr>
          <p:cNvGrpSpPr/>
          <p:nvPr/>
        </p:nvGrpSpPr>
        <p:grpSpPr>
          <a:xfrm>
            <a:off x="-385011" y="433135"/>
            <a:ext cx="8698832" cy="4494297"/>
            <a:chOff x="-385011" y="433135"/>
            <a:chExt cx="8698832" cy="44942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8892F50-C69F-4044-BD29-6283F53B5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011" y="433135"/>
              <a:ext cx="8698832" cy="449429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22EFB1F-E161-4F83-B99A-2ADAF6366D2F}"/>
                </a:ext>
              </a:extLst>
            </p:cNvPr>
            <p:cNvSpPr/>
            <p:nvPr/>
          </p:nvSpPr>
          <p:spPr>
            <a:xfrm>
              <a:off x="854241" y="1390514"/>
              <a:ext cx="591953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ลักษณะที่สามารถถ่ายทอดจากพ่อแม่มายังลูกได้</a:t>
              </a:r>
              <a:r>
                <a:rPr lang="th-TH" sz="280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จัดเป็นลักษณะทาง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พันธุกรรม เช่น ความสูง สีผิว </a:t>
              </a:r>
              <a:r>
                <a:rPr lang="th-TH" sz="280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หนังตา ติ่ง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หู ลักยิ้ม การห่อลิ้น เส้นผม บางลักษณะของเราที่ไม่ปรากฏในรุ่นพ่อแม่ อาจเป็น</a:t>
              </a:r>
              <a:r>
                <a:rPr lang="th-TH" sz="280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ลักษณะทางพันธุกรรม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ที่ถ่ายทอดมาจากบรรพบุรุษรุ่นปู่ย่า ตายาย ผ่านรุ่นพ่อแม่ จนมาถึงเรา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61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6DB2BE-2037-450B-B3B7-19B65E430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8" y="89357"/>
            <a:ext cx="8109284" cy="1185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866E96-9E88-467E-B138-31552864C5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7" b="80877"/>
          <a:stretch/>
        </p:blipFill>
        <p:spPr>
          <a:xfrm>
            <a:off x="149778" y="1384393"/>
            <a:ext cx="4422222" cy="215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213295-ADA5-42BD-9FB7-A59168796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6" r="50000" b="60176"/>
          <a:stretch/>
        </p:blipFill>
        <p:spPr>
          <a:xfrm>
            <a:off x="149779" y="3538093"/>
            <a:ext cx="4422222" cy="2406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42272DE-BBA1-4B73-9BB3-4BF3AE497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7" b="80877"/>
          <a:stretch/>
        </p:blipFill>
        <p:spPr>
          <a:xfrm>
            <a:off x="4515262" y="1384393"/>
            <a:ext cx="4422223" cy="2153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5E4A88-37D9-4445-A2B5-7C1BF5621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596" b="60176"/>
          <a:stretch/>
        </p:blipFill>
        <p:spPr>
          <a:xfrm>
            <a:off x="4571998" y="3538093"/>
            <a:ext cx="4422223" cy="24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3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ell Tre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538A8421-C157-4D44-92D2-907ADE6F39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67" end="13090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4345" y="4863131"/>
            <a:ext cx="609600" cy="650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D6E064-CE64-4E54-AF3D-A092D07454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9" y="2065180"/>
            <a:ext cx="8769642" cy="3813775"/>
          </a:xfrm>
          <a:prstGeom prst="rect">
            <a:avLst/>
          </a:prstGeom>
        </p:spPr>
      </p:pic>
      <p:sp>
        <p:nvSpPr>
          <p:cNvPr id="12" name="Scroll: Horizontal 11">
            <a:extLst>
              <a:ext uri="{FF2B5EF4-FFF2-40B4-BE49-F238E27FC236}">
                <a16:creationId xmlns:a16="http://schemas.microsoft.com/office/drawing/2014/main" xmlns="" id="{7B26B647-6799-4D80-8A06-549E666386CE}"/>
              </a:ext>
            </a:extLst>
          </p:cNvPr>
          <p:cNvSpPr/>
          <p:nvPr/>
        </p:nvSpPr>
        <p:spPr>
          <a:xfrm>
            <a:off x="437321" y="212035"/>
            <a:ext cx="8269357" cy="1245704"/>
          </a:xfrm>
          <a:prstGeom prst="horizontalScroll">
            <a:avLst/>
          </a:prstGeom>
          <a:solidFill>
            <a:srgbClr val="70D0F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2 การดำรงพันธุ์ของสิ่งมีชีวิต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xmlns="" id="{EAC5F35B-EDE9-4169-A771-80EE491DC52D}"/>
              </a:ext>
            </a:extLst>
          </p:cNvPr>
          <p:cNvSpPr/>
          <p:nvPr/>
        </p:nvSpPr>
        <p:spPr>
          <a:xfrm>
            <a:off x="187179" y="1793511"/>
            <a:ext cx="3636481" cy="543339"/>
          </a:xfrm>
          <a:prstGeom prst="homePlate">
            <a:avLst/>
          </a:prstGeom>
          <a:solidFill>
            <a:srgbClr val="B17AB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2510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7F01CA-9B18-4271-890E-A8AD6952A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7" r="50000" b="40346"/>
          <a:stretch/>
        </p:blipFill>
        <p:spPr>
          <a:xfrm>
            <a:off x="517358" y="0"/>
            <a:ext cx="4054642" cy="2169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8F6AEE-CEB7-454B-93D5-88069AD61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1" r="50000" b="19474"/>
          <a:stretch/>
        </p:blipFill>
        <p:spPr>
          <a:xfrm>
            <a:off x="573176" y="1972854"/>
            <a:ext cx="3998822" cy="2067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2C4923-5AE9-4C80-849C-55FC62DE5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3" t="80526" r="24142"/>
          <a:stretch/>
        </p:blipFill>
        <p:spPr>
          <a:xfrm>
            <a:off x="2606757" y="3798309"/>
            <a:ext cx="4235116" cy="20439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8DE6CB2-854E-4888-93ED-76223D4823ED}"/>
              </a:ext>
            </a:extLst>
          </p:cNvPr>
          <p:cNvSpPr/>
          <p:nvPr/>
        </p:nvSpPr>
        <p:spPr>
          <a:xfrm>
            <a:off x="3024301" y="5782841"/>
            <a:ext cx="357501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ตัวอย่างลักษณะทางพันธุกรรมบางลักษณะ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F396BE-8805-40A1-9EE9-A98E42A03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137" b="40346"/>
          <a:stretch/>
        </p:blipFill>
        <p:spPr>
          <a:xfrm>
            <a:off x="4571998" y="0"/>
            <a:ext cx="4054643" cy="2169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A26ABD-2C9E-4846-AD55-CE8E48A19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8" t="60351" b="19474"/>
          <a:stretch/>
        </p:blipFill>
        <p:spPr>
          <a:xfrm>
            <a:off x="4627816" y="1972854"/>
            <a:ext cx="3943008" cy="2067966"/>
          </a:xfrm>
          <a:prstGeom prst="rect">
            <a:avLst/>
          </a:prstGeom>
        </p:spPr>
      </p:pic>
      <p:grpSp>
        <p:nvGrpSpPr>
          <p:cNvPr id="9" name="กลุ่ม 11">
            <a:extLst>
              <a:ext uri="{FF2B5EF4-FFF2-40B4-BE49-F238E27FC236}">
                <a16:creationId xmlns:a16="http://schemas.microsoft.com/office/drawing/2014/main" xmlns="" id="{9DCE6EA4-07DB-4C74-AB19-D0A9ACFBBD32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1" name="สี่เหลี่ยมผืนผ้า 12">
              <a:extLst>
                <a:ext uri="{FF2B5EF4-FFF2-40B4-BE49-F238E27FC236}">
                  <a16:creationId xmlns:a16="http://schemas.microsoft.com/office/drawing/2014/main" xmlns="" id="{497B6508-6A8A-4DFC-9FA8-44E8073F0FE4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2" name="รูปภาพ 13">
              <a:extLst>
                <a:ext uri="{FF2B5EF4-FFF2-40B4-BE49-F238E27FC236}">
                  <a16:creationId xmlns:a16="http://schemas.microsoft.com/office/drawing/2014/main" xmlns="" id="{3794C8BF-AA6C-4321-AA32-F80763D5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3" name="วงรี 14">
              <a:extLst>
                <a:ext uri="{FF2B5EF4-FFF2-40B4-BE49-F238E27FC236}">
                  <a16:creationId xmlns:a16="http://schemas.microsoft.com/office/drawing/2014/main" xmlns="" id="{CA0F3AA1-6A4E-45CF-A8DD-176338B36185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383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C6B639-C530-4C11-8007-40F611AF5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4266"/>
            <a:ext cx="9144000" cy="8722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C01801D-FE9E-4771-837E-5DB84215568E}"/>
              </a:ext>
            </a:extLst>
          </p:cNvPr>
          <p:cNvGrpSpPr/>
          <p:nvPr/>
        </p:nvGrpSpPr>
        <p:grpSpPr>
          <a:xfrm>
            <a:off x="0" y="2180359"/>
            <a:ext cx="9144000" cy="967263"/>
            <a:chOff x="0" y="2180359"/>
            <a:chExt cx="9144000" cy="9672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86F0AC8-2632-4E7C-94B6-267780B74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426" b="98148" l="1433" r="98925">
                          <a14:foregroundMark x1="11259" y1="22685" x2="5988" y2="17130"/>
                          <a14:foregroundMark x1="5988" y1="17130" x2="4504" y2="62963"/>
                          <a14:foregroundMark x1="4504" y1="62963" x2="11975" y2="78241"/>
                          <a14:foregroundMark x1="11975" y1="78241" x2="1586" y2="89815"/>
                          <a14:foregroundMark x1="88127" y1="25926" x2="94371" y2="25463"/>
                          <a14:foregroundMark x1="94371" y1="25463" x2="96418" y2="70370"/>
                          <a14:foregroundMark x1="96418" y1="70370" x2="91402" y2="86111"/>
                          <a14:foregroundMark x1="91402" y1="86111" x2="87922" y2="81481"/>
                          <a14:foregroundMark x1="93961" y1="20833" x2="98976" y2="57870"/>
                          <a14:foregroundMark x1="94166" y1="18056" x2="95189" y2="14352"/>
                          <a14:foregroundMark x1="95189" y1="55093" x2="93142" y2="98148"/>
                          <a14:foregroundMark x1="93142" y1="98148" x2="92375" y2="9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8"/>
            <a:stretch/>
          </p:blipFill>
          <p:spPr>
            <a:xfrm>
              <a:off x="0" y="2180359"/>
              <a:ext cx="9144000" cy="9672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E45B8D6-1E91-4D35-89CA-58679999099A}"/>
                </a:ext>
              </a:extLst>
            </p:cNvPr>
            <p:cNvSpPr txBox="1"/>
            <p:nvPr/>
          </p:nvSpPr>
          <p:spPr>
            <a:xfrm>
              <a:off x="1061112" y="2415096"/>
              <a:ext cx="7021773" cy="5693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1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แบบทดสอบปรนัยเพื่อพัฒนาทักษะกระบวนการทางวิทยาศาสตร์</a:t>
              </a:r>
              <a:endParaRPr lang="en-US" sz="31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C23E20-8B97-4C70-8C55-4B3F69B33B1B}"/>
              </a:ext>
            </a:extLst>
          </p:cNvPr>
          <p:cNvSpPr txBox="1"/>
          <p:nvPr/>
        </p:nvSpPr>
        <p:spPr>
          <a:xfrm>
            <a:off x="1451580" y="3394908"/>
            <a:ext cx="6240835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การดำรงพันธุ์ของสิ่งมีชีวิต</a:t>
            </a:r>
            <a:endParaRPr lang="en-US" sz="35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84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836E6ED3-2B55-40C8-9602-696B9723AA1D}"/>
              </a:ext>
            </a:extLst>
          </p:cNvPr>
          <p:cNvSpPr/>
          <p:nvPr/>
        </p:nvSpPr>
        <p:spPr>
          <a:xfrm>
            <a:off x="1780027" y="2790440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F65FAE6-E579-4DE5-91DD-170B00E03488}"/>
              </a:ext>
            </a:extLst>
          </p:cNvPr>
          <p:cNvSpPr/>
          <p:nvPr/>
        </p:nvSpPr>
        <p:spPr>
          <a:xfrm>
            <a:off x="1777354" y="35753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D9AC9F4-EE23-42A6-AFA2-99713B61C8A2}"/>
              </a:ext>
            </a:extLst>
          </p:cNvPr>
          <p:cNvSpPr/>
          <p:nvPr/>
        </p:nvSpPr>
        <p:spPr>
          <a:xfrm>
            <a:off x="1777354" y="19958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12F9830-8EEC-4A12-A3A5-1DE954CE274F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7C1797E-90B4-4D90-9898-7C6CABF045AD}"/>
              </a:ext>
            </a:extLst>
          </p:cNvPr>
          <p:cNvSpPr/>
          <p:nvPr/>
        </p:nvSpPr>
        <p:spPr>
          <a:xfrm>
            <a:off x="1777354" y="27886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F681DD-51D7-4896-9ECE-387327BE853D}"/>
              </a:ext>
            </a:extLst>
          </p:cNvPr>
          <p:cNvSpPr/>
          <p:nvPr/>
        </p:nvSpPr>
        <p:spPr>
          <a:xfrm>
            <a:off x="1616923" y="445599"/>
            <a:ext cx="5391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นักเรียนควรมีรูปร่างหน้าตาเหมือนใครมากที่สุด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4186594-3718-459C-9821-AB6C693F4871}"/>
              </a:ext>
            </a:extLst>
          </p:cNvPr>
          <p:cNvSpPr/>
          <p:nvPr/>
        </p:nvSpPr>
        <p:spPr>
          <a:xfrm>
            <a:off x="2293003" y="1244871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ปู่ย่า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235D5B-15EC-4B60-9EA2-EFF467848535}"/>
              </a:ext>
            </a:extLst>
          </p:cNvPr>
          <p:cNvSpPr/>
          <p:nvPr/>
        </p:nvSpPr>
        <p:spPr>
          <a:xfrm>
            <a:off x="2286555" y="2022731"/>
            <a:ext cx="8675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ตายาย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3BF5FE-F7CD-41AB-B7BF-2633E7ABCFD3}"/>
              </a:ext>
            </a:extLst>
          </p:cNvPr>
          <p:cNvSpPr/>
          <p:nvPr/>
        </p:nvSpPr>
        <p:spPr>
          <a:xfrm>
            <a:off x="2286555" y="2822004"/>
            <a:ext cx="8034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พ่อแม่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4CA2170-B028-489A-BFE9-62A881FEC0E7}"/>
              </a:ext>
            </a:extLst>
          </p:cNvPr>
          <p:cNvSpPr/>
          <p:nvPr/>
        </p:nvSpPr>
        <p:spPr>
          <a:xfrm>
            <a:off x="2293003" y="3604223"/>
            <a:ext cx="7312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ลุงป้า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10226B-95D9-4359-9908-7A0FE07F2429}"/>
              </a:ext>
            </a:extLst>
          </p:cNvPr>
          <p:cNvGrpSpPr/>
          <p:nvPr/>
        </p:nvGrpSpPr>
        <p:grpSpPr>
          <a:xfrm>
            <a:off x="874642" y="4251768"/>
            <a:ext cx="7938054" cy="2001957"/>
            <a:chOff x="874642" y="4251768"/>
            <a:chExt cx="7938054" cy="20019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708915A9-E86C-497E-8EC7-F362B66ACA66}"/>
                </a:ext>
              </a:extLst>
            </p:cNvPr>
            <p:cNvGrpSpPr/>
            <p:nvPr/>
          </p:nvGrpSpPr>
          <p:grpSpPr>
            <a:xfrm>
              <a:off x="874642" y="4251768"/>
              <a:ext cx="7938054" cy="2001957"/>
              <a:chOff x="874642" y="4251768"/>
              <a:chExt cx="7938054" cy="2001957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xmlns="" id="{1B759135-F34F-4DCF-8A4E-DB97C0128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874642" y="4251768"/>
                <a:ext cx="7938054" cy="2001957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98AD956-2B88-4B8D-B36E-74EA747E0DBD}"/>
                  </a:ext>
                </a:extLst>
              </p:cNvPr>
              <p:cNvSpPr/>
              <p:nvPr/>
            </p:nvSpPr>
            <p:spPr>
              <a:xfrm>
                <a:off x="1616923" y="4862099"/>
                <a:ext cx="655728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นักเรียนได้รับการถ่ายทอดลักษณะทางพันธุกรรม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จากพ่อแม่โดยตรง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B4BD77C7-5A0E-4A11-A932-1C8A3E635662}"/>
                </a:ext>
              </a:extLst>
            </p:cNvPr>
            <p:cNvSpPr/>
            <p:nvPr/>
          </p:nvSpPr>
          <p:spPr>
            <a:xfrm>
              <a:off x="2237227" y="4824235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49A920DF-D053-4987-91DF-554DEA659473}"/>
                </a:ext>
              </a:extLst>
            </p:cNvPr>
            <p:cNvSpPr/>
            <p:nvPr/>
          </p:nvSpPr>
          <p:spPr>
            <a:xfrm>
              <a:off x="2234554" y="482244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4E29BD0-F9EE-4505-91E8-6EEC897C31F1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4B569CF3-9405-4FEC-A0DA-21396A10E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68B6FB3C-7BBE-45EB-AFCE-B3177273E688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58088BA-0C6D-44E0-BB92-F8602D671A56}"/>
                </a:ext>
              </a:extLst>
            </p:cNvPr>
            <p:cNvSpPr txBox="1"/>
            <p:nvPr/>
          </p:nvSpPr>
          <p:spPr>
            <a:xfrm>
              <a:off x="921360" y="227882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970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253CBF1-3EA9-4EA9-8FA9-B83587D09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7" b="49541"/>
          <a:stretch/>
        </p:blipFill>
        <p:spPr>
          <a:xfrm>
            <a:off x="1687897" y="1176246"/>
            <a:ext cx="6062615" cy="268881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99BF4DA-C186-40AB-A9E4-3E4C9A49AF57}"/>
              </a:ext>
            </a:extLst>
          </p:cNvPr>
          <p:cNvSpPr/>
          <p:nvPr/>
        </p:nvSpPr>
        <p:spPr>
          <a:xfrm>
            <a:off x="5138343" y="297448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CF18A08-EA1A-4F06-981C-08779E8DD522}"/>
              </a:ext>
            </a:extLst>
          </p:cNvPr>
          <p:cNvSpPr/>
          <p:nvPr/>
        </p:nvSpPr>
        <p:spPr>
          <a:xfrm>
            <a:off x="5141016" y="1511895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CF015D4-F2D5-4B70-B08E-F0DAA2422091}"/>
              </a:ext>
            </a:extLst>
          </p:cNvPr>
          <p:cNvSpPr/>
          <p:nvPr/>
        </p:nvSpPr>
        <p:spPr>
          <a:xfrm>
            <a:off x="5138343" y="151189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AE06947C-5DC3-40AB-9840-8B67324D05F8}"/>
              </a:ext>
            </a:extLst>
          </p:cNvPr>
          <p:cNvSpPr/>
          <p:nvPr/>
        </p:nvSpPr>
        <p:spPr>
          <a:xfrm>
            <a:off x="1626286" y="297109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AE747BA-11B3-4B0D-BA33-3B497D422DE8}"/>
              </a:ext>
            </a:extLst>
          </p:cNvPr>
          <p:cNvSpPr/>
          <p:nvPr/>
        </p:nvSpPr>
        <p:spPr>
          <a:xfrm>
            <a:off x="1589818" y="149561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7B2E8D-957B-4043-BBEB-75E1A1CE75F5}"/>
              </a:ext>
            </a:extLst>
          </p:cNvPr>
          <p:cNvSpPr/>
          <p:nvPr/>
        </p:nvSpPr>
        <p:spPr>
          <a:xfrm>
            <a:off x="3624942" y="396382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ลูกเต่าในภาพเกิดจากแม่เต่าข้อใด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62110E-25E7-4E93-9FCF-81617F040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70150" b="85641"/>
          <a:stretch/>
        </p:blipFill>
        <p:spPr>
          <a:xfrm>
            <a:off x="1687897" y="63804"/>
            <a:ext cx="1937045" cy="12499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F6008E6-90F2-4772-A24A-4347B85079C8}"/>
              </a:ext>
            </a:extLst>
          </p:cNvPr>
          <p:cNvGrpSpPr/>
          <p:nvPr/>
        </p:nvGrpSpPr>
        <p:grpSpPr>
          <a:xfrm>
            <a:off x="489452" y="3992295"/>
            <a:ext cx="8654548" cy="2031599"/>
            <a:chOff x="489452" y="3992295"/>
            <a:chExt cx="8654548" cy="20315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2B1BC983-6CBB-4437-A2FD-DE34D4622F79}"/>
                </a:ext>
              </a:extLst>
            </p:cNvPr>
            <p:cNvGrpSpPr/>
            <p:nvPr/>
          </p:nvGrpSpPr>
          <p:grpSpPr>
            <a:xfrm>
              <a:off x="489452" y="3992295"/>
              <a:ext cx="8654548" cy="2031599"/>
              <a:chOff x="489452" y="3992295"/>
              <a:chExt cx="8654548" cy="2031599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xmlns="" id="{0B2DD7E6-883B-4B46-A6D2-D36A9AEF3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89452" y="3992295"/>
                <a:ext cx="8654548" cy="2031599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9255A57B-ECE2-4412-A83E-6113043ACAAE}"/>
                  </a:ext>
                </a:extLst>
              </p:cNvPr>
              <p:cNvSpPr/>
              <p:nvPr/>
            </p:nvSpPr>
            <p:spPr>
              <a:xfrm>
                <a:off x="1178781" y="4608605"/>
                <a:ext cx="734807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สัตว์ชนิดใดต้องเกิดจากสัตว์ชนิดนั้น และมีลักษณะคล้าย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กับพ่อแม่ ซึ่งลูกเต่ามีสีและลายกระดอง สีของเล็บเท้าเหมือนแม่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78C92CDA-3091-4E58-A2B6-1D83967A9149}"/>
                </a:ext>
              </a:extLst>
            </p:cNvPr>
            <p:cNvSpPr/>
            <p:nvPr/>
          </p:nvSpPr>
          <p:spPr>
            <a:xfrm>
              <a:off x="1821091" y="4528293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D5B871D5-38F5-4DE4-AA95-78C736EDF113}"/>
                </a:ext>
              </a:extLst>
            </p:cNvPr>
            <p:cNvSpPr/>
            <p:nvPr/>
          </p:nvSpPr>
          <p:spPr>
            <a:xfrm>
              <a:off x="1818418" y="4528293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3A3E0C0F-A748-44CC-9D58-3F54829C72DB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7E880C8B-B775-4EA2-B6B3-C1AA8885A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A598B1D7-1A6F-4F6D-A212-2699EBF8B5E7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E2EC093-92C3-4B61-B94B-EC48F8C4B125}"/>
                </a:ext>
              </a:extLst>
            </p:cNvPr>
            <p:cNvSpPr txBox="1"/>
            <p:nvPr/>
          </p:nvSpPr>
          <p:spPr>
            <a:xfrm>
              <a:off x="913142" y="286248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140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92BCB98-0B98-4FC9-90A2-B7E10EE70EEE}"/>
              </a:ext>
            </a:extLst>
          </p:cNvPr>
          <p:cNvSpPr/>
          <p:nvPr/>
        </p:nvSpPr>
        <p:spPr>
          <a:xfrm>
            <a:off x="4876511" y="316114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EBC31E2-6255-4348-BA60-F76129B1337F}"/>
              </a:ext>
            </a:extLst>
          </p:cNvPr>
          <p:cNvSpPr/>
          <p:nvPr/>
        </p:nvSpPr>
        <p:spPr>
          <a:xfrm>
            <a:off x="4876511" y="316476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CAB304D-4090-431D-9F99-3B8657B40F89}"/>
              </a:ext>
            </a:extLst>
          </p:cNvPr>
          <p:cNvSpPr/>
          <p:nvPr/>
        </p:nvSpPr>
        <p:spPr>
          <a:xfrm>
            <a:off x="4876511" y="150514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AE274DCB-3C80-47E6-828A-2BE35ED1B26C}"/>
              </a:ext>
            </a:extLst>
          </p:cNvPr>
          <p:cNvSpPr/>
          <p:nvPr/>
        </p:nvSpPr>
        <p:spPr>
          <a:xfrm>
            <a:off x="1758980" y="317780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813DB49-57D2-4750-B538-0607A6462C2E}"/>
              </a:ext>
            </a:extLst>
          </p:cNvPr>
          <p:cNvSpPr/>
          <p:nvPr/>
        </p:nvSpPr>
        <p:spPr>
          <a:xfrm>
            <a:off x="1778690" y="149347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9C5B1DA-BB0B-4F9B-B044-726E540D88E6}"/>
              </a:ext>
            </a:extLst>
          </p:cNvPr>
          <p:cNvSpPr/>
          <p:nvPr/>
        </p:nvSpPr>
        <p:spPr>
          <a:xfrm>
            <a:off x="2794349" y="431875"/>
            <a:ext cx="6131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สัตว์ในภาพมีลักษณะคล้ายหรือเหมือนกับสัตว์ในข้อใด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34D6B88-1E9F-4EB1-965B-648F53D6B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51191" r="68554" b="34897"/>
          <a:stretch/>
        </p:blipFill>
        <p:spPr>
          <a:xfrm>
            <a:off x="1474513" y="170093"/>
            <a:ext cx="1624083" cy="9541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D5C2266-12A0-4791-A373-8EA9DE911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605" b="98816" l="9847" r="97579">
                        <a14:foregroundMark x1="29459" y1="75987" x2="10815" y2="73750"/>
                        <a14:foregroundMark x1="10815" y1="73750" x2="21227" y2="71250"/>
                        <a14:foregroundMark x1="21227" y1="71250" x2="12914" y2="69013"/>
                        <a14:foregroundMark x1="12914" y1="69013" x2="15335" y2="69211"/>
                        <a14:foregroundMark x1="15819" y1="66447" x2="13640" y2="66842"/>
                        <a14:foregroundMark x1="14528" y1="66579" x2="13398" y2="66382"/>
                        <a14:foregroundMark x1="14124" y1="84671" x2="20823" y2="90592"/>
                        <a14:foregroundMark x1="20823" y1="90592" x2="29944" y2="90855"/>
                        <a14:foregroundMark x1="29944" y1="90855" x2="20985" y2="91908"/>
                        <a14:foregroundMark x1="20985" y1="91908" x2="10815" y2="86908"/>
                        <a14:foregroundMark x1="10412" y1="85132" x2="9847" y2="87368"/>
                        <a14:foregroundMark x1="14044" y1="78224" x2="19613" y2="77829"/>
                        <a14:foregroundMark x1="18805" y1="96645" x2="13640" y2="98289"/>
                        <a14:foregroundMark x1="15981" y1="93553" x2="14770" y2="94539"/>
                        <a14:foregroundMark x1="69572" y1="83421" x2="76998" y2="89868"/>
                        <a14:foregroundMark x1="76998" y1="89868" x2="80065" y2="96382"/>
                        <a14:foregroundMark x1="80065" y1="96382" x2="78289" y2="98816"/>
                        <a14:foregroundMark x1="90960" y1="91513" x2="97579" y2="96513"/>
                        <a14:foregroundMark x1="97579" y1="96513" x2="91203" y2="98092"/>
                        <a14:foregroundMark x1="81759" y1="65592" x2="73204" y2="64605"/>
                        <a14:foregroundMark x1="73204" y1="64605" x2="70783" y2="64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7" t="61998" r="65638" b="-1"/>
          <a:stretch/>
        </p:blipFill>
        <p:spPr>
          <a:xfrm>
            <a:off x="2209444" y="1048035"/>
            <a:ext cx="1759442" cy="30808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C5B7AB-D735-478B-839B-9ADC6B072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605" b="98816" l="9847" r="97579">
                        <a14:foregroundMark x1="29459" y1="75987" x2="10815" y2="73750"/>
                        <a14:foregroundMark x1="10815" y1="73750" x2="21227" y2="71250"/>
                        <a14:foregroundMark x1="21227" y1="71250" x2="12914" y2="69013"/>
                        <a14:foregroundMark x1="12914" y1="69013" x2="15335" y2="69211"/>
                        <a14:foregroundMark x1="15819" y1="66447" x2="13640" y2="66842"/>
                        <a14:foregroundMark x1="14528" y1="66579" x2="13398" y2="66382"/>
                        <a14:foregroundMark x1="14124" y1="84671" x2="20823" y2="90592"/>
                        <a14:foregroundMark x1="20823" y1="90592" x2="29944" y2="90855"/>
                        <a14:foregroundMark x1="29944" y1="90855" x2="20985" y2="91908"/>
                        <a14:foregroundMark x1="20985" y1="91908" x2="10815" y2="86908"/>
                        <a14:foregroundMark x1="10412" y1="85132" x2="9847" y2="87368"/>
                        <a14:foregroundMark x1="14044" y1="78224" x2="19613" y2="77829"/>
                        <a14:foregroundMark x1="18805" y1="96645" x2="13640" y2="98289"/>
                        <a14:foregroundMark x1="15981" y1="93553" x2="14770" y2="94539"/>
                        <a14:foregroundMark x1="69572" y1="83421" x2="76998" y2="89868"/>
                        <a14:foregroundMark x1="76998" y1="89868" x2="80065" y2="96382"/>
                        <a14:foregroundMark x1="80065" y1="96382" x2="78289" y2="98816"/>
                        <a14:foregroundMark x1="90960" y1="91513" x2="97579" y2="96513"/>
                        <a14:foregroundMark x1="97579" y1="96513" x2="91203" y2="98092"/>
                        <a14:foregroundMark x1="81759" y1="65592" x2="73204" y2="64605"/>
                        <a14:foregroundMark x1="73204" y1="64605" x2="70783" y2="64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54" t="61998" r="1408" b="-1"/>
          <a:stretch/>
        </p:blipFill>
        <p:spPr>
          <a:xfrm>
            <a:off x="5201933" y="1196961"/>
            <a:ext cx="2163377" cy="30808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D9D549B-1300-49D1-A2B3-15A47581D9A6}"/>
              </a:ext>
            </a:extLst>
          </p:cNvPr>
          <p:cNvGrpSpPr/>
          <p:nvPr/>
        </p:nvGrpSpPr>
        <p:grpSpPr>
          <a:xfrm>
            <a:off x="489452" y="4251768"/>
            <a:ext cx="8654548" cy="2082460"/>
            <a:chOff x="489452" y="4251768"/>
            <a:chExt cx="8654548" cy="20824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AEF005CD-63C2-4108-86C8-FACC5EBD2653}"/>
                </a:ext>
              </a:extLst>
            </p:cNvPr>
            <p:cNvGrpSpPr/>
            <p:nvPr/>
          </p:nvGrpSpPr>
          <p:grpSpPr>
            <a:xfrm>
              <a:off x="489452" y="4251768"/>
              <a:ext cx="8654548" cy="2082460"/>
              <a:chOff x="489452" y="4251768"/>
              <a:chExt cx="8654548" cy="2082460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3EC48503-6057-4E2F-BCFC-987EC95C8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89452" y="4251768"/>
                <a:ext cx="8654548" cy="208246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5612BBFD-90A7-4996-BC8D-C4FA2F9EE1A9}"/>
                  </a:ext>
                </a:extLst>
              </p:cNvPr>
              <p:cNvSpPr/>
              <p:nvPr/>
            </p:nvSpPr>
            <p:spPr>
              <a:xfrm>
                <a:off x="1080308" y="4924501"/>
                <a:ext cx="757424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สัตว์ชนิดใดต้องเกิดจากสัตว์ชนิดนั้น และมีลักษณะคล้ายกับพ่อแม่ ซึ่งลูกสุนัขมีลักษณะคล้ายหรือเหมือนกับแม่สุนัข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DA8E61BB-2630-4000-823E-FDAADB7A0B0D}"/>
                </a:ext>
              </a:extLst>
            </p:cNvPr>
            <p:cNvSpPr/>
            <p:nvPr/>
          </p:nvSpPr>
          <p:spPr>
            <a:xfrm>
              <a:off x="1754962" y="4844089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FFDD8970-DE0D-43A3-9247-D09C1917D395}"/>
                </a:ext>
              </a:extLst>
            </p:cNvPr>
            <p:cNvSpPr/>
            <p:nvPr/>
          </p:nvSpPr>
          <p:spPr>
            <a:xfrm>
              <a:off x="1754962" y="4847706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F234011-5AC9-4E51-B9CF-73E04E75DE82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5795155-8071-4E06-9301-66300334E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33DD5347-CDE6-4082-99A0-B29239DCD384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8C903654-F0ED-4E67-8DC2-DABE36FB76F4}"/>
                </a:ext>
              </a:extLst>
            </p:cNvPr>
            <p:cNvSpPr txBox="1"/>
            <p:nvPr/>
          </p:nvSpPr>
          <p:spPr>
            <a:xfrm>
              <a:off x="921360" y="227882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373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282E4EA-AB65-4CC2-924C-258C8A5CF3F8}"/>
              </a:ext>
            </a:extLst>
          </p:cNvPr>
          <p:cNvSpPr/>
          <p:nvPr/>
        </p:nvSpPr>
        <p:spPr>
          <a:xfrm>
            <a:off x="1782931" y="2002755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9108559-4D0B-4EAA-A8B6-CC64AABED96D}"/>
              </a:ext>
            </a:extLst>
          </p:cNvPr>
          <p:cNvSpPr/>
          <p:nvPr/>
        </p:nvSpPr>
        <p:spPr>
          <a:xfrm>
            <a:off x="1777354" y="35753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F546D5D-F9FC-4118-87BB-1EAE903AD591}"/>
              </a:ext>
            </a:extLst>
          </p:cNvPr>
          <p:cNvSpPr/>
          <p:nvPr/>
        </p:nvSpPr>
        <p:spPr>
          <a:xfrm>
            <a:off x="1777354" y="19958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41CF8A2-2B91-4046-B19D-806D58CD5C62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77A26A4A-9EDE-4914-9D5E-F794AC498C68}"/>
              </a:ext>
            </a:extLst>
          </p:cNvPr>
          <p:cNvSpPr/>
          <p:nvPr/>
        </p:nvSpPr>
        <p:spPr>
          <a:xfrm>
            <a:off x="1777354" y="27886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E6A5FA-9E68-4EA2-894F-D99FD0DD014F}"/>
              </a:ext>
            </a:extLst>
          </p:cNvPr>
          <p:cNvSpPr/>
          <p:nvPr/>
        </p:nvSpPr>
        <p:spPr>
          <a:xfrm>
            <a:off x="1616923" y="445599"/>
            <a:ext cx="5886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เมล็ดข้าวโพดเมื่อนำมาปลูกจะเจริญเติบโตเป็นสิ่งใด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E3BA684-F9BA-4A09-AAAD-5A7C1838403E}"/>
              </a:ext>
            </a:extLst>
          </p:cNvPr>
          <p:cNvSpPr/>
          <p:nvPr/>
        </p:nvSpPr>
        <p:spPr>
          <a:xfrm>
            <a:off x="2293003" y="1244871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ต้นข้าว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B76DDF9-173D-46B7-AD5B-9FC743774C28}"/>
              </a:ext>
            </a:extLst>
          </p:cNvPr>
          <p:cNvSpPr/>
          <p:nvPr/>
        </p:nvSpPr>
        <p:spPr>
          <a:xfrm>
            <a:off x="2286555" y="2022731"/>
            <a:ext cx="13067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ต้นข้าวโพด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87C52E1-74A4-4532-9CF0-76A8C9AB0EF5}"/>
              </a:ext>
            </a:extLst>
          </p:cNvPr>
          <p:cNvSpPr/>
          <p:nvPr/>
        </p:nvSpPr>
        <p:spPr>
          <a:xfrm>
            <a:off x="2286555" y="2822004"/>
            <a:ext cx="13067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ต้นข้าวสาลี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3727721-4605-4CE8-93DF-9EBF55BF2C7A}"/>
              </a:ext>
            </a:extLst>
          </p:cNvPr>
          <p:cNvSpPr/>
          <p:nvPr/>
        </p:nvSpPr>
        <p:spPr>
          <a:xfrm>
            <a:off x="2293003" y="3604223"/>
            <a:ext cx="12843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ต้นข้าวสาร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226E562-605D-4822-9B6E-96825619893A}"/>
              </a:ext>
            </a:extLst>
          </p:cNvPr>
          <p:cNvGrpSpPr/>
          <p:nvPr/>
        </p:nvGrpSpPr>
        <p:grpSpPr>
          <a:xfrm>
            <a:off x="900545" y="4346142"/>
            <a:ext cx="7689274" cy="1979671"/>
            <a:chOff x="900545" y="4346142"/>
            <a:chExt cx="7689274" cy="197967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EDA0F6F-A6A9-4558-A901-37A48A71F3F6}"/>
                </a:ext>
              </a:extLst>
            </p:cNvPr>
            <p:cNvGrpSpPr/>
            <p:nvPr/>
          </p:nvGrpSpPr>
          <p:grpSpPr>
            <a:xfrm>
              <a:off x="900545" y="4346142"/>
              <a:ext cx="7689274" cy="1979671"/>
              <a:chOff x="900545" y="4346142"/>
              <a:chExt cx="7689274" cy="1979671"/>
            </a:xfrm>
          </p:grpSpPr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xmlns="" id="{B6028F61-69EE-4BD6-A58C-7A2EA905B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900545" y="4346142"/>
                <a:ext cx="7689274" cy="1979671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80E039B8-BEBF-4602-B973-000E99493EFB}"/>
                  </a:ext>
                </a:extLst>
              </p:cNvPr>
              <p:cNvSpPr/>
              <p:nvPr/>
            </p:nvSpPr>
            <p:spPr>
              <a:xfrm>
                <a:off x="1782931" y="5220976"/>
                <a:ext cx="58571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ต้นข้าวโพดเจริญเติบโตจากเมล็ดข้าวโพด</a:t>
                </a: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4BA93714-D20B-4879-853E-781E3D44CC6A}"/>
                </a:ext>
              </a:extLst>
            </p:cNvPr>
            <p:cNvSpPr/>
            <p:nvPr/>
          </p:nvSpPr>
          <p:spPr>
            <a:xfrm>
              <a:off x="2455369" y="5162800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94AFCD9-AC5A-454F-A241-95AB86E3AD92}"/>
                </a:ext>
              </a:extLst>
            </p:cNvPr>
            <p:cNvSpPr/>
            <p:nvPr/>
          </p:nvSpPr>
          <p:spPr>
            <a:xfrm>
              <a:off x="2449792" y="5155929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1249DE-ADEC-42EA-9128-E5D27D865FDF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D1389F4-F9FA-4236-B7C2-86C891A77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1F43DD52-4FE9-4BDE-A173-245777CE4EC1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E3CA63B-1964-4C6F-9A98-38FCD9473B38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26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xmlns="" id="{AB637047-01C3-4782-B957-75EDCE8427E2}"/>
              </a:ext>
            </a:extLst>
          </p:cNvPr>
          <p:cNvSpPr/>
          <p:nvPr/>
        </p:nvSpPr>
        <p:spPr>
          <a:xfrm>
            <a:off x="1739189" y="3351582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07DF78A-1101-4073-8735-54998F82A8CA}"/>
              </a:ext>
            </a:extLst>
          </p:cNvPr>
          <p:cNvSpPr/>
          <p:nvPr/>
        </p:nvSpPr>
        <p:spPr>
          <a:xfrm>
            <a:off x="1736516" y="335158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E4B04D2-41AE-4601-9AA8-FF5C233EFD4B}"/>
              </a:ext>
            </a:extLst>
          </p:cNvPr>
          <p:cNvSpPr/>
          <p:nvPr/>
        </p:nvSpPr>
        <p:spPr>
          <a:xfrm>
            <a:off x="1736516" y="177211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D364A95-49F4-4C71-AD76-916DAB1B058A}"/>
              </a:ext>
            </a:extLst>
          </p:cNvPr>
          <p:cNvSpPr/>
          <p:nvPr/>
        </p:nvSpPr>
        <p:spPr>
          <a:xfrm>
            <a:off x="1742111" y="99656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4F9BBAF-8323-4424-B046-854D08FA8BB5}"/>
              </a:ext>
            </a:extLst>
          </p:cNvPr>
          <p:cNvSpPr/>
          <p:nvPr/>
        </p:nvSpPr>
        <p:spPr>
          <a:xfrm>
            <a:off x="1736516" y="256487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9C2BCAA-95B6-4F20-8D19-E3ECDC9FE7B4}"/>
              </a:ext>
            </a:extLst>
          </p:cNvPr>
          <p:cNvSpPr/>
          <p:nvPr/>
        </p:nvSpPr>
        <p:spPr>
          <a:xfrm>
            <a:off x="1616923" y="445599"/>
            <a:ext cx="60260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ลักษณะในข้อใด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ไม่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สามารถถ่ายทอดจากพ่อแม่สู่ลูกได้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323E702-5D46-4CD4-99DD-6D35EB20613F}"/>
              </a:ext>
            </a:extLst>
          </p:cNvPr>
          <p:cNvSpPr/>
          <p:nvPr/>
        </p:nvSpPr>
        <p:spPr>
          <a:xfrm>
            <a:off x="2261410" y="1030374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สีขน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CA65823-95B7-4482-9670-8885A41D6097}"/>
              </a:ext>
            </a:extLst>
          </p:cNvPr>
          <p:cNvSpPr/>
          <p:nvPr/>
        </p:nvSpPr>
        <p:spPr>
          <a:xfrm>
            <a:off x="2254962" y="1808234"/>
            <a:ext cx="6046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สีผิว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FAB89675-6A9A-460B-AF5D-460B3C9D62ED}"/>
              </a:ext>
            </a:extLst>
          </p:cNvPr>
          <p:cNvSpPr/>
          <p:nvPr/>
        </p:nvSpPr>
        <p:spPr>
          <a:xfrm>
            <a:off x="2254962" y="2607507"/>
            <a:ext cx="9989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ความสูง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96D5201-7AD9-4214-B667-1F9004FFB6F6}"/>
              </a:ext>
            </a:extLst>
          </p:cNvPr>
          <p:cNvSpPr/>
          <p:nvPr/>
        </p:nvSpPr>
        <p:spPr>
          <a:xfrm>
            <a:off x="2261410" y="3389726"/>
            <a:ext cx="10422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ปานแดง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34B9AB6-B179-4E43-8FC1-3266D18566DB}"/>
              </a:ext>
            </a:extLst>
          </p:cNvPr>
          <p:cNvGrpSpPr/>
          <p:nvPr/>
        </p:nvGrpSpPr>
        <p:grpSpPr>
          <a:xfrm>
            <a:off x="471056" y="3974503"/>
            <a:ext cx="8672944" cy="2317115"/>
            <a:chOff x="471056" y="3974503"/>
            <a:chExt cx="8672944" cy="23171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29A4C7C9-8292-457E-ACFF-81AE993042E2}"/>
                </a:ext>
              </a:extLst>
            </p:cNvPr>
            <p:cNvGrpSpPr/>
            <p:nvPr/>
          </p:nvGrpSpPr>
          <p:grpSpPr>
            <a:xfrm>
              <a:off x="471056" y="3974503"/>
              <a:ext cx="8672944" cy="2317115"/>
              <a:chOff x="471056" y="3974503"/>
              <a:chExt cx="8672944" cy="2317115"/>
            </a:xfrm>
          </p:grpSpPr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xmlns="" id="{9810BDFB-70D7-474F-B3C7-54180ACC82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71056" y="3974503"/>
                <a:ext cx="8672944" cy="2317115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00FE467D-D0A9-4F4A-B449-2B6DC2E34AD5}"/>
                  </a:ext>
                </a:extLst>
              </p:cNvPr>
              <p:cNvSpPr/>
              <p:nvPr/>
            </p:nvSpPr>
            <p:spPr>
              <a:xfrm>
                <a:off x="979465" y="4646645"/>
                <a:ext cx="757424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ปานแดงไม่ใช่ลักษณะทางพันธุกรรม จึงไม่สามารถถ่ายทอดจากพ่อแม่สู่ลูกได้ ส่วนสีขน ความสูง และสีผิวเป็นลักษณะทางพันธุกรรมจึงสามารถถ่ายทอดจากพ่อแม่สู่ลูกได้</a:t>
                </a: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F66DF6D2-A799-4B05-A07F-C7EA3554C305}"/>
                </a:ext>
              </a:extLst>
            </p:cNvPr>
            <p:cNvSpPr/>
            <p:nvPr/>
          </p:nvSpPr>
          <p:spPr>
            <a:xfrm>
              <a:off x="1653238" y="4578727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122F3550-77C7-432A-A108-E0AC8CE14EBF}"/>
                </a:ext>
              </a:extLst>
            </p:cNvPr>
            <p:cNvSpPr/>
            <p:nvPr/>
          </p:nvSpPr>
          <p:spPr>
            <a:xfrm>
              <a:off x="1650565" y="457872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3A2B030-90EC-4A5A-8D4D-3EA8B43A3C21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52E737BD-FC38-44D5-BFC6-D4D9DBD6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44D7D5CD-6577-44F4-A2BB-6CACD3473F51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813642A-C390-4A56-8732-1363C0A9D52F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122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A6DFB5B-61E1-4FF1-9057-092F94776050}"/>
              </a:ext>
            </a:extLst>
          </p:cNvPr>
          <p:cNvSpPr/>
          <p:nvPr/>
        </p:nvSpPr>
        <p:spPr>
          <a:xfrm>
            <a:off x="1648942" y="2884252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C1D0A2B8-A6B3-4841-87A9-4725D5D31EE2}"/>
              </a:ext>
            </a:extLst>
          </p:cNvPr>
          <p:cNvSpPr/>
          <p:nvPr/>
        </p:nvSpPr>
        <p:spPr>
          <a:xfrm>
            <a:off x="1644580" y="446014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F7B6637-319C-4046-9D1B-DCD9E3CBB293}"/>
              </a:ext>
            </a:extLst>
          </p:cNvPr>
          <p:cNvSpPr/>
          <p:nvPr/>
        </p:nvSpPr>
        <p:spPr>
          <a:xfrm>
            <a:off x="1644580" y="288067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5D0F9DE-C6DF-4DA3-A517-7E307CB18ABC}"/>
              </a:ext>
            </a:extLst>
          </p:cNvPr>
          <p:cNvSpPr/>
          <p:nvPr/>
        </p:nvSpPr>
        <p:spPr>
          <a:xfrm>
            <a:off x="1650175" y="210512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009EE8F-8881-4758-9C20-3B90989692C0}"/>
              </a:ext>
            </a:extLst>
          </p:cNvPr>
          <p:cNvSpPr/>
          <p:nvPr/>
        </p:nvSpPr>
        <p:spPr>
          <a:xfrm>
            <a:off x="1644580" y="367343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B696848-9F81-4CFC-9C6C-155B785CEBC7}"/>
              </a:ext>
            </a:extLst>
          </p:cNvPr>
          <p:cNvSpPr/>
          <p:nvPr/>
        </p:nvSpPr>
        <p:spPr>
          <a:xfrm>
            <a:off x="1578468" y="1460741"/>
            <a:ext cx="3187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ลูกควรมีลักษณะตามข้อใด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4E3AE46-97E9-4B1E-B078-6377763872FA}"/>
              </a:ext>
            </a:extLst>
          </p:cNvPr>
          <p:cNvSpPr/>
          <p:nvPr/>
        </p:nvSpPr>
        <p:spPr>
          <a:xfrm>
            <a:off x="2159014" y="2126368"/>
            <a:ext cx="4762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242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ordia New" panose="020B0304020202020204" pitchFamily="34" charset="-34"/>
              </a:rPr>
              <a:t>ผิวดำ มีสิวบนใบหน้า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30CAD61-8657-45C9-A4A2-FC785D55F2D0}"/>
              </a:ext>
            </a:extLst>
          </p:cNvPr>
          <p:cNvSpPr/>
          <p:nvPr/>
        </p:nvSpPr>
        <p:spPr>
          <a:xfrm>
            <a:off x="2152566" y="2904228"/>
            <a:ext cx="22300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ตาสีน้ำตาล มีผมตรง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A8C0C36-4CE3-4168-BFCE-947B09F538FF}"/>
              </a:ext>
            </a:extLst>
          </p:cNvPr>
          <p:cNvSpPr/>
          <p:nvPr/>
        </p:nvSpPr>
        <p:spPr>
          <a:xfrm>
            <a:off x="2152566" y="3703501"/>
            <a:ext cx="28167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ตาสีน้ำตาล มีแผลเป็นที่ขา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6052A92D-DC94-4CAF-948E-53C3054FBB36}"/>
              </a:ext>
            </a:extLst>
          </p:cNvPr>
          <p:cNvSpPr/>
          <p:nvPr/>
        </p:nvSpPr>
        <p:spPr>
          <a:xfrm>
            <a:off x="2159014" y="4485720"/>
            <a:ext cx="29530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ผมหยักศก มีปานแดงที่แขน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870F07E-8A8D-4BBE-B757-DE1B70B137F3}"/>
              </a:ext>
            </a:extLst>
          </p:cNvPr>
          <p:cNvSpPr/>
          <p:nvPr/>
        </p:nvSpPr>
        <p:spPr>
          <a:xfrm>
            <a:off x="1861206" y="148022"/>
            <a:ext cx="3957851" cy="1266824"/>
          </a:xfrm>
          <a:prstGeom prst="roundRect">
            <a:avLst/>
          </a:prstGeom>
          <a:solidFill>
            <a:srgbClr val="FAC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พ่อผิวดำ ผมหยักศก ตาสีน้ำตาล แม่ผิวขาว ผมตรง ตาสีน้ำตาล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19E12BE-C0CF-4D74-9AC5-7CCA46423BBE}"/>
              </a:ext>
            </a:extLst>
          </p:cNvPr>
          <p:cNvGrpSpPr/>
          <p:nvPr/>
        </p:nvGrpSpPr>
        <p:grpSpPr>
          <a:xfrm>
            <a:off x="4872219" y="1855553"/>
            <a:ext cx="4164298" cy="4285940"/>
            <a:chOff x="4872219" y="1855553"/>
            <a:chExt cx="4164298" cy="42859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80D1D27D-186C-423C-9568-4F0B7B991B68}"/>
                </a:ext>
              </a:extLst>
            </p:cNvPr>
            <p:cNvGrpSpPr/>
            <p:nvPr/>
          </p:nvGrpSpPr>
          <p:grpSpPr>
            <a:xfrm>
              <a:off x="4872219" y="1855553"/>
              <a:ext cx="4164298" cy="4285940"/>
              <a:chOff x="4872219" y="1855553"/>
              <a:chExt cx="4164298" cy="4285940"/>
            </a:xfrm>
          </p:grpSpPr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xmlns="" id="{0F0BAAEB-F34A-4632-A784-88524069E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872219" y="1855553"/>
                <a:ext cx="4164298" cy="4285940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5B2D27BA-9D9B-4BDB-A2D8-168D3B14378D}"/>
                  </a:ext>
                </a:extLst>
              </p:cNvPr>
              <p:cNvSpPr/>
              <p:nvPr/>
            </p:nvSpPr>
            <p:spPr>
              <a:xfrm>
                <a:off x="5194207" y="2669838"/>
                <a:ext cx="3581557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ตาสีน้ำตาล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ผมตรง เป็นลักษณะทางพันธุกรรม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ที่สามารถถ่ายทอดจากพ่อแม่สู่ลูกได้ส่วนสิวบนใบหน้า ปานแดง และแผลเป็น ไม่ใช่ลักษณะทางพันธุกรรม จึงไม่สามารถถ่ายทอดจากพ่อแม่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สู่ลูกได้</a:t>
                </a: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786CA723-435B-4BAE-AB39-5677226DF39C}"/>
                </a:ext>
              </a:extLst>
            </p:cNvPr>
            <p:cNvSpPr/>
            <p:nvPr/>
          </p:nvSpPr>
          <p:spPr>
            <a:xfrm>
              <a:off x="5866305" y="2644194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3AEFB30B-4B65-45A9-BE52-4E3BC9300392}"/>
                </a:ext>
              </a:extLst>
            </p:cNvPr>
            <p:cNvSpPr/>
            <p:nvPr/>
          </p:nvSpPr>
          <p:spPr>
            <a:xfrm>
              <a:off x="5861943" y="264061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B6EE650-5BC0-4944-9F8E-46162919B3C9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FEDFC79B-922C-4692-A7DD-03E27E72A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AC619FA1-0968-435A-A2DD-592F7E75D99A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412BB85-8A6F-4B54-A861-5865B41A95ED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818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xmlns="" id="{1F8C6011-8F0F-4762-A73D-989A3E64B646}"/>
              </a:ext>
            </a:extLst>
          </p:cNvPr>
          <p:cNvSpPr/>
          <p:nvPr/>
        </p:nvSpPr>
        <p:spPr>
          <a:xfrm>
            <a:off x="1785622" y="1224400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5A6C70C-5650-40C4-B468-C63D5072A15D}"/>
              </a:ext>
            </a:extLst>
          </p:cNvPr>
          <p:cNvSpPr/>
          <p:nvPr/>
        </p:nvSpPr>
        <p:spPr>
          <a:xfrm>
            <a:off x="1777354" y="35753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3FCD35F-CC33-4766-BE02-C84A7490F8A8}"/>
              </a:ext>
            </a:extLst>
          </p:cNvPr>
          <p:cNvSpPr/>
          <p:nvPr/>
        </p:nvSpPr>
        <p:spPr>
          <a:xfrm>
            <a:off x="1777354" y="19958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F72114A-7651-4AC6-B80F-C0AA3B694BF8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D92708C-CEDC-4B13-ADB5-13550B9CCD2A}"/>
              </a:ext>
            </a:extLst>
          </p:cNvPr>
          <p:cNvSpPr/>
          <p:nvPr/>
        </p:nvSpPr>
        <p:spPr>
          <a:xfrm>
            <a:off x="1777354" y="27886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09CE7276-C2F8-470E-8829-01B016B06DF1}"/>
              </a:ext>
            </a:extLst>
          </p:cNvPr>
          <p:cNvSpPr/>
          <p:nvPr/>
        </p:nvSpPr>
        <p:spPr>
          <a:xfrm>
            <a:off x="1616923" y="445599"/>
            <a:ext cx="6035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เราได้รับการถ่ายทอดลักษณะทางพันธุกรรมจากใคร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77133C7E-6344-4BBA-A756-7441E62CAE82}"/>
              </a:ext>
            </a:extLst>
          </p:cNvPr>
          <p:cNvSpPr/>
          <p:nvPr/>
        </p:nvSpPr>
        <p:spPr>
          <a:xfrm>
            <a:off x="2293003" y="1244871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พ่อ แม่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12B5644-C1B8-4DCE-8D5A-DF64B2FD0C56}"/>
              </a:ext>
            </a:extLst>
          </p:cNvPr>
          <p:cNvSpPr/>
          <p:nvPr/>
        </p:nvSpPr>
        <p:spPr>
          <a:xfrm>
            <a:off x="2286555" y="2022731"/>
            <a:ext cx="8146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ลุง ป้า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9F73D128-0ABB-4D91-A5FC-E00E00157457}"/>
              </a:ext>
            </a:extLst>
          </p:cNvPr>
          <p:cNvSpPr/>
          <p:nvPr/>
        </p:nvSpPr>
        <p:spPr>
          <a:xfrm>
            <a:off x="2286555" y="2822004"/>
            <a:ext cx="8226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น้า อา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9C5A6F9-397B-4101-B45C-CE0D05135CD8}"/>
              </a:ext>
            </a:extLst>
          </p:cNvPr>
          <p:cNvSpPr/>
          <p:nvPr/>
        </p:nvSpPr>
        <p:spPr>
          <a:xfrm>
            <a:off x="2293003" y="3604223"/>
            <a:ext cx="11031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ครู เพื่อน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24E4762-D695-434B-A72E-2FD2F0A33474}"/>
              </a:ext>
            </a:extLst>
          </p:cNvPr>
          <p:cNvGrpSpPr/>
          <p:nvPr/>
        </p:nvGrpSpPr>
        <p:grpSpPr>
          <a:xfrm>
            <a:off x="504967" y="4251768"/>
            <a:ext cx="8639033" cy="2001957"/>
            <a:chOff x="504967" y="4251768"/>
            <a:chExt cx="8639033" cy="200195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EEA8A9E0-9B37-456E-881B-8624153EFDBC}"/>
                </a:ext>
              </a:extLst>
            </p:cNvPr>
            <p:cNvGrpSpPr/>
            <p:nvPr/>
          </p:nvGrpSpPr>
          <p:grpSpPr>
            <a:xfrm>
              <a:off x="504967" y="4251768"/>
              <a:ext cx="8639033" cy="2001957"/>
              <a:chOff x="504967" y="4251768"/>
              <a:chExt cx="8639033" cy="2001957"/>
            </a:xfrm>
          </p:grpSpPr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xmlns="" id="{7BCF06B9-3530-420B-A1C5-6F50215B3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04967" y="4251768"/>
                <a:ext cx="8639033" cy="2001957"/>
              </a:xfrm>
              <a:prstGeom prst="rect">
                <a:avLst/>
              </a:prstGeom>
            </p:spPr>
          </p:pic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FDFF79FB-698B-498D-BAB4-BC852390976E}"/>
                  </a:ext>
                </a:extLst>
              </p:cNvPr>
              <p:cNvSpPr/>
              <p:nvPr/>
            </p:nvSpPr>
            <p:spPr>
              <a:xfrm>
                <a:off x="1136119" y="4924868"/>
                <a:ext cx="7376727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การถ่ายทอดลักษณะทางพันธุกรรม หมายถึง การถ่ายทอดลักษณะบางอย่าง เช่น สีตาสีผม สีผิว ความสูงจากพ่อและแม่สู่ลูก</a:t>
                </a: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A2B3E03A-51B1-4983-BFB2-505F7EF7F4DE}"/>
                </a:ext>
              </a:extLst>
            </p:cNvPr>
            <p:cNvSpPr/>
            <p:nvPr/>
          </p:nvSpPr>
          <p:spPr>
            <a:xfrm>
              <a:off x="1771852" y="4862462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55878544-A274-4C45-A698-DEBADFB41639}"/>
                </a:ext>
              </a:extLst>
            </p:cNvPr>
            <p:cNvSpPr/>
            <p:nvPr/>
          </p:nvSpPr>
          <p:spPr>
            <a:xfrm>
              <a:off x="1769179" y="485839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F2EE4D4-3835-4A72-9C4B-14528524C62A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5736DB77-7778-4908-BC99-E13B77A4C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0910A23A-F3A8-44D8-B6FA-35ECD6926318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D55D897-FD6A-4416-9D20-1A3955468BF0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๗.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184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>
            <a:extLst>
              <a:ext uri="{FF2B5EF4-FFF2-40B4-BE49-F238E27FC236}">
                <a16:creationId xmlns:a16="http://schemas.microsoft.com/office/drawing/2014/main" xmlns="" id="{D4B595F3-ED15-4249-90E7-9E153581B122}"/>
              </a:ext>
            </a:extLst>
          </p:cNvPr>
          <p:cNvSpPr/>
          <p:nvPr/>
        </p:nvSpPr>
        <p:spPr>
          <a:xfrm>
            <a:off x="1714197" y="426252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4660731-C165-4110-BF0F-D5C008E0447E}"/>
              </a:ext>
            </a:extLst>
          </p:cNvPr>
          <p:cNvSpPr/>
          <p:nvPr/>
        </p:nvSpPr>
        <p:spPr>
          <a:xfrm>
            <a:off x="1711524" y="504922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540FFAA-9C42-4EBE-8C67-775B576F40FC}"/>
              </a:ext>
            </a:extLst>
          </p:cNvPr>
          <p:cNvSpPr/>
          <p:nvPr/>
        </p:nvSpPr>
        <p:spPr>
          <a:xfrm>
            <a:off x="1711524" y="346976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4EC02FD8-D208-4C5A-805D-0EDD0062C664}"/>
              </a:ext>
            </a:extLst>
          </p:cNvPr>
          <p:cNvSpPr/>
          <p:nvPr/>
        </p:nvSpPr>
        <p:spPr>
          <a:xfrm>
            <a:off x="1717119" y="269421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FC713DA-9AF2-4326-A967-A0FB8135B456}"/>
              </a:ext>
            </a:extLst>
          </p:cNvPr>
          <p:cNvSpPr/>
          <p:nvPr/>
        </p:nvSpPr>
        <p:spPr>
          <a:xfrm>
            <a:off x="1711524" y="426252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0F9D978-AC53-4504-A638-DC6416A73CB4}"/>
              </a:ext>
            </a:extLst>
          </p:cNvPr>
          <p:cNvSpPr/>
          <p:nvPr/>
        </p:nvSpPr>
        <p:spPr>
          <a:xfrm>
            <a:off x="1655872" y="369553"/>
            <a:ext cx="3187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ข้อความใดกล่าวถูกต้อง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1274C00-1829-4A80-BFE1-39ECF9F5CD7D}"/>
              </a:ext>
            </a:extLst>
          </p:cNvPr>
          <p:cNvSpPr/>
          <p:nvPr/>
        </p:nvSpPr>
        <p:spPr>
          <a:xfrm>
            <a:off x="2229970" y="3497896"/>
            <a:ext cx="7713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B.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E5C7CBDF-C294-4C82-ABDF-9E6A9B7A0D3D}"/>
              </a:ext>
            </a:extLst>
          </p:cNvPr>
          <p:cNvSpPr/>
          <p:nvPr/>
        </p:nvSpPr>
        <p:spPr>
          <a:xfrm>
            <a:off x="2229970" y="4297169"/>
            <a:ext cx="7809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C.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6C471FDD-7EE4-45C2-BA94-2A14D1D32CF5}"/>
              </a:ext>
            </a:extLst>
          </p:cNvPr>
          <p:cNvSpPr/>
          <p:nvPr/>
        </p:nvSpPr>
        <p:spPr>
          <a:xfrm>
            <a:off x="2236418" y="5079388"/>
            <a:ext cx="15840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B.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C.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B4BBEB0E-30CE-441E-8BCC-513D1A24B6B5}"/>
              </a:ext>
            </a:extLst>
          </p:cNvPr>
          <p:cNvSpPr/>
          <p:nvPr/>
        </p:nvSpPr>
        <p:spPr>
          <a:xfrm>
            <a:off x="1726346" y="892415"/>
            <a:ext cx="6580622" cy="1709273"/>
          </a:xfrm>
          <a:prstGeom prst="roundRect">
            <a:avLst/>
          </a:prstGeom>
          <a:solidFill>
            <a:srgbClr val="E8F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ลูกต้องมีลักษณะเหมือนทั้งพ่อและแม่เท่านั้น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ลูกไม่จำเป็นต้องมีลักษณะของพ่อและแม่ของตน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ลูกอาจเหมือนพ่อคล้ายแม่ หรือคล้ายพ่อแต่เหมือนแม่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D1E3892F-DB94-404F-8974-36F06D0A893F}"/>
              </a:ext>
            </a:extLst>
          </p:cNvPr>
          <p:cNvSpPr/>
          <p:nvPr/>
        </p:nvSpPr>
        <p:spPr>
          <a:xfrm>
            <a:off x="2229970" y="2695235"/>
            <a:ext cx="7793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A.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C147953-42F6-4531-BCCC-CBED94CD4CB9}"/>
              </a:ext>
            </a:extLst>
          </p:cNvPr>
          <p:cNvGrpSpPr/>
          <p:nvPr/>
        </p:nvGrpSpPr>
        <p:grpSpPr>
          <a:xfrm>
            <a:off x="3820506" y="3429000"/>
            <a:ext cx="5192061" cy="2345991"/>
            <a:chOff x="3820506" y="3429000"/>
            <a:chExt cx="5192061" cy="234599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71EC3F6-DB0A-4C21-B1A2-133878D35675}"/>
                </a:ext>
              </a:extLst>
            </p:cNvPr>
            <p:cNvGrpSpPr/>
            <p:nvPr/>
          </p:nvGrpSpPr>
          <p:grpSpPr>
            <a:xfrm>
              <a:off x="3820506" y="3429000"/>
              <a:ext cx="5192061" cy="2345991"/>
              <a:chOff x="3820506" y="3429000"/>
              <a:chExt cx="5192061" cy="2345991"/>
            </a:xfrm>
          </p:grpSpPr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xmlns="" id="{45791C8D-4F77-405F-8862-1A41952CD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3820506" y="3429000"/>
                <a:ext cx="5192061" cy="2345991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9B8E9E1D-6CED-4EDF-A606-9185EC105767}"/>
                  </a:ext>
                </a:extLst>
              </p:cNvPr>
              <p:cNvSpPr/>
              <p:nvPr/>
            </p:nvSpPr>
            <p:spPr>
              <a:xfrm>
                <a:off x="4199993" y="4145675"/>
                <a:ext cx="4465498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พ่อแม่ถ่ายทอดลักษณะทางพันธุกรรมไปยังลูก จึงทำให้ลูกมีลักษณะเหมือนกับพ่อและแม่</a:t>
                </a: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067E3C0E-AF28-4745-B4B3-5966F2BBAE7B}"/>
                </a:ext>
              </a:extLst>
            </p:cNvPr>
            <p:cNvSpPr/>
            <p:nvPr/>
          </p:nvSpPr>
          <p:spPr>
            <a:xfrm>
              <a:off x="4891151" y="4106217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7EAB8910-1115-4DA5-9462-70E97D522C9A}"/>
                </a:ext>
              </a:extLst>
            </p:cNvPr>
            <p:cNvSpPr/>
            <p:nvPr/>
          </p:nvSpPr>
          <p:spPr>
            <a:xfrm>
              <a:off x="4888478" y="410621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9BC08BA-12F3-4991-8E21-7A8D6F783FFA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7A17FCCC-A86E-4769-BCF6-D6241A1D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92D0AC4C-EA0C-4CF9-96EE-D4BF14A155D9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A369020-D787-4B60-8AE8-A3719B73C010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๘.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660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990FA7-3C81-4E31-9423-72BF38D607AF}"/>
              </a:ext>
            </a:extLst>
          </p:cNvPr>
          <p:cNvGrpSpPr/>
          <p:nvPr/>
        </p:nvGrpSpPr>
        <p:grpSpPr>
          <a:xfrm>
            <a:off x="457199" y="225286"/>
            <a:ext cx="8229600" cy="1643270"/>
            <a:chOff x="457199" y="225286"/>
            <a:chExt cx="8229600" cy="1643270"/>
          </a:xfrm>
        </p:grpSpPr>
        <p:sp>
          <p:nvSpPr>
            <p:cNvPr id="6" name="Rectangle: Diagonal Corners Snipped 5">
              <a:extLst>
                <a:ext uri="{FF2B5EF4-FFF2-40B4-BE49-F238E27FC236}">
                  <a16:creationId xmlns:a16="http://schemas.microsoft.com/office/drawing/2014/main" xmlns="" id="{4AA562D5-33CC-4ECD-8B6C-D3D0CBC2A4E7}"/>
                </a:ext>
              </a:extLst>
            </p:cNvPr>
            <p:cNvSpPr/>
            <p:nvPr/>
          </p:nvSpPr>
          <p:spPr>
            <a:xfrm>
              <a:off x="894521" y="225286"/>
              <a:ext cx="7354957" cy="1643269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9B768B9-D7BB-488C-B00E-82F51EC631AF}"/>
                </a:ext>
              </a:extLst>
            </p:cNvPr>
            <p:cNvSpPr/>
            <p:nvPr/>
          </p:nvSpPr>
          <p:spPr>
            <a:xfrm>
              <a:off x="457199" y="355321"/>
              <a:ext cx="8229600" cy="1513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พืช สัตว์ และมนุษย์แต่ละชนิด มีลักษณะที่แตกต่างกัน เมื่อมีการสืบพันธุ์</a:t>
              </a:r>
            </a:p>
            <a:p>
              <a:pPr algn="ctr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ลักษณะต่าง ๆ จะถูกถ่ายทอดจากบรรพบุรุษไปสู่รุ่นลูกหลาน เรียกว่า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  <a:p>
              <a:pPr algn="ctr">
                <a:spcAft>
                  <a:spcPts val="500"/>
                </a:spcAft>
              </a:pP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การถ่ายทอดลักษณะทางพันธุกรรม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4F0783-B2D4-4597-BD04-C358A1821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6" t="-2" r="39639" b="46854"/>
          <a:stretch/>
        </p:blipFill>
        <p:spPr>
          <a:xfrm>
            <a:off x="3012838" y="1998590"/>
            <a:ext cx="2519282" cy="2462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D7DFFD-C3C9-4755-913A-73D17C316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3"/>
          <a:stretch/>
        </p:blipFill>
        <p:spPr>
          <a:xfrm>
            <a:off x="-649356" y="1998589"/>
            <a:ext cx="4347899" cy="4200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1660FB-A0D7-4A12-B86E-4285637D3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0" r="-1" b="46853"/>
          <a:stretch/>
        </p:blipFill>
        <p:spPr>
          <a:xfrm>
            <a:off x="6605899" y="1998590"/>
            <a:ext cx="3730796" cy="2462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BD7535-38CA-4D4E-87AC-753F92341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9" t="28811" r="30496" b="69544"/>
          <a:stretch/>
        </p:blipFill>
        <p:spPr>
          <a:xfrm>
            <a:off x="5491844" y="3333749"/>
            <a:ext cx="1148442" cy="76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BEF868-F5E3-4953-8CF3-B0CA5C113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7" t="28811" r="34805" b="49216"/>
          <a:stretch/>
        </p:blipFill>
        <p:spPr>
          <a:xfrm>
            <a:off x="6008015" y="3333749"/>
            <a:ext cx="109981" cy="1018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9B3DBB3-91B4-4919-9AAE-A96E2E08A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0" t="50785" r="26031"/>
          <a:stretch/>
        </p:blipFill>
        <p:spPr>
          <a:xfrm>
            <a:off x="4962419" y="4352041"/>
            <a:ext cx="2219218" cy="228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B5A0F7A-3FE4-41CB-A668-CE637BED6BDC}"/>
              </a:ext>
            </a:extLst>
          </p:cNvPr>
          <p:cNvSpPr/>
          <p:nvPr/>
        </p:nvSpPr>
        <p:spPr>
          <a:xfrm>
            <a:off x="1747097" y="1800160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CD5592D-C012-4724-BAB2-80F8233B6366}"/>
              </a:ext>
            </a:extLst>
          </p:cNvPr>
          <p:cNvSpPr/>
          <p:nvPr/>
        </p:nvSpPr>
        <p:spPr>
          <a:xfrm>
            <a:off x="1747097" y="338009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95161BA-8906-450A-BE3B-BB56BA24777A}"/>
              </a:ext>
            </a:extLst>
          </p:cNvPr>
          <p:cNvSpPr/>
          <p:nvPr/>
        </p:nvSpPr>
        <p:spPr>
          <a:xfrm>
            <a:off x="1747097" y="180062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40EFA84-388F-4367-9CD4-E7BAF0014D31}"/>
              </a:ext>
            </a:extLst>
          </p:cNvPr>
          <p:cNvSpPr/>
          <p:nvPr/>
        </p:nvSpPr>
        <p:spPr>
          <a:xfrm>
            <a:off x="1752692" y="102507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8BD805E-B1DE-411A-979C-EB032896BC4D}"/>
              </a:ext>
            </a:extLst>
          </p:cNvPr>
          <p:cNvSpPr/>
          <p:nvPr/>
        </p:nvSpPr>
        <p:spPr>
          <a:xfrm>
            <a:off x="1747097" y="259339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034CBA-F3A1-4AD7-8D31-BFE3E23768B0}"/>
              </a:ext>
            </a:extLst>
          </p:cNvPr>
          <p:cNvSpPr/>
          <p:nvPr/>
        </p:nvSpPr>
        <p:spPr>
          <a:xfrm>
            <a:off x="1616923" y="445599"/>
            <a:ext cx="5742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ข้อใดที่แสดงถึงการถ่ายทอดลักษณะทางพันธุกรรม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61731F-11F9-4E9B-872F-9C32545F80CC}"/>
              </a:ext>
            </a:extLst>
          </p:cNvPr>
          <p:cNvSpPr/>
          <p:nvPr/>
        </p:nvSpPr>
        <p:spPr>
          <a:xfrm>
            <a:off x="2261410" y="1030374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การมีผมยาวเหมือนแม่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8829DD-0899-4B6F-8B8E-070F38DC6DE9}"/>
              </a:ext>
            </a:extLst>
          </p:cNvPr>
          <p:cNvSpPr/>
          <p:nvPr/>
        </p:nvSpPr>
        <p:spPr>
          <a:xfrm>
            <a:off x="2254962" y="1808234"/>
            <a:ext cx="24481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การมีผมตรงเหมือนพ่อ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5DAAA61-782D-4A73-9586-862EA5838434}"/>
              </a:ext>
            </a:extLst>
          </p:cNvPr>
          <p:cNvSpPr/>
          <p:nvPr/>
        </p:nvSpPr>
        <p:spPr>
          <a:xfrm>
            <a:off x="2254962" y="2607507"/>
            <a:ext cx="38924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การมีรอยแผลเป็นที่หน้าผากเหมือนปู่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E55F98-99F4-405A-B04E-D68ADEE54516}"/>
              </a:ext>
            </a:extLst>
          </p:cNvPr>
          <p:cNvSpPr/>
          <p:nvPr/>
        </p:nvSpPr>
        <p:spPr>
          <a:xfrm>
            <a:off x="2254962" y="3363032"/>
            <a:ext cx="43685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การมีความสามารถด้านการพูดเหมือนยาย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30C7927-0326-4BB2-AADE-7936EFF8CE18}"/>
              </a:ext>
            </a:extLst>
          </p:cNvPr>
          <p:cNvGrpSpPr/>
          <p:nvPr/>
        </p:nvGrpSpPr>
        <p:grpSpPr>
          <a:xfrm>
            <a:off x="503088" y="3909513"/>
            <a:ext cx="8672944" cy="2340175"/>
            <a:chOff x="503088" y="3909513"/>
            <a:chExt cx="8672944" cy="234017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2D2CA7C4-2F64-4DD0-94FD-20AFCC3DF180}"/>
                </a:ext>
              </a:extLst>
            </p:cNvPr>
            <p:cNvGrpSpPr/>
            <p:nvPr/>
          </p:nvGrpSpPr>
          <p:grpSpPr>
            <a:xfrm>
              <a:off x="503088" y="3909513"/>
              <a:ext cx="8672944" cy="2340175"/>
              <a:chOff x="503088" y="3909513"/>
              <a:chExt cx="8672944" cy="2340175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839D8A88-243C-4AFF-BC24-21E7309A8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03088" y="3909513"/>
                <a:ext cx="8672944" cy="2340175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001403E-F3FC-489B-933C-009CF46FCFB4}"/>
                  </a:ext>
                </a:extLst>
              </p:cNvPr>
              <p:cNvSpPr/>
              <p:nvPr/>
            </p:nvSpPr>
            <p:spPr>
              <a:xfrm>
                <a:off x="1052440" y="4526948"/>
                <a:ext cx="757424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ลักษณะผมตรง เป็นลักษณะที่สามารถถ่ายทอดทางพันธุกรรมได้ ส่วนผมยาว รอยแผลเป็น และความสามารถด้านการพูด ไม่ใช่ลักษณะที่สามารถถ่ายทอดทางพันธุกรรมได้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ED479FD-4DFC-4403-BE46-728BAE9D0E80}"/>
                </a:ext>
              </a:extLst>
            </p:cNvPr>
            <p:cNvSpPr/>
            <p:nvPr/>
          </p:nvSpPr>
          <p:spPr>
            <a:xfrm>
              <a:off x="1715836" y="4467148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B7AED1C6-4B75-41C8-83ED-C6BBC4CBB2B2}"/>
                </a:ext>
              </a:extLst>
            </p:cNvPr>
            <p:cNvSpPr/>
            <p:nvPr/>
          </p:nvSpPr>
          <p:spPr>
            <a:xfrm>
              <a:off x="1715836" y="4467616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D44C089-0EDC-46C4-AAFE-776448487EBF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1255685E-5D91-42D8-B4DE-54ED7E980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1C9FD5EC-FE26-405A-B4BA-101EA25017E0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D7A90679-AF14-48A3-B0A4-A26B42CB72E5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๙.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864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xmlns="" id="{1DD9072B-0127-40A5-B11D-7D0934FF0FFC}"/>
              </a:ext>
            </a:extLst>
          </p:cNvPr>
          <p:cNvSpPr/>
          <p:nvPr/>
        </p:nvSpPr>
        <p:spPr>
          <a:xfrm>
            <a:off x="1754058" y="3960212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5892867-93EB-49C4-BC45-C122C84EE328}"/>
              </a:ext>
            </a:extLst>
          </p:cNvPr>
          <p:cNvSpPr/>
          <p:nvPr/>
        </p:nvSpPr>
        <p:spPr>
          <a:xfrm>
            <a:off x="1751385" y="396021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B151936-53B0-4D02-AFA3-08308C876D93}"/>
              </a:ext>
            </a:extLst>
          </p:cNvPr>
          <p:cNvSpPr/>
          <p:nvPr/>
        </p:nvSpPr>
        <p:spPr>
          <a:xfrm>
            <a:off x="1751385" y="238074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FF72CD7-6448-4CF3-BB3C-DBAFB6D606F0}"/>
              </a:ext>
            </a:extLst>
          </p:cNvPr>
          <p:cNvSpPr/>
          <p:nvPr/>
        </p:nvSpPr>
        <p:spPr>
          <a:xfrm>
            <a:off x="1756980" y="160519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8C98F9AD-7FC5-4EB8-BCEC-F6DD3E240B51}"/>
              </a:ext>
            </a:extLst>
          </p:cNvPr>
          <p:cNvSpPr/>
          <p:nvPr/>
        </p:nvSpPr>
        <p:spPr>
          <a:xfrm>
            <a:off x="1751385" y="317350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500AC48-973E-4016-8621-9A88A8C6E129}"/>
              </a:ext>
            </a:extLst>
          </p:cNvPr>
          <p:cNvSpPr/>
          <p:nvPr/>
        </p:nvSpPr>
        <p:spPr>
          <a:xfrm>
            <a:off x="1616170" y="1022520"/>
            <a:ext cx="2820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ข้อความใดกล่าวถูกต้อง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2DE715F-EBDB-47EB-818B-F3DD3B055F1C}"/>
              </a:ext>
            </a:extLst>
          </p:cNvPr>
          <p:cNvSpPr/>
          <p:nvPr/>
        </p:nvSpPr>
        <p:spPr>
          <a:xfrm>
            <a:off x="2268370" y="1629346"/>
            <a:ext cx="60158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ลูกได้รับการถ่ายทอดลักษณะทางพันธุกรรมจากพ่อเท่านั้น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0FD8E15-46B6-4536-8C08-FBC176B91D0F}"/>
              </a:ext>
            </a:extLst>
          </p:cNvPr>
          <p:cNvSpPr/>
          <p:nvPr/>
        </p:nvSpPr>
        <p:spPr>
          <a:xfrm>
            <a:off x="2261923" y="2407206"/>
            <a:ext cx="59057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ลูกได้รับการถ่ายทอดลักษณะทางพันธุกรรมจากแม่เท่านั้น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7F142D-ED0B-4730-B130-B52380817ED9}"/>
              </a:ext>
            </a:extLst>
          </p:cNvPr>
          <p:cNvSpPr/>
          <p:nvPr/>
        </p:nvSpPr>
        <p:spPr>
          <a:xfrm>
            <a:off x="2261923" y="3206479"/>
            <a:ext cx="58929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ลูกได้รับการถ่ายทอดลักษณะทางพันธุกรรมจากลุงและป้า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C7356D-FD40-4B5E-82F6-1D71190FAD4C}"/>
              </a:ext>
            </a:extLst>
          </p:cNvPr>
          <p:cNvSpPr/>
          <p:nvPr/>
        </p:nvSpPr>
        <p:spPr>
          <a:xfrm>
            <a:off x="2268371" y="3988698"/>
            <a:ext cx="59650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ลูกได้รับการถ่ายทอดลักษณะทางพันธุกรรมจากพ่อและแม่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ADDDFD5-9CBE-4006-A114-94B6A8D2BD79}"/>
              </a:ext>
            </a:extLst>
          </p:cNvPr>
          <p:cNvSpPr/>
          <p:nvPr/>
        </p:nvSpPr>
        <p:spPr>
          <a:xfrm>
            <a:off x="1623799" y="317411"/>
            <a:ext cx="7116638" cy="670465"/>
          </a:xfrm>
          <a:prstGeom prst="roundRect">
            <a:avLst/>
          </a:prstGeom>
          <a:solidFill>
            <a:srgbClr val="C8E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พ่อผิวดำ จมูกโด่ง แม่ผิวขาว จมูกโด่ง ลูกผิวขาว จมูกโด่ง มีลักยิ้ม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88BD6C3-BB9F-4504-8C6B-6864052635E3}"/>
              </a:ext>
            </a:extLst>
          </p:cNvPr>
          <p:cNvGrpSpPr/>
          <p:nvPr/>
        </p:nvGrpSpPr>
        <p:grpSpPr>
          <a:xfrm>
            <a:off x="489452" y="4479927"/>
            <a:ext cx="8654548" cy="1846610"/>
            <a:chOff x="489452" y="4479927"/>
            <a:chExt cx="8654548" cy="184661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CEE9C24-2CD1-462D-AB86-D3AA91C2C473}"/>
                </a:ext>
              </a:extLst>
            </p:cNvPr>
            <p:cNvGrpSpPr/>
            <p:nvPr/>
          </p:nvGrpSpPr>
          <p:grpSpPr>
            <a:xfrm>
              <a:off x="489452" y="4479927"/>
              <a:ext cx="8654548" cy="1846610"/>
              <a:chOff x="489452" y="4479927"/>
              <a:chExt cx="8654548" cy="1846610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0CD925ED-9BA4-49DD-9DFA-D5FE182C0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89452" y="4479927"/>
                <a:ext cx="8654548" cy="184661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7E46C82-844C-4259-B262-53748C03D290}"/>
                  </a:ext>
                </a:extLst>
              </p:cNvPr>
              <p:cNvSpPr/>
              <p:nvPr/>
            </p:nvSpPr>
            <p:spPr>
              <a:xfrm>
                <a:off x="1029606" y="5052625"/>
                <a:ext cx="757424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พ่อแม่ถ่ายทอดลักษณะทางพันธุกรรมไปยังลูก จึงทำให้ลูกอาจเหมือนพ่อคล้ายแม่ หรือคล้ายพ่อ แต่เหมือนแม่</a:t>
                </a: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E8BBB907-3BED-407E-84C5-78563E08EBCE}"/>
                </a:ext>
              </a:extLst>
            </p:cNvPr>
            <p:cNvSpPr/>
            <p:nvPr/>
          </p:nvSpPr>
          <p:spPr>
            <a:xfrm>
              <a:off x="1714981" y="4990110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2260C44-7E03-4EDE-B41F-455A776DCE7F}"/>
                </a:ext>
              </a:extLst>
            </p:cNvPr>
            <p:cNvSpPr/>
            <p:nvPr/>
          </p:nvSpPr>
          <p:spPr>
            <a:xfrm>
              <a:off x="1712308" y="4990110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A38CCD3-C2F6-4768-B678-276C37BDEC37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E4F90F31-6956-42AE-9403-F51E04ACB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08F79954-DEE2-40C0-99DD-726221605368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86F141E-107E-412E-ACDD-343B19C0CF5D}"/>
                </a:ext>
              </a:extLst>
            </p:cNvPr>
            <p:cNvSpPr txBox="1"/>
            <p:nvPr/>
          </p:nvSpPr>
          <p:spPr>
            <a:xfrm>
              <a:off x="813938" y="322488"/>
              <a:ext cx="7296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๑๐.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926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0F515E-3FBA-48A1-86C1-3A8EDC71DD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60175"/>
          <a:stretch/>
        </p:blipFill>
        <p:spPr>
          <a:xfrm>
            <a:off x="179557" y="-495482"/>
            <a:ext cx="4088816" cy="441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2A1A13-F6D9-40D6-9438-A3304CAFFA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620" r="39612" b="48894"/>
          <a:stretch/>
        </p:blipFill>
        <p:spPr>
          <a:xfrm>
            <a:off x="3858017" y="3311550"/>
            <a:ext cx="1992177" cy="1801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2D19F1-BF77-48A0-9E14-CB50D1D2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4" r="39798" b="48373"/>
          <a:stretch/>
        </p:blipFill>
        <p:spPr>
          <a:xfrm>
            <a:off x="3858016" y="92766"/>
            <a:ext cx="1974033" cy="1823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5D9DC4-F42A-493F-8ED5-63BB36301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9" r="10653" b="48373"/>
          <a:stretch/>
        </p:blipFill>
        <p:spPr>
          <a:xfrm>
            <a:off x="6681452" y="92766"/>
            <a:ext cx="1974033" cy="1823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09B9DB-5141-4903-A0EF-83E346941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1" t="25350" r="30560" b="72296"/>
          <a:stretch/>
        </p:blipFill>
        <p:spPr>
          <a:xfrm>
            <a:off x="5832049" y="988290"/>
            <a:ext cx="895103" cy="83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DD40CD-0BFC-48E1-A1AD-B5821E359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0" t="27704" r="34645" b="51001"/>
          <a:stretch/>
        </p:blipFill>
        <p:spPr>
          <a:xfrm>
            <a:off x="6214533" y="1071417"/>
            <a:ext cx="116721" cy="752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0142A1-5092-4620-ADC8-96AB02AE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48999" r="25924"/>
          <a:stretch/>
        </p:blipFill>
        <p:spPr>
          <a:xfrm>
            <a:off x="5377070" y="1823646"/>
            <a:ext cx="1798983" cy="1801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B3D833-D997-48DA-BD2D-26446093F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22"/>
          <a:stretch/>
        </p:blipFill>
        <p:spPr>
          <a:xfrm>
            <a:off x="-570581" y="2791633"/>
            <a:ext cx="5077055" cy="4575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2EB951-E027-485F-8003-ED89705CC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3" r="10653" b="49514"/>
          <a:stretch/>
        </p:blipFill>
        <p:spPr>
          <a:xfrm>
            <a:off x="6703142" y="3289454"/>
            <a:ext cx="1952343" cy="1801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B13893-6F11-419F-92C7-53B530181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0" t="24561" r="30806" b="72668"/>
          <a:stretch/>
        </p:blipFill>
        <p:spPr>
          <a:xfrm>
            <a:off x="5850195" y="4165892"/>
            <a:ext cx="852948" cy="98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D7C556-C525-4599-B073-C9A176D07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0" t="27331" r="34645" b="52116"/>
          <a:stretch/>
        </p:blipFill>
        <p:spPr>
          <a:xfrm>
            <a:off x="6214533" y="4264781"/>
            <a:ext cx="116721" cy="733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B6A1FD-BD20-4693-B6DC-28779C978B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47885" r="25924"/>
          <a:stretch/>
        </p:blipFill>
        <p:spPr>
          <a:xfrm>
            <a:off x="5377070" y="4998236"/>
            <a:ext cx="1798983" cy="185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9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BFBAA9A-8583-4ABE-8D3E-872A448BC417}"/>
              </a:ext>
            </a:extLst>
          </p:cNvPr>
          <p:cNvGrpSpPr/>
          <p:nvPr/>
        </p:nvGrpSpPr>
        <p:grpSpPr>
          <a:xfrm>
            <a:off x="92765" y="108946"/>
            <a:ext cx="7222435" cy="936812"/>
            <a:chOff x="92765" y="108946"/>
            <a:chExt cx="7222435" cy="9368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55A10AD2-E77A-4E2A-9DF1-2CD9D45C2D29}"/>
                </a:ext>
              </a:extLst>
            </p:cNvPr>
            <p:cNvGrpSpPr/>
            <p:nvPr/>
          </p:nvGrpSpPr>
          <p:grpSpPr>
            <a:xfrm>
              <a:off x="92765" y="108946"/>
              <a:ext cx="7222435" cy="936812"/>
              <a:chOff x="5692588" y="1560606"/>
              <a:chExt cx="7222435" cy="936812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9F726628-D23F-404C-B9F7-DAF1F4F99DA0}"/>
                  </a:ext>
                </a:extLst>
              </p:cNvPr>
              <p:cNvSpPr/>
              <p:nvPr/>
            </p:nvSpPr>
            <p:spPr>
              <a:xfrm>
                <a:off x="5800163" y="1625600"/>
                <a:ext cx="7114860" cy="806824"/>
              </a:xfrm>
              <a:prstGeom prst="roundRect">
                <a:avLst>
                  <a:gd name="adj" fmla="val 50000"/>
                </a:avLst>
              </a:prstGeom>
              <a:noFill/>
              <a:ln w="57150">
                <a:solidFill>
                  <a:srgbClr val="70D0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F34ED7A5-1CF9-4D4A-A5C6-F11E60846B65}"/>
                  </a:ext>
                </a:extLst>
              </p:cNvPr>
              <p:cNvSpPr/>
              <p:nvPr/>
            </p:nvSpPr>
            <p:spPr>
              <a:xfrm>
                <a:off x="6279775" y="1780241"/>
                <a:ext cx="6476222" cy="497542"/>
              </a:xfrm>
              <a:prstGeom prst="roundRect">
                <a:avLst>
                  <a:gd name="adj" fmla="val 50000"/>
                </a:avLst>
              </a:prstGeom>
              <a:solidFill>
                <a:srgbClr val="70D0F6"/>
              </a:solidFill>
              <a:ln>
                <a:solidFill>
                  <a:srgbClr val="70D0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</a:t>
                </a:r>
                <a:endPara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94D3EB45-CA69-4C4E-8FEC-CD356DAEB7D9}"/>
                  </a:ext>
                </a:extLst>
              </p:cNvPr>
              <p:cNvSpPr/>
              <p:nvPr/>
            </p:nvSpPr>
            <p:spPr>
              <a:xfrm>
                <a:off x="5692588" y="1560606"/>
                <a:ext cx="936812" cy="936812"/>
              </a:xfrm>
              <a:prstGeom prst="ellipse">
                <a:avLst/>
              </a:prstGeom>
              <a:solidFill>
                <a:srgbClr val="F1EF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064AAE52-9E4A-4520-9A3C-A9E7C698DB78}"/>
                  </a:ext>
                </a:extLst>
              </p:cNvPr>
              <p:cNvSpPr/>
              <p:nvPr/>
            </p:nvSpPr>
            <p:spPr>
              <a:xfrm>
                <a:off x="5692588" y="1625600"/>
                <a:ext cx="806824" cy="806824"/>
              </a:xfrm>
              <a:prstGeom prst="ellipse">
                <a:avLst/>
              </a:prstGeom>
              <a:solidFill>
                <a:srgbClr val="70D0F6"/>
              </a:solidFill>
              <a:ln>
                <a:solidFill>
                  <a:srgbClr val="70D0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8A349E6-7699-42F6-84F2-EE3AE78B5D59}"/>
                </a:ext>
              </a:extLst>
            </p:cNvPr>
            <p:cNvSpPr txBox="1"/>
            <p:nvPr/>
          </p:nvSpPr>
          <p:spPr>
            <a:xfrm>
              <a:off x="263581" y="14976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A15EFBD-814E-4C67-8C53-FD79EF03C1C9}"/>
                </a:ext>
              </a:extLst>
            </p:cNvPr>
            <p:cNvSpPr/>
            <p:nvPr/>
          </p:nvSpPr>
          <p:spPr>
            <a:xfrm>
              <a:off x="1092818" y="254186"/>
              <a:ext cx="59570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ลักษณะทางพันธุกรรมของพืช สัตว์ และมนุษย์</a:t>
              </a:r>
              <a:endParaRPr lang="th-TH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BBD8BCE-CEAE-4E32-B0E7-0B919B3B1C51}"/>
              </a:ext>
            </a:extLst>
          </p:cNvPr>
          <p:cNvGrpSpPr/>
          <p:nvPr/>
        </p:nvGrpSpPr>
        <p:grpSpPr>
          <a:xfrm>
            <a:off x="679952" y="1135405"/>
            <a:ext cx="7602073" cy="1643269"/>
            <a:chOff x="679952" y="1135405"/>
            <a:chExt cx="7602073" cy="1643269"/>
          </a:xfrm>
        </p:grpSpPr>
        <p:sp>
          <p:nvSpPr>
            <p:cNvPr id="14" name="Rectangle: Diagonal Corners Snipped 13">
              <a:extLst>
                <a:ext uri="{FF2B5EF4-FFF2-40B4-BE49-F238E27FC236}">
                  <a16:creationId xmlns:a16="http://schemas.microsoft.com/office/drawing/2014/main" xmlns="" id="{D6D84101-63E9-4B5B-8562-5174A7A4FE2C}"/>
                </a:ext>
              </a:extLst>
            </p:cNvPr>
            <p:cNvSpPr/>
            <p:nvPr/>
          </p:nvSpPr>
          <p:spPr>
            <a:xfrm>
              <a:off x="679952" y="1135405"/>
              <a:ext cx="7602073" cy="1643269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8E931A5-E212-467E-9C62-309025772FB9}"/>
                </a:ext>
              </a:extLst>
            </p:cNvPr>
            <p:cNvSpPr/>
            <p:nvPr/>
          </p:nvSpPr>
          <p:spPr>
            <a:xfrm>
              <a:off x="861976" y="1264541"/>
              <a:ext cx="737561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เมื่อสำรวจสิ่งมีชีวิตหลากหลายชนิดที่อาศัยอยู่ในสิ่งแวดล้อม ไม่ว่าจะเป็นพืช สัตว์ หรือมนุษย์ จะพบว่า สิ่งมีชีวิตชนิดเดียวกันมีลักษณะเฉพาะ ซึ่งเป็นลักษณะที่แตกต่างกันกับสิ่งมีชีวิตชนิดอื่น ๆ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98F3CE5-3F32-45A6-A0F7-08AC3C51028F}"/>
              </a:ext>
            </a:extLst>
          </p:cNvPr>
          <p:cNvGrpSpPr/>
          <p:nvPr/>
        </p:nvGrpSpPr>
        <p:grpSpPr>
          <a:xfrm>
            <a:off x="-12281" y="2776590"/>
            <a:ext cx="9168562" cy="3378821"/>
            <a:chOff x="-12281" y="2776590"/>
            <a:chExt cx="9168562" cy="33788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004016F-F699-4058-85B3-65AA00194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1" y="2776590"/>
              <a:ext cx="9168562" cy="294809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AD393B9-B223-43F3-AD05-2E84A487C984}"/>
                </a:ext>
              </a:extLst>
            </p:cNvPr>
            <p:cNvSpPr/>
            <p:nvPr/>
          </p:nvSpPr>
          <p:spPr>
            <a:xfrm>
              <a:off x="496177" y="5693746"/>
              <a:ext cx="3791423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ต้นกระบองเพชรและพืชทะเลทรายชนิดอื่น ๆ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5123A6B-78A4-4970-82A4-27D581C53859}"/>
                </a:ext>
              </a:extLst>
            </p:cNvPr>
            <p:cNvSpPr/>
            <p:nvPr/>
          </p:nvSpPr>
          <p:spPr>
            <a:xfrm>
              <a:off x="4955270" y="5679176"/>
              <a:ext cx="3533340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พ่อแม่และลูกสุนัขพันธุ์โกลเด้น รีทรีฟเวอร์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323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1C54B89-ED4A-4B76-B407-FED16DBB8C52}"/>
              </a:ext>
            </a:extLst>
          </p:cNvPr>
          <p:cNvGrpSpPr/>
          <p:nvPr/>
        </p:nvGrpSpPr>
        <p:grpSpPr>
          <a:xfrm>
            <a:off x="2483954" y="153108"/>
            <a:ext cx="4176092" cy="3223975"/>
            <a:chOff x="2483954" y="153108"/>
            <a:chExt cx="4176092" cy="32239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10A86D6-920C-4941-8D80-EFAC8883A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3" t="1471" r="1723" b="1087"/>
            <a:stretch/>
          </p:blipFill>
          <p:spPr>
            <a:xfrm>
              <a:off x="2483954" y="153108"/>
              <a:ext cx="4176092" cy="27623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AE89DC0-9DD6-42CC-BDBA-CFE545BB4E36}"/>
                </a:ext>
              </a:extLst>
            </p:cNvPr>
            <p:cNvSpPr/>
            <p:nvPr/>
          </p:nvSpPr>
          <p:spPr>
            <a:xfrm>
              <a:off x="3804001" y="2915418"/>
              <a:ext cx="15359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ครอบครัวชาวจีน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04C107A-E1F1-4D5B-9FDE-2C2B79055308}"/>
              </a:ext>
            </a:extLst>
          </p:cNvPr>
          <p:cNvGrpSpPr/>
          <p:nvPr/>
        </p:nvGrpSpPr>
        <p:grpSpPr>
          <a:xfrm>
            <a:off x="333350" y="3426779"/>
            <a:ext cx="8477300" cy="2612901"/>
            <a:chOff x="333350" y="3426779"/>
            <a:chExt cx="8477300" cy="2612901"/>
          </a:xfrm>
        </p:grpSpPr>
        <p:sp>
          <p:nvSpPr>
            <p:cNvPr id="9" name="Rectangle: Diagonal Corners Snipped 8">
              <a:extLst>
                <a:ext uri="{FF2B5EF4-FFF2-40B4-BE49-F238E27FC236}">
                  <a16:creationId xmlns:a16="http://schemas.microsoft.com/office/drawing/2014/main" xmlns="" id="{63196D5D-3402-494D-9865-7B65E92F8EC4}"/>
                </a:ext>
              </a:extLst>
            </p:cNvPr>
            <p:cNvSpPr/>
            <p:nvPr/>
          </p:nvSpPr>
          <p:spPr>
            <a:xfrm>
              <a:off x="333350" y="3426779"/>
              <a:ext cx="8477300" cy="2612901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7EBA040-4D98-4E36-9171-E638CF3BA132}"/>
                </a:ext>
              </a:extLst>
            </p:cNvPr>
            <p:cNvSpPr/>
            <p:nvPr/>
          </p:nvSpPr>
          <p:spPr>
            <a:xfrm>
              <a:off x="477078" y="3529484"/>
              <a:ext cx="8333572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5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ต้นกระบองเพชรต้นลูกมีลักษณะของลำต้นที่คล้ายคลึงกับต้นพ่อแม่ เพียงแต่มีขนาดเล็กกว่าและแตกต่างไปจากพืชทะเลทรายชนิดอื่น ๆ เช่นเดียวกับลูกสุนัขพันธุ์โกลเด้น รีทรีฟ</a:t>
              </a:r>
              <a:r>
                <a:rPr lang="th-TH" sz="25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เวอร์</a:t>
              </a:r>
              <a:r>
                <a:rPr lang="th-TH" sz="25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ที่มีรูปร่าง ใบหู ดวงตา และสีขนคล้ายคลึง หรือเหมือนกับพ่อแม่สุนัข และเป็นลักษณะที่แตกต่างไปจากสุนัขพันธุ์อื่น ๆ รวมถึงครอบครัวชาวจีนที่ลูกชายและหญิงต่างก็มีหน้าตา สีผม และสีผิวคล้ายคลึงกับพ่อแม่ ลักษณะเหล่านี้ย่อมแตกต่างไปจากครอบครัวชาวไทยหรือชาวตะวันตกอย่างแน่นอน ลักษณะของสิ่งมีชีวิตแต่ละชนิดที่สามารถถ่ายทอดจากพ่อแม่ไปสู่ลูกได้นั้น เรียกว่า </a:t>
              </a:r>
              <a:r>
                <a:rPr lang="th-TH" sz="25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ลักษณะทางพันธุกรรม</a:t>
              </a:r>
              <a:endParaRPr lang="th-TH" sz="25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27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8506A4-8BD9-49A4-8483-2C24DA2A1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2138" y="1230125"/>
            <a:ext cx="2961862" cy="39736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D0647ED-F2C6-4C1F-A0FB-7A816083A10D}"/>
              </a:ext>
            </a:extLst>
          </p:cNvPr>
          <p:cNvGrpSpPr/>
          <p:nvPr/>
        </p:nvGrpSpPr>
        <p:grpSpPr>
          <a:xfrm>
            <a:off x="291548" y="1404730"/>
            <a:ext cx="5768007" cy="2716696"/>
            <a:chOff x="291548" y="1404730"/>
            <a:chExt cx="5768007" cy="271669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59A73544-6C87-4EF5-B712-F2900745BDED}"/>
                </a:ext>
              </a:extLst>
            </p:cNvPr>
            <p:cNvSpPr/>
            <p:nvPr/>
          </p:nvSpPr>
          <p:spPr>
            <a:xfrm>
              <a:off x="291548" y="1404730"/>
              <a:ext cx="5645425" cy="2716696"/>
            </a:xfrm>
            <a:prstGeom prst="wedgeRoundRectCallout">
              <a:avLst>
                <a:gd name="adj1" fmla="val 69592"/>
                <a:gd name="adj2" fmla="val -2162"/>
                <a:gd name="adj3" fmla="val 16667"/>
              </a:avLst>
            </a:prstGeom>
            <a:solidFill>
              <a:srgbClr val="70D0F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50B300C-27B1-4E41-B8F3-216CCDBB225E}"/>
                </a:ext>
              </a:extLst>
            </p:cNvPr>
            <p:cNvSpPr/>
            <p:nvPr/>
          </p:nvSpPr>
          <p:spPr>
            <a:xfrm>
              <a:off x="424068" y="1639693"/>
              <a:ext cx="563548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ลักษณะทางพันธุกรรมของพืช คือ ลักษณะที่สามารถถ่ายทอดจากพืชรุ่นพ่อแม่ไปยังรุ่นลูกได้ และลักษณะเหล่านั้นเป็นลักษณะของพืชชนิดเดียวกันที่แตกต่างไปจากพืชชนิดอื่น ๆ เช่น ลักษณะของลำต้น ลักษณะของใบ รูปร่างลักษณะ สี กลิ่นของดอกและผล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8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F11F66-F9DB-48B9-88A6-C8429B29D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52" y="-104363"/>
            <a:ext cx="6680296" cy="6352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BECD74-028C-4886-810C-0141E0A26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2" t="33570" r="38967" b="42772"/>
          <a:stretch/>
        </p:blipFill>
        <p:spPr>
          <a:xfrm>
            <a:off x="3807230" y="2028304"/>
            <a:ext cx="1501832" cy="1502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03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056296-12CD-497D-9964-0F62752FC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65"/>
          <a:stretch/>
        </p:blipFill>
        <p:spPr>
          <a:xfrm>
            <a:off x="0" y="852283"/>
            <a:ext cx="2252809" cy="46229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2CF632-FB99-43B1-A88D-C9E782BFAC3A}"/>
              </a:ext>
            </a:extLst>
          </p:cNvPr>
          <p:cNvGrpSpPr/>
          <p:nvPr/>
        </p:nvGrpSpPr>
        <p:grpSpPr>
          <a:xfrm>
            <a:off x="993913" y="-36642"/>
            <a:ext cx="8600661" cy="6400799"/>
            <a:chOff x="993913" y="-36642"/>
            <a:chExt cx="8600661" cy="64007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9DF3661-695D-4A9E-99BA-920110086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913" y="-36642"/>
              <a:ext cx="8600661" cy="640079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4D0D9DE-834C-4D7D-96D1-B508DDEF9162}"/>
                </a:ext>
              </a:extLst>
            </p:cNvPr>
            <p:cNvSpPr/>
            <p:nvPr/>
          </p:nvSpPr>
          <p:spPr>
            <a:xfrm>
              <a:off x="2657062" y="1486806"/>
              <a:ext cx="5718312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ลักษณะทางพันธุกรรมของสัตว์ คือ ลักษณะที่สามารถถ่ายทอดจากสัตว์รุ่นพ่อแม่ไปยังรุ่นลูกได้เช่นเดียวกับลักษณะทางพันธุกรรมของพืช ลักษณะเหล่านั้นเป็นลักษณะของสัตว์ชนิดเดียวกันที่แตกต่างไปจากสัตว์ชนิดอื่น ๆ เช่น สุนัขพันธุ์เดียวกัน จะมีรูปร่างลักษณะของร่างกาย หัว ดวงตา หู หาง ขน หรือขา ที่คล้ายคลึงกัน แต่ลักษณะเหล่านั้น จะแตกต่างไปจากสัตว์ชนิดอื่น ๆ รวมถึงสุนัขพันธุ์อื่น ๆ ก็เช่นกัน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132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498</TotalTime>
  <Words>616</Words>
  <Application>Microsoft Office PowerPoint</Application>
  <PresentationFormat>On-screen Show (4:3)</PresentationFormat>
  <Paragraphs>175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Angsana New</vt:lpstr>
      <vt:lpstr>Cordia New</vt:lpstr>
      <vt:lpstr>Impact</vt:lpstr>
      <vt:lpstr>Sarabun</vt:lpstr>
      <vt:lpstr>Calibri</vt:lpstr>
      <vt:lpstr>Wingdings 3</vt:lpstr>
      <vt:lpstr>Gill Sans MT</vt:lpstr>
      <vt:lpstr>TH Sarabun New</vt:lpstr>
      <vt:lpstr>TH NiramitIT๙</vt:lpstr>
      <vt:lpstr>Calibri Light</vt:lpstr>
      <vt:lpstr>Office Theme</vt:lpstr>
      <vt:lpstr>Badge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44</cp:revision>
  <dcterms:created xsi:type="dcterms:W3CDTF">2019-09-07T14:42:59Z</dcterms:created>
  <dcterms:modified xsi:type="dcterms:W3CDTF">2019-12-23T03:43:14Z</dcterms:modified>
</cp:coreProperties>
</file>