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sldIdLst>
    <p:sldId id="292" r:id="rId4"/>
    <p:sldId id="25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57" r:id="rId27"/>
    <p:sldId id="291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</p:sldIdLst>
  <p:sldSz cx="9144000" cy="6858000" type="screen4x3"/>
  <p:notesSz cx="6858000" cy="9144000"/>
  <p:embeddedFontLst>
    <p:embeddedFont>
      <p:font typeface="Angsana New" pitchFamily="18" charset="-34"/>
      <p:regular r:id="rId38"/>
      <p:bold r:id="rId39"/>
      <p:italic r:id="rId40"/>
      <p:boldItalic r:id="rId41"/>
    </p:embeddedFont>
    <p:embeddedFont>
      <p:font typeface="Cordia New" pitchFamily="34" charset="-34"/>
      <p:regular r:id="rId42"/>
      <p:bold r:id="rId43"/>
      <p:italic r:id="rId44"/>
      <p:boldItalic r:id="rId45"/>
    </p:embeddedFont>
    <p:embeddedFont>
      <p:font typeface="Impact" pitchFamily="34" charset="0"/>
      <p:regular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Wingdings 3" pitchFamily="18" charset="2"/>
      <p:regular r:id="rId51"/>
    </p:embeddedFont>
    <p:embeddedFont>
      <p:font typeface="Gill Sans MT" pitchFamily="34" charset="0"/>
      <p:regular r:id="rId52"/>
      <p:bold r:id="rId53"/>
      <p:italic r:id="rId54"/>
      <p:boldItalic r:id="rId55"/>
    </p:embeddedFont>
    <p:embeddedFont>
      <p:font typeface="TH Sarabun New" pitchFamily="34" charset="-34"/>
      <p:regular r:id="rId56"/>
      <p:bold r:id="rId57"/>
      <p:italic r:id="rId58"/>
      <p:boldItalic r:id="rId59"/>
    </p:embeddedFont>
    <p:embeddedFont>
      <p:font typeface="TH NiramitIT๙" charset="-34"/>
      <p:regular r:id="rId60"/>
      <p:bold r:id="rId61"/>
      <p:italic r:id="rId62"/>
    </p:embeddedFont>
    <p:embeddedFont>
      <p:font typeface="Calibri Light" pitchFamily="34" charset="0"/>
      <p:regular r:id="rId63"/>
      <p:italic r:id="rId6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CB51141-AB60-4D25-BA60-7DE934EF411A}">
          <p14:sldIdLst>
            <p14:sldId id="292"/>
            <p14:sldId id="258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57"/>
            <p14:sldId id="291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3" autoAdjust="0"/>
    <p:restoredTop sz="94660"/>
  </p:normalViewPr>
  <p:slideViewPr>
    <p:cSldViewPr snapToGrid="0">
      <p:cViewPr>
        <p:scale>
          <a:sx n="88" d="100"/>
          <a:sy n="88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2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5995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632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1763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0570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8242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87890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045034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75422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2976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pic>
        <p:nvPicPr>
          <p:cNvPr id="5" name="รูปภาพ 18">
            <a:extLst>
              <a:ext uri="{FF2B5EF4-FFF2-40B4-BE49-F238E27FC236}">
                <a16:creationId xmlns:a16="http://schemas.microsoft.com/office/drawing/2014/main" xmlns="" id="{98413E2E-F922-4C59-8B63-C8691FD6C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822024BF-3B45-45EC-ABF5-6CF71747F4CB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3326802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แรงในชีวิตประจำวัน ป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</a:p>
        </p:txBody>
      </p:sp>
      <p:sp>
        <p:nvSpPr>
          <p:cNvPr id="7" name="Google Shape;55;p4">
            <a:extLst>
              <a:ext uri="{FF2B5EF4-FFF2-40B4-BE49-F238E27FC236}">
                <a16:creationId xmlns:a16="http://schemas.microsoft.com/office/drawing/2014/main" xmlns="" id="{BA10CEC9-63D7-4228-907E-C4C482FBAF6B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27386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1D621397-2EA4-46A6-9EEE-59D1D40C126D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9669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1053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Google Shape;55;p4">
            <a:extLst>
              <a:ext uri="{FF2B5EF4-FFF2-40B4-BE49-F238E27FC236}">
                <a16:creationId xmlns:a16="http://schemas.microsoft.com/office/drawing/2014/main" xmlns="" id="{DF55597E-8BD6-4C8E-A490-B2AD03856A7F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27386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D862FCC-8AF3-4A13-BA51-E2DB5F67464C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8F3FD2B6-00F0-4128-B1FA-81609C9C65E4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82EDA1-075E-4AA8-9D33-3636D4E7CA99}" type="datetimeFigureOut">
              <a:rPr lang="th-TH" smtClean="0"/>
              <a:pPr/>
              <a:t>23/12/62</a:t>
            </a:fld>
            <a:endParaRPr lang="th-TH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55B0E8CA-47B9-446E-8DE9-BB0FE48CAB03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 dirty="0"/>
          </a:p>
        </p:txBody>
      </p:sp>
      <p:grpSp>
        <p:nvGrpSpPr>
          <p:cNvPr id="15" name="กลุ่ม 11">
            <a:extLst>
              <a:ext uri="{FF2B5EF4-FFF2-40B4-BE49-F238E27FC236}">
                <a16:creationId xmlns:a16="http://schemas.microsoft.com/office/drawing/2014/main" xmlns="" id="{4C8A3416-0BF4-4E10-BEF2-CC8E79DAA944}"/>
              </a:ext>
            </a:extLst>
          </p:cNvPr>
          <p:cNvGrpSpPr/>
          <p:nvPr userDrawn="1"/>
        </p:nvGrpSpPr>
        <p:grpSpPr>
          <a:xfrm>
            <a:off x="35168" y="6160068"/>
            <a:ext cx="3468599" cy="652605"/>
            <a:chOff x="281237" y="58440"/>
            <a:chExt cx="7697252" cy="1551688"/>
          </a:xfrm>
        </p:grpSpPr>
        <p:sp>
          <p:nvSpPr>
            <p:cNvPr id="16" name="สี่เหลี่ยมผืนผ้า 12">
              <a:extLst>
                <a:ext uri="{FF2B5EF4-FFF2-40B4-BE49-F238E27FC236}">
                  <a16:creationId xmlns:a16="http://schemas.microsoft.com/office/drawing/2014/main" xmlns="" id="{A40CF857-589A-4973-BCDA-B04C2BDD1ADF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7" name="รูปภาพ 13">
              <a:extLst>
                <a:ext uri="{FF2B5EF4-FFF2-40B4-BE49-F238E27FC236}">
                  <a16:creationId xmlns:a16="http://schemas.microsoft.com/office/drawing/2014/main" xmlns="" id="{1D0DFB04-6511-4CC6-A5CF-BF5DD3BDB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8" name="วงรี 14">
              <a:extLst>
                <a:ext uri="{FF2B5EF4-FFF2-40B4-BE49-F238E27FC236}">
                  <a16:creationId xmlns:a16="http://schemas.microsoft.com/office/drawing/2014/main" xmlns="" id="{37159D3D-EDF1-4C82-99BC-044B570C55E2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89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9775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0959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997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F1A3-0EF8-4CF7-A0D7-97B60401BD0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Google Shape;55;p4">
            <a:extLst>
              <a:ext uri="{FF2B5EF4-FFF2-40B4-BE49-F238E27FC236}">
                <a16:creationId xmlns="" xmlns:a16="http://schemas.microsoft.com/office/drawing/2014/main" id="{FE930199-C876-47DE-A77F-2DCFD3880A77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sz="3200" b="1" dirty="0">
              <a:solidFill>
                <a:prstClr val="black"/>
              </a:solidFill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112A7BF2-FD8E-4CFA-9E4C-30D1ED5E8E7E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075577-1048-4332-B841-95528600E26E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="" xmlns:a16="http://schemas.microsoft.com/office/drawing/2014/main" id="{4C292FCB-45DB-47C9-AA0A-B36923C30247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5EE06334-7560-44FF-A31C-71BE79362174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="" xmlns:a16="http://schemas.microsoft.com/office/drawing/2014/main" id="{B2FE54C4-33C1-45DB-9300-DF4335DC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D02894E8-5B7D-42E6-9624-D7C151548AF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179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D2FA-D7AF-42E3-AD0C-83D6C74789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16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C56A-EE14-4A74-8938-8DAA99D3F93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94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CAA0-A6C6-42FB-8296-2073CD7EA5A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01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FFB3-1B17-4514-8761-40766F576CA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00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95D7-5791-48E6-904D-8521AB061A3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6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889-7275-45AE-B00D-6DB84B8FCE6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6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DFB6D7A-BAA4-47C3-B050-04C153E1DF7E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82EDA1-075E-4AA8-9D33-3636D4E7CA99}" type="datetimeFigureOut">
              <a:rPr lang="th-TH" smtClean="0"/>
              <a:pPr/>
              <a:t>23/12/62</a:t>
            </a:fld>
            <a:endParaRPr lang="th-TH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297E9F48-6729-409A-BE97-F9322EC4467A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CE4F3946-6A8D-4269-9576-9CDFA549EA7A}"/>
              </a:ext>
            </a:extLst>
          </p:cNvPr>
          <p:cNvSpPr txBox="1">
            <a:spLocks/>
          </p:cNvSpPr>
          <p:nvPr userDrawn="1"/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Google Shape;55;p4">
            <a:extLst>
              <a:ext uri="{FF2B5EF4-FFF2-40B4-BE49-F238E27FC236}">
                <a16:creationId xmlns:a16="http://schemas.microsoft.com/office/drawing/2014/main" xmlns="" id="{3A06D499-85F9-40B8-B0AA-92FF9747922F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27386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195B668F-3543-429F-B54B-EF39000E1B53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6" name="กลุ่ม 11">
            <a:extLst>
              <a:ext uri="{FF2B5EF4-FFF2-40B4-BE49-F238E27FC236}">
                <a16:creationId xmlns:a16="http://schemas.microsoft.com/office/drawing/2014/main" xmlns="" id="{F81530AB-1B01-4481-B267-3D8D5FA7C76D}"/>
              </a:ext>
            </a:extLst>
          </p:cNvPr>
          <p:cNvGrpSpPr/>
          <p:nvPr userDrawn="1"/>
        </p:nvGrpSpPr>
        <p:grpSpPr>
          <a:xfrm>
            <a:off x="35168" y="6160068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:a16="http://schemas.microsoft.com/office/drawing/2014/main" xmlns="" id="{54D81601-E42B-4ADC-86D1-2D0CF6BBFD2E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:a16="http://schemas.microsoft.com/office/drawing/2014/main" xmlns="" id="{59F872C1-1216-4443-9116-7B525C8994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:a16="http://schemas.microsoft.com/office/drawing/2014/main" xmlns="" id="{C4A233D7-80A4-4CE6-9C82-B23C4E263188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1555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B09E-5005-4359-8BD0-0B675BB5E9B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88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492A-E43C-4EA3-A1EF-A89F8F62E51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4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F9B3-5C90-410B-B1C1-77E6580E7F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25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4F183-B24C-4771-B8C6-CF3773806CA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2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870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420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318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532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464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9258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 l="-4000" t="-4000" r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6607-BA34-4D34-9194-6066234AECCB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02693-BC6D-4353-87A2-F9628D810C8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043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8082224-786D-4F25-A395-EEC00C7C0F8C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F41C76-FEEA-4E46-B6B2-15B516F1452E}" type="slidenum">
              <a:rPr lang="th-TH" smtClean="0"/>
              <a:t>‹#›</a:t>
            </a:fld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418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C409F-12BB-4312-ACB9-0D23C2CBBE0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2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3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3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87088" y="0"/>
            <a:ext cx="9350829" cy="6980845"/>
            <a:chOff x="-87088" y="0"/>
            <a:chExt cx="9350829" cy="69808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4389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088" y="4388330"/>
              <a:ext cx="2264228" cy="2469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122" y="4309028"/>
              <a:ext cx="2018619" cy="2671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155368" y="4473859"/>
              <a:ext cx="2786746" cy="2319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53" y="4522078"/>
              <a:ext cx="2514604" cy="2295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909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94CE618-C5AB-4DCD-9311-692EC2D6F48C}"/>
              </a:ext>
            </a:extLst>
          </p:cNvPr>
          <p:cNvGrpSpPr/>
          <p:nvPr/>
        </p:nvGrpSpPr>
        <p:grpSpPr>
          <a:xfrm>
            <a:off x="116467" y="129457"/>
            <a:ext cx="6019290" cy="830997"/>
            <a:chOff x="116467" y="129457"/>
            <a:chExt cx="6019290" cy="83099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F7BE08AB-DDA4-40D0-8398-EA3ED3764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494" r="2426"/>
            <a:stretch/>
          </p:blipFill>
          <p:spPr>
            <a:xfrm>
              <a:off x="618676" y="162789"/>
              <a:ext cx="5517081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16B78FFB-0239-447D-A5C9-B1DCEF20D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6467" y="162789"/>
              <a:ext cx="827623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3351475-AC4C-4A2A-872B-5A20BBDB7333}"/>
                </a:ext>
              </a:extLst>
            </p:cNvPr>
            <p:cNvSpPr txBox="1"/>
            <p:nvPr/>
          </p:nvSpPr>
          <p:spPr>
            <a:xfrm>
              <a:off x="297682" y="12945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D61B8A4-0C1B-4CB3-9B07-9B4E07C3A34A}"/>
                </a:ext>
              </a:extLst>
            </p:cNvPr>
            <p:cNvSpPr/>
            <p:nvPr/>
          </p:nvSpPr>
          <p:spPr>
            <a:xfrm>
              <a:off x="999003" y="280792"/>
              <a:ext cx="5081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 และผลของแรงเสียดทาน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3090250-5274-49C5-9CAC-6774EBC27901}"/>
              </a:ext>
            </a:extLst>
          </p:cNvPr>
          <p:cNvGrpSpPr/>
          <p:nvPr/>
        </p:nvGrpSpPr>
        <p:grpSpPr>
          <a:xfrm>
            <a:off x="1" y="927123"/>
            <a:ext cx="9027532" cy="2546213"/>
            <a:chOff x="1" y="927123"/>
            <a:chExt cx="9027532" cy="25462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D0C16C4-07EF-46E2-AEAA-46D5F167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" y="927123"/>
              <a:ext cx="9027532" cy="254621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5AA0161-624D-481A-B8ED-1EF2084D13F4}"/>
                </a:ext>
              </a:extLst>
            </p:cNvPr>
            <p:cNvSpPr/>
            <p:nvPr/>
          </p:nvSpPr>
          <p:spPr>
            <a:xfrm>
              <a:off x="527999" y="1157349"/>
              <a:ext cx="808800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นักเรียนทราบมาแล้วว่า </a:t>
              </a:r>
              <a:r>
                <a:rPr lang="th-TH" sz="28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ให้วัตถุเคลื่อนที่ หรือเปลี่ยนแปลงการเคลื่อนที่จะต้องมีแรงมากระทำกับวัตถุนั้น ดังนั้น เมื่อต้องการดันกล่อง หรือวัตถุอื่น ๆ </a:t>
              </a:r>
            </a:p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ให้เคลื่อนที่ไปบนพื้น ต้องออกแรงกระทำกับวัตถุเพื่อให้วัตถุเคลื่อนที่ เราจะรู้สึกว่ามีแรงบางอย่างต้านการเคลื่อนที่ของวัตถุ ทำให้วัตถุเคลื่อนที่ได้ช้าลง แรงต้านทานนี้มีลักษณะอย่างไร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439881C-9598-4738-9384-A238C6DC4B38}"/>
              </a:ext>
            </a:extLst>
          </p:cNvPr>
          <p:cNvGrpSpPr/>
          <p:nvPr/>
        </p:nvGrpSpPr>
        <p:grpSpPr>
          <a:xfrm>
            <a:off x="1421476" y="3322982"/>
            <a:ext cx="6482401" cy="3325800"/>
            <a:chOff x="1421476" y="3322982"/>
            <a:chExt cx="6482401" cy="33258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1A5361D-DD76-472D-B85B-11A263300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476" y="3322982"/>
              <a:ext cx="6482401" cy="286413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19DAB7D-1ACA-4937-B694-C499CC46CD3D}"/>
                </a:ext>
              </a:extLst>
            </p:cNvPr>
            <p:cNvSpPr/>
            <p:nvPr/>
          </p:nvSpPr>
          <p:spPr>
            <a:xfrm>
              <a:off x="3827957" y="6187117"/>
              <a:ext cx="29546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ออกแรงดันกล่องให้เคลื่อนที่บนพื้น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081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69DB811-173F-4047-9DEB-886664885314}"/>
              </a:ext>
            </a:extLst>
          </p:cNvPr>
          <p:cNvGrpSpPr/>
          <p:nvPr/>
        </p:nvGrpSpPr>
        <p:grpSpPr>
          <a:xfrm>
            <a:off x="229309" y="211507"/>
            <a:ext cx="8685380" cy="1776320"/>
            <a:chOff x="229309" y="211507"/>
            <a:chExt cx="8685380" cy="17763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EB3C952-90D2-4775-B10C-134756484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29309" y="211507"/>
              <a:ext cx="8685380" cy="177632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913AF32-0185-4063-93C7-1F4DEC33AE67}"/>
                </a:ext>
              </a:extLst>
            </p:cNvPr>
            <p:cNvSpPr/>
            <p:nvPr/>
          </p:nvSpPr>
          <p:spPr>
            <a:xfrm>
              <a:off x="477078" y="456697"/>
              <a:ext cx="818984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แรงบางอย่างทำให้การเคลื่อนที่ของเราหรือวัตถุต่าง ๆ ช้าลง นักเรียนลองสังเกตว่า ถ้าเราวิ่งเล่นที่พื้นทรายกับวิ่งบนพื้นดินเรียบ ๆ นักเรียนรู้สึกอย่างไร เพราะเหตุใดจึงเป็นเช่นนั้น การวิ่งบนพื้นผิวทรายกับพื้นผิวดินเรียบแตกต่างกันอย่างไร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569A865-C684-405B-A176-0484F12CCC79}"/>
              </a:ext>
            </a:extLst>
          </p:cNvPr>
          <p:cNvGrpSpPr/>
          <p:nvPr/>
        </p:nvGrpSpPr>
        <p:grpSpPr>
          <a:xfrm>
            <a:off x="4571999" y="1987827"/>
            <a:ext cx="3896139" cy="4346526"/>
            <a:chOff x="4571999" y="1987827"/>
            <a:chExt cx="3896139" cy="43465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AF692ED-3A55-4AE1-886F-E6399A2DA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1"/>
            <a:stretch/>
          </p:blipFill>
          <p:spPr>
            <a:xfrm>
              <a:off x="4571999" y="1987827"/>
              <a:ext cx="3896139" cy="39283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FDBBD58-DE43-4194-9643-15386E5ACF33}"/>
                </a:ext>
              </a:extLst>
            </p:cNvPr>
            <p:cNvSpPr/>
            <p:nvPr/>
          </p:nvSpPr>
          <p:spPr>
            <a:xfrm>
              <a:off x="5606097" y="5872688"/>
              <a:ext cx="21002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การวิ่งบนพื้นผิวดินเรียบ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A434E4E-948D-487C-B391-7B683F5EA71D}"/>
              </a:ext>
            </a:extLst>
          </p:cNvPr>
          <p:cNvGrpSpPr/>
          <p:nvPr/>
        </p:nvGrpSpPr>
        <p:grpSpPr>
          <a:xfrm>
            <a:off x="781877" y="1987827"/>
            <a:ext cx="3790122" cy="4313167"/>
            <a:chOff x="781877" y="1987827"/>
            <a:chExt cx="3790122" cy="43131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1320345-3609-495B-988A-48F912944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51"/>
            <a:stretch/>
          </p:blipFill>
          <p:spPr>
            <a:xfrm>
              <a:off x="781877" y="1987827"/>
              <a:ext cx="3790122" cy="392839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C2652F6-5DE8-4A07-884E-6C374AA6EBB5}"/>
                </a:ext>
              </a:extLst>
            </p:cNvPr>
            <p:cNvSpPr/>
            <p:nvPr/>
          </p:nvSpPr>
          <p:spPr>
            <a:xfrm>
              <a:off x="1733411" y="5839329"/>
              <a:ext cx="18870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การวิ่งบนพื้นผิวทราย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42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2B726A-538E-44AC-8595-3B6E58919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69" y="0"/>
            <a:ext cx="3208331" cy="33103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0C8E96-38D0-47E7-A777-A5605DD7BEE1}"/>
              </a:ext>
            </a:extLst>
          </p:cNvPr>
          <p:cNvGrpSpPr/>
          <p:nvPr/>
        </p:nvGrpSpPr>
        <p:grpSpPr>
          <a:xfrm>
            <a:off x="132521" y="0"/>
            <a:ext cx="6972242" cy="2548264"/>
            <a:chOff x="132521" y="0"/>
            <a:chExt cx="6972242" cy="25482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2FC0434-8509-4C10-8A8A-1BAB593FC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" y="0"/>
              <a:ext cx="6972242" cy="25482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72F61F-02CA-4829-8004-93162F739D0D}"/>
                </a:ext>
              </a:extLst>
            </p:cNvPr>
            <p:cNvSpPr/>
            <p:nvPr/>
          </p:nvSpPr>
          <p:spPr>
            <a:xfrm>
              <a:off x="1157200" y="581634"/>
              <a:ext cx="4572000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การวิ่งบนพื้นทรายและวิ่งบนพื้นดินเรียบในระยะทางเท่ากัน การวิ่งบนพื้นแบบไหนต้องออกแรงมากกว่า เพราะเหตุใด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45A22A-8B7F-46E0-B54F-96DC4148FB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3"/>
          <a:stretch/>
        </p:blipFill>
        <p:spPr>
          <a:xfrm flipH="1">
            <a:off x="672548" y="2403413"/>
            <a:ext cx="2189921" cy="38729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3267B2-ADB1-4047-B5C9-635D119865FF}"/>
              </a:ext>
            </a:extLst>
          </p:cNvPr>
          <p:cNvGrpSpPr/>
          <p:nvPr/>
        </p:nvGrpSpPr>
        <p:grpSpPr>
          <a:xfrm>
            <a:off x="2085561" y="3146732"/>
            <a:ext cx="6898109" cy="2531165"/>
            <a:chOff x="2085561" y="3146732"/>
            <a:chExt cx="6898109" cy="25311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F90F483-DC4F-406E-9650-CD79C31FD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1" y="3146732"/>
              <a:ext cx="6898109" cy="253116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B3EA61D-0F19-4871-AF21-DCA984CED344}"/>
                </a:ext>
              </a:extLst>
            </p:cNvPr>
            <p:cNvSpPr/>
            <p:nvPr/>
          </p:nvSpPr>
          <p:spPr>
            <a:xfrm>
              <a:off x="3497976" y="3659324"/>
              <a:ext cx="442542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การวิ่งบนพื้นทรายหรือบนพื้นดินเรียบ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มีการเสียดสีกันระหว่าง พื้นผิวทรายหรือพื้นผิวดินกับเท้าของนักเรียน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9787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667E14C-3B1C-4579-B142-24E05763B141}"/>
              </a:ext>
            </a:extLst>
          </p:cNvPr>
          <p:cNvGrpSpPr/>
          <p:nvPr/>
        </p:nvGrpSpPr>
        <p:grpSpPr>
          <a:xfrm>
            <a:off x="1658025" y="-333206"/>
            <a:ext cx="7707791" cy="4197531"/>
            <a:chOff x="1658025" y="-333206"/>
            <a:chExt cx="7707791" cy="41975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EBA9065-B5A8-4D66-8E43-0ED6735F8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025" y="-333206"/>
              <a:ext cx="7707791" cy="419753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8C2331F-1880-4835-9BDC-66FECEF06527}"/>
                </a:ext>
              </a:extLst>
            </p:cNvPr>
            <p:cNvSpPr/>
            <p:nvPr/>
          </p:nvSpPr>
          <p:spPr>
            <a:xfrm>
              <a:off x="3062734" y="769325"/>
              <a:ext cx="516172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แรงเสียดทาน เป็นแรงที่ต้านการเคลื่อนที่ของวัตถุ เมื่อวัตถุ ๒ ชนิด มาเสียดสีกัน วัตถุที่เคลื่อนที่ไปบนพื้นผิวขรุขระจะมีแรงต้านการเคลื่อนที่ของวัตถุนั้นมากกว่าวัตถุที่เคลื่อนที่ไปบนพื้นผิวเรียบ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68F965-E22B-4B01-818E-58C24873D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5"/>
          <a:stretch/>
        </p:blipFill>
        <p:spPr>
          <a:xfrm>
            <a:off x="326176" y="0"/>
            <a:ext cx="2295987" cy="40601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911289A-19B8-4A17-8D9D-6C368B7D5DF7}"/>
              </a:ext>
            </a:extLst>
          </p:cNvPr>
          <p:cNvGrpSpPr/>
          <p:nvPr/>
        </p:nvGrpSpPr>
        <p:grpSpPr>
          <a:xfrm>
            <a:off x="1" y="3960053"/>
            <a:ext cx="9031356" cy="2128622"/>
            <a:chOff x="1" y="3960053"/>
            <a:chExt cx="9031356" cy="21286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F4559AE-E69E-4B79-86A5-20EEAB4A0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" y="3960053"/>
              <a:ext cx="9031356" cy="212862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457C35A-0C00-41CE-B691-C8544A3DFD11}"/>
                </a:ext>
              </a:extLst>
            </p:cNvPr>
            <p:cNvSpPr/>
            <p:nvPr/>
          </p:nvSpPr>
          <p:spPr>
            <a:xfrm>
              <a:off x="351184" y="4177065"/>
              <a:ext cx="845488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การที่วัตถุหนึ่งเลื่อนไถลไปบนพื้นผิว จะมีแรงอย่างหนึ่งเกิดขึ้น แรงนี้จะต้านทานไม่ให้วัตถุเกิดการเลื่อนไถล เราเรียกแรงที่ต้านการเคลื่อนที่ของวัตถุนี้ว่า 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 </a:t>
              </a:r>
            </a:p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แรงเสียดทานทำให้วัตถุเคลื่อนที่ช้าลง หรือหยุดการเคลื่อนที่ แรงเสียดทานมีทิศทางตรงกันข้ามกับการเคลื่อนที่ของวัตถุบนพื้นผิวเสมอ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2348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9F33CD-BE84-4786-961E-7051D8FDD0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12"/>
          <a:stretch/>
        </p:blipFill>
        <p:spPr>
          <a:xfrm>
            <a:off x="1134327" y="-141208"/>
            <a:ext cx="6875343" cy="3318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ED1A11-ABE4-4039-B226-29CBCACE4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7"/>
          <a:stretch/>
        </p:blipFill>
        <p:spPr>
          <a:xfrm>
            <a:off x="1205348" y="2937501"/>
            <a:ext cx="6875343" cy="3089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F9791B-23BD-4800-8F0F-FDE3849CDCD0}"/>
              </a:ext>
            </a:extLst>
          </p:cNvPr>
          <p:cNvSpPr/>
          <p:nvPr/>
        </p:nvSpPr>
        <p:spPr>
          <a:xfrm>
            <a:off x="3294898" y="5982613"/>
            <a:ext cx="5424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ภาพการเลื่อนไถลของหนังสือไปบนพื้นผิวเรียบได้เร็วกว่าหนังสือที่เลื่อนไถลไปบนพื้นผิวขรุขระ</a:t>
            </a:r>
          </a:p>
        </p:txBody>
      </p:sp>
    </p:spTree>
    <p:extLst>
      <p:ext uri="{BB962C8B-B14F-4D97-AF65-F5344CB8AC3E}">
        <p14:creationId xmlns:p14="http://schemas.microsoft.com/office/powerpoint/2010/main" val="648111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92E342-798E-452C-9FA6-52CB875C4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4"/>
          <a:stretch/>
        </p:blipFill>
        <p:spPr>
          <a:xfrm>
            <a:off x="6579002" y="273303"/>
            <a:ext cx="1963368" cy="30516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939956-6050-43C7-9189-12C09DBBA205}"/>
              </a:ext>
            </a:extLst>
          </p:cNvPr>
          <p:cNvSpPr/>
          <p:nvPr/>
        </p:nvSpPr>
        <p:spPr>
          <a:xfrm>
            <a:off x="2089192" y="10745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940C4E-5231-47C5-BF96-C4DFE09BB7E2}"/>
              </a:ext>
            </a:extLst>
          </p:cNvPr>
          <p:cNvGrpSpPr/>
          <p:nvPr/>
        </p:nvGrpSpPr>
        <p:grpSpPr>
          <a:xfrm>
            <a:off x="368316" y="273303"/>
            <a:ext cx="7001475" cy="2101407"/>
            <a:chOff x="368316" y="273303"/>
            <a:chExt cx="7001475" cy="21014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C88FDD2-F413-433D-A2F0-E9D91786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2" b="89577" l="8204" r="92461">
                          <a14:foregroundMark x1="10421" y1="35831" x2="8204" y2="54723"/>
                          <a14:foregroundMark x1="8204" y1="54723" x2="8204" y2="55049"/>
                          <a14:foregroundMark x1="79393" y1="66864" x2="79157" y2="67427"/>
                          <a14:backgroundMark x1="78714" y1="35179" x2="72062" y2="21173"/>
                          <a14:backgroundMark x1="72062" y1="21173" x2="58537" y2="13029"/>
                          <a14:backgroundMark x1="26829" y1="11075" x2="11973" y2="19218"/>
                          <a14:backgroundMark x1="5765" y1="58632" x2="13082" y2="76873"/>
                          <a14:backgroundMark x1="13304" y1="77850" x2="15743" y2="85016"/>
                          <a14:backgroundMark x1="16630" y1="80782" x2="26164" y2="84691"/>
                          <a14:backgroundMark x1="25721" y1="82085" x2="31486" y2="84365"/>
                          <a14:backgroundMark x1="31042" y1="85016" x2="46341" y2="85342"/>
                          <a14:backgroundMark x1="45455" y1="85342" x2="59202" y2="85342"/>
                          <a14:backgroundMark x1="59867" y1="85993" x2="68514" y2="83388"/>
                          <a14:backgroundMark x1="71619" y1="85668" x2="75166" y2="85668"/>
                          <a14:backgroundMark x1="74501" y1="73941" x2="74501" y2="73941"/>
                          <a14:backgroundMark x1="70953" y1="78176" x2="70953" y2="78176"/>
                          <a14:backgroundMark x1="73836" y1="80456" x2="73836" y2="80456"/>
                          <a14:backgroundMark x1="73614" y1="79479" x2="73614" y2="79479"/>
                          <a14:backgroundMark x1="74279" y1="80782" x2="74279" y2="80782"/>
                          <a14:backgroundMark x1="12417" y1="20521" x2="6208" y2="30293"/>
                          <a14:backgroundMark x1="6208" y1="30293" x2="5322" y2="41694"/>
                          <a14:backgroundMark x1="78271" y1="35179" x2="80044" y2="54723"/>
                          <a14:backgroundMark x1="80044" y1="54723" x2="79157" y2="58958"/>
                          <a14:backgroundMark x1="77862" y1="66377" x2="76940" y2="72638"/>
                          <a14:backgroundMark x1="80534" y1="68543" x2="79601" y2="73616"/>
                          <a14:backgroundMark x1="81493" y1="63330" x2="81442" y2="63606"/>
                          <a14:backgroundMark x1="77605" y1="74267" x2="83814" y2="80130"/>
                          <a14:backgroundMark x1="86696" y1="80456" x2="93792" y2="81107"/>
                          <a14:backgroundMark x1="75831" y1="79479" x2="75831" y2="79479"/>
                          <a14:backgroundMark x1="78936" y1="88274" x2="93348" y2="88274"/>
                          <a14:backgroundMark x1="80931" y1="59935" x2="80710" y2="61238"/>
                          <a14:backgroundMark x1="78271" y1="69381" x2="81153" y2="60912"/>
                          <a14:backgroundMark x1="82262" y1="62541" x2="80044" y2="67427"/>
                          <a14:backgroundMark x1="80931" y1="59283" x2="79601" y2="64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16" y="273303"/>
              <a:ext cx="7001475" cy="210140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3E04009-2C4E-4482-B71F-3C7CC1227CC1}"/>
                </a:ext>
              </a:extLst>
            </p:cNvPr>
            <p:cNvSpPr/>
            <p:nvPr/>
          </p:nvSpPr>
          <p:spPr>
            <a:xfrm>
              <a:off x="1140567" y="832615"/>
              <a:ext cx="477536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วัตถุที่มีพื้นผิวขรุขระทำให้เกิดแรงเสียดทาน มากกว่าวัตถุที่มีพื้นผิวเรียบ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A1AED8-C00F-448A-8429-C9D5491A4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689" y="2934022"/>
            <a:ext cx="3208331" cy="3310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A035E6-87D0-40C0-B7AE-9D1736581140}"/>
              </a:ext>
            </a:extLst>
          </p:cNvPr>
          <p:cNvGrpSpPr/>
          <p:nvPr/>
        </p:nvGrpSpPr>
        <p:grpSpPr>
          <a:xfrm>
            <a:off x="3111318" y="3428999"/>
            <a:ext cx="5609229" cy="2384703"/>
            <a:chOff x="3111318" y="3428999"/>
            <a:chExt cx="5609229" cy="238470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28BE413D-975A-4B26-BB8C-09E3FEB556BB}"/>
                </a:ext>
              </a:extLst>
            </p:cNvPr>
            <p:cNvSpPr/>
            <p:nvPr/>
          </p:nvSpPr>
          <p:spPr>
            <a:xfrm>
              <a:off x="3111318" y="3428999"/>
              <a:ext cx="5609229" cy="2384703"/>
            </a:xfrm>
            <a:prstGeom prst="wedgeRoundRectCallout">
              <a:avLst>
                <a:gd name="adj1" fmla="val -65708"/>
                <a:gd name="adj2" fmla="val -18112"/>
                <a:gd name="adj3" fmla="val 16667"/>
              </a:avLst>
            </a:prstGeom>
            <a:solidFill>
              <a:srgbClr val="B7F0EF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B4925F8-7B3D-4617-A8DA-B813A3734064}"/>
                </a:ext>
              </a:extLst>
            </p:cNvPr>
            <p:cNvSpPr/>
            <p:nvPr/>
          </p:nvSpPr>
          <p:spPr>
            <a:xfrm>
              <a:off x="3275463" y="3566933"/>
              <a:ext cx="526690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พื้นผิวที่ขรุขระ มีการเสียดสีระหว่างกันและกันมาก จึงมีแรงเสียดทานที่ต้านการเคลื่อนที่ของวัตถุเกิดขึ้น การที่พื้นผิวเรียบทำให้มีการเสียดสีระหว่างกันและกันน้อยลง จะช่วยลดแรงเสียดทาน ทำให้วัตถุเคลื่อนที่ไปได้ง่าย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08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1073AE4-A844-4EE9-BC53-E22557F63A22}"/>
              </a:ext>
            </a:extLst>
          </p:cNvPr>
          <p:cNvGrpSpPr/>
          <p:nvPr/>
        </p:nvGrpSpPr>
        <p:grpSpPr>
          <a:xfrm>
            <a:off x="327545" y="272955"/>
            <a:ext cx="6243853" cy="1066338"/>
            <a:chOff x="327545" y="272955"/>
            <a:chExt cx="6243853" cy="106633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226A9F0F-5B42-43D8-8135-3D5DDF17F7F0}"/>
                </a:ext>
              </a:extLst>
            </p:cNvPr>
            <p:cNvSpPr/>
            <p:nvPr/>
          </p:nvSpPr>
          <p:spPr>
            <a:xfrm>
              <a:off x="327545" y="272955"/>
              <a:ext cx="5895833" cy="106633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6452932-7008-4AA4-8EE8-66A4F1DF5601}"/>
                </a:ext>
              </a:extLst>
            </p:cNvPr>
            <p:cNvSpPr/>
            <p:nvPr/>
          </p:nvSpPr>
          <p:spPr>
            <a:xfrm>
              <a:off x="464024" y="385186"/>
              <a:ext cx="610737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แรงเสียดทานมีประโยชน์ในชีวิตประจำวันของเรา เช่น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แรงเสียดทานทำให้เราไม่ลื่นไถลเวลาวิ่งบนพื้นผิวต่าง ๆ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962D53F-96A8-477E-B8BB-6A26EA53DE04}"/>
              </a:ext>
            </a:extLst>
          </p:cNvPr>
          <p:cNvGrpSpPr/>
          <p:nvPr/>
        </p:nvGrpSpPr>
        <p:grpSpPr>
          <a:xfrm>
            <a:off x="327545" y="1424592"/>
            <a:ext cx="4244454" cy="4849640"/>
            <a:chOff x="327545" y="1424592"/>
            <a:chExt cx="4244454" cy="48496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34FB2B0-D533-46AD-95CF-459D69C61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82"/>
            <a:stretch/>
          </p:blipFill>
          <p:spPr>
            <a:xfrm>
              <a:off x="327545" y="1424592"/>
              <a:ext cx="4244454" cy="413987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D5BCD72-6408-4748-B7B9-7652C0CD74DC}"/>
                </a:ext>
              </a:extLst>
            </p:cNvPr>
            <p:cNvSpPr/>
            <p:nvPr/>
          </p:nvSpPr>
          <p:spPr>
            <a:xfrm>
              <a:off x="603912" y="5443235"/>
              <a:ext cx="36917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พื้นใต้รองเท้าผ้าใบที่ขรุขระ ช่วยเพิ่ม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 ทำให้ไม่ลื่นล้ม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BCEB2B1-864A-4CC3-9FA2-A660D3D80202}"/>
              </a:ext>
            </a:extLst>
          </p:cNvPr>
          <p:cNvGrpSpPr/>
          <p:nvPr/>
        </p:nvGrpSpPr>
        <p:grpSpPr>
          <a:xfrm>
            <a:off x="4571999" y="1424592"/>
            <a:ext cx="4339988" cy="4849640"/>
            <a:chOff x="4571999" y="1424592"/>
            <a:chExt cx="4339988" cy="48496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57D88C2-5AE8-4014-BF2D-C49FC373A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8"/>
            <a:stretch/>
          </p:blipFill>
          <p:spPr>
            <a:xfrm>
              <a:off x="4571999" y="1424592"/>
              <a:ext cx="4339988" cy="413987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84D8E4C-7EBF-4DA3-B0C6-8FEDFB02DB7B}"/>
                </a:ext>
              </a:extLst>
            </p:cNvPr>
            <p:cNvSpPr/>
            <p:nvPr/>
          </p:nvSpPr>
          <p:spPr>
            <a:xfrm>
              <a:off x="4971195" y="5443235"/>
              <a:ext cx="35415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วิ่งเท้าเปล่าบนพื้นที่เรียบ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มีแรงเสียดทานน้อย จะล้มง่าย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30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3378EC7-D3EC-4F25-98CD-6482520AA17F}"/>
              </a:ext>
            </a:extLst>
          </p:cNvPr>
          <p:cNvSpPr/>
          <p:nvPr/>
        </p:nvSpPr>
        <p:spPr>
          <a:xfrm>
            <a:off x="368490" y="272955"/>
            <a:ext cx="7233314" cy="64144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ล้อรถจักรยานมีดอกยางที่ช่วยทำให้รถจักรยานวิ่งเกาะถนน ไม่ลื่นไถล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DB06094-849D-46FF-A910-6876BE83CBEA}"/>
              </a:ext>
            </a:extLst>
          </p:cNvPr>
          <p:cNvGrpSpPr/>
          <p:nvPr/>
        </p:nvGrpSpPr>
        <p:grpSpPr>
          <a:xfrm>
            <a:off x="191365" y="1037230"/>
            <a:ext cx="4543428" cy="5103504"/>
            <a:chOff x="191365" y="1037230"/>
            <a:chExt cx="4543428" cy="51035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DAA8063-3646-460A-93B2-0ACBD4B7A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86"/>
            <a:stretch/>
          </p:blipFill>
          <p:spPr>
            <a:xfrm>
              <a:off x="191365" y="1037230"/>
              <a:ext cx="4543428" cy="44628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46BD6AC-BE87-4D9A-9D31-CFA9D23C6205}"/>
                </a:ext>
              </a:extLst>
            </p:cNvPr>
            <p:cNvSpPr/>
            <p:nvPr/>
          </p:nvSpPr>
          <p:spPr>
            <a:xfrm>
              <a:off x="480742" y="5309737"/>
              <a:ext cx="396467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ล้อรถจักรยานมีดอกยางช่วยเพิ่มแรงเสียดทานทำให้ถีบรถจักรยานแล้วไม่ลื่นไถล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E6E3D1-93DE-4A19-BACE-884688505E2F}"/>
              </a:ext>
            </a:extLst>
          </p:cNvPr>
          <p:cNvGrpSpPr/>
          <p:nvPr/>
        </p:nvGrpSpPr>
        <p:grpSpPr>
          <a:xfrm>
            <a:off x="4394875" y="1037230"/>
            <a:ext cx="4557760" cy="5103504"/>
            <a:chOff x="4394875" y="1037230"/>
            <a:chExt cx="4557760" cy="51035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20CC9AC-DDD0-4A9D-AF53-B7B853DE6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7"/>
            <a:stretch/>
          </p:blipFill>
          <p:spPr>
            <a:xfrm>
              <a:off x="4394875" y="1037230"/>
              <a:ext cx="4557760" cy="446281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97F5ACC-9C97-434C-8D1D-E8037B383F7B}"/>
                </a:ext>
              </a:extLst>
            </p:cNvPr>
            <p:cNvSpPr/>
            <p:nvPr/>
          </p:nvSpPr>
          <p:spPr>
            <a:xfrm>
              <a:off x="4503419" y="5309737"/>
              <a:ext cx="43406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ล้อรถจักรยานที่ดอกยางสึกกร่อนทำให้ลด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แรงเสียดทานเวลาถีบรถจักรยานแล้วลื่นไถล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3327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E1DE93-6D01-44D0-BBCA-4A636B2C9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0497" y="94108"/>
            <a:ext cx="2578772" cy="34597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F40E84D-BAC3-496A-A831-DAE02C18A918}"/>
              </a:ext>
            </a:extLst>
          </p:cNvPr>
          <p:cNvGrpSpPr/>
          <p:nvPr/>
        </p:nvGrpSpPr>
        <p:grpSpPr>
          <a:xfrm>
            <a:off x="118873" y="218364"/>
            <a:ext cx="6972242" cy="2548264"/>
            <a:chOff x="118873" y="218364"/>
            <a:chExt cx="6972242" cy="25482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03EAF0B-A4BC-493C-B966-C56EDBDAD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73" y="218364"/>
              <a:ext cx="6972242" cy="254826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AEE8A4B-A6BD-48BF-9D34-D122AD06DFE0}"/>
                </a:ext>
              </a:extLst>
            </p:cNvPr>
            <p:cNvSpPr/>
            <p:nvPr/>
          </p:nvSpPr>
          <p:spPr>
            <a:xfrm>
              <a:off x="1141573" y="799998"/>
              <a:ext cx="472696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รถจักรยานมีเบรกเป็นอุปกรณ์ห้ามล้อ นักเรียนคิดว่าเบรก ช่วยลดหรือเพิ่มแรงเสียดทานให้กับล้อรถจักรยาน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471E90-0949-4BAF-99C7-58DD06233708}"/>
              </a:ext>
            </a:extLst>
          </p:cNvPr>
          <p:cNvGrpSpPr/>
          <p:nvPr/>
        </p:nvGrpSpPr>
        <p:grpSpPr>
          <a:xfrm>
            <a:off x="1" y="3540411"/>
            <a:ext cx="9031356" cy="2548264"/>
            <a:chOff x="1" y="3540411"/>
            <a:chExt cx="9031356" cy="25482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56790A-407A-4376-B3A3-901D90A4B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" y="3540411"/>
              <a:ext cx="9031356" cy="25482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8DF58F0-D904-4E72-B2AD-1691C97DBD2F}"/>
                </a:ext>
              </a:extLst>
            </p:cNvPr>
            <p:cNvSpPr/>
            <p:nvPr/>
          </p:nvSpPr>
          <p:spPr>
            <a:xfrm>
              <a:off x="494731" y="3761216"/>
              <a:ext cx="815453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แรงเสียดทานทำให้เกิดผลดี เช่น ช่วยในการเดินไม่ให้ลื่นไถล ช่วยหยุดรถที่กำลังเคลื่อนที่ ช่วยให้การหยิบจับสิ่งของไม่ลื่นไหลไปมา ช่วยให้มีดไม่ลื่นบาดมือเมื่อตัดหรือหั่นของ</a:t>
              </a:r>
            </a:p>
            <a:p>
              <a:pPr algn="thaiDist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แรงเสียดทานบางอย่างทำให้เกิดผลเสีย เช่น พื้นรองเท้าที่ใช้นาน ๆ จะสึก ล้อรถที่ใช้นาน ๆ จะสึกจนไม่มีดอกยาง หรือฟันเฟืองในเครื่องยนต์สึกกร่อน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483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1125754-1B5E-4B87-B726-839880086D8E}"/>
              </a:ext>
            </a:extLst>
          </p:cNvPr>
          <p:cNvGrpSpPr/>
          <p:nvPr/>
        </p:nvGrpSpPr>
        <p:grpSpPr>
          <a:xfrm>
            <a:off x="4524233" y="924833"/>
            <a:ext cx="4619767" cy="4600992"/>
            <a:chOff x="4524233" y="924833"/>
            <a:chExt cx="4619767" cy="46009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75FD407-AA35-407E-9ED2-3539CD037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03"/>
            <a:stretch/>
          </p:blipFill>
          <p:spPr>
            <a:xfrm>
              <a:off x="4667534" y="924833"/>
              <a:ext cx="4476466" cy="376999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6411DFE-C3C7-46EF-B30C-61EE9163C34B}"/>
                </a:ext>
              </a:extLst>
            </p:cNvPr>
            <p:cNvSpPr/>
            <p:nvPr/>
          </p:nvSpPr>
          <p:spPr>
            <a:xfrm>
              <a:off x="4524233" y="4694828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แรงเสียดทานระหว่างมือกับผิวของแก้วน้ำ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ต้านการลื่นไหลของแก้วน้ำไม่ให้หลุดจากมือ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E02C62A-6E94-46A6-BD8C-A714E4EE036D}"/>
              </a:ext>
            </a:extLst>
          </p:cNvPr>
          <p:cNvGrpSpPr/>
          <p:nvPr/>
        </p:nvGrpSpPr>
        <p:grpSpPr>
          <a:xfrm>
            <a:off x="-14828" y="924833"/>
            <a:ext cx="4682362" cy="4600993"/>
            <a:chOff x="-14828" y="924833"/>
            <a:chExt cx="4682362" cy="46009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6C70486-93A5-4FF0-81CC-CDB7F0EBF85B}"/>
                </a:ext>
              </a:extLst>
            </p:cNvPr>
            <p:cNvSpPr/>
            <p:nvPr/>
          </p:nvSpPr>
          <p:spPr>
            <a:xfrm>
              <a:off x="95534" y="4694829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เด็กว่ายน้ำเพื่อเคลื่อนที่ไปในน้ำ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ต้องออกแรงต้านแรงเสียดทานของน้ำ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330B670-9ED5-4DA0-91C2-3A8774A78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61"/>
            <a:stretch/>
          </p:blipFill>
          <p:spPr>
            <a:xfrm>
              <a:off x="-14828" y="924833"/>
              <a:ext cx="4572000" cy="3769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174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ell Tre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56288E9D-B90F-4E1D-A83B-E4F1D30CEC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67" end="13090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9487" y="5933469"/>
            <a:ext cx="609600" cy="650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1C0EF0-906B-4E5E-925F-92FB479A85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5" y="1826257"/>
            <a:ext cx="8518305" cy="5031743"/>
          </a:xfrm>
          <a:prstGeom prst="rect">
            <a:avLst/>
          </a:prstGeom>
        </p:spPr>
      </p:pic>
      <p:sp>
        <p:nvSpPr>
          <p:cNvPr id="10" name="Ribbon: Tilted Up 9">
            <a:extLst>
              <a:ext uri="{FF2B5EF4-FFF2-40B4-BE49-F238E27FC236}">
                <a16:creationId xmlns:a16="http://schemas.microsoft.com/office/drawing/2014/main" xmlns="" id="{ADEC9B12-CBBE-4336-A668-36E6E7DC6A60}"/>
              </a:ext>
            </a:extLst>
          </p:cNvPr>
          <p:cNvSpPr/>
          <p:nvPr/>
        </p:nvSpPr>
        <p:spPr>
          <a:xfrm>
            <a:off x="0" y="139021"/>
            <a:ext cx="9143999" cy="1053675"/>
          </a:xfrm>
          <a:prstGeom prst="ribbon2">
            <a:avLst>
              <a:gd name="adj1" fmla="val 16667"/>
              <a:gd name="adj2" fmla="val 75000"/>
            </a:avLst>
          </a:prstGeom>
          <a:solidFill>
            <a:srgbClr val="F2738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4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๔ แรงในชีวิตประจำวัน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BE1AF212-DF51-4D49-A9A7-67CD84E97D8E}"/>
              </a:ext>
            </a:extLst>
          </p:cNvPr>
          <p:cNvSpPr/>
          <p:nvPr/>
        </p:nvSpPr>
        <p:spPr>
          <a:xfrm>
            <a:off x="156423" y="1415566"/>
            <a:ext cx="3636481" cy="543339"/>
          </a:xfrm>
          <a:prstGeom prst="homePlate">
            <a:avLst/>
          </a:prstGeom>
          <a:solidFill>
            <a:srgbClr val="29BD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D22042-79DE-4B20-835B-74D7B5555716}"/>
              </a:ext>
            </a:extLst>
          </p:cNvPr>
          <p:cNvGrpSpPr/>
          <p:nvPr/>
        </p:nvGrpSpPr>
        <p:grpSpPr>
          <a:xfrm>
            <a:off x="0" y="979904"/>
            <a:ext cx="4770631" cy="4649039"/>
            <a:chOff x="0" y="979904"/>
            <a:chExt cx="4770631" cy="46490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2A090E1-1294-4026-B20A-E4E68FCB0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373"/>
            <a:stretch/>
          </p:blipFill>
          <p:spPr>
            <a:xfrm>
              <a:off x="0" y="979904"/>
              <a:ext cx="4770631" cy="397423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672AA31-2DAC-43BC-A967-9426A2464172}"/>
                </a:ext>
              </a:extLst>
            </p:cNvPr>
            <p:cNvSpPr/>
            <p:nvPr/>
          </p:nvSpPr>
          <p:spPr>
            <a:xfrm>
              <a:off x="458368" y="4797946"/>
              <a:ext cx="385389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แรงเสียดทานระหว่างพื้นผิว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ข้างกล่องไม้ขีดไฟกับไม้ขีดไฟ ช่วยให้จุดไฟติด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D80F4F8-67F0-4B48-B768-BE5E26ABE64F}"/>
              </a:ext>
            </a:extLst>
          </p:cNvPr>
          <p:cNvGrpSpPr/>
          <p:nvPr/>
        </p:nvGrpSpPr>
        <p:grpSpPr>
          <a:xfrm>
            <a:off x="4675095" y="519967"/>
            <a:ext cx="4572000" cy="5108975"/>
            <a:chOff x="4675095" y="519967"/>
            <a:chExt cx="4572000" cy="51089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F508CDA-E31B-4ACF-B2B7-E5710F4F3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8"/>
            <a:stretch/>
          </p:blipFill>
          <p:spPr>
            <a:xfrm>
              <a:off x="5034148" y="519967"/>
              <a:ext cx="3853893" cy="443417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323BE2B-9CA8-4127-9ACC-8B0FA6CCEB2B}"/>
                </a:ext>
              </a:extLst>
            </p:cNvPr>
            <p:cNvSpPr/>
            <p:nvPr/>
          </p:nvSpPr>
          <p:spPr>
            <a:xfrm>
              <a:off x="4675095" y="4797945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แรงเสียดทานระหว่างพื้นผิวของโต๊ะ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กับหนังสือ ทำให้หนังสือไม่ลื่นตกลงมา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495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A22DFC9-BB51-436D-AD37-A97B27BC7E4E}"/>
              </a:ext>
            </a:extLst>
          </p:cNvPr>
          <p:cNvGrpSpPr/>
          <p:nvPr/>
        </p:nvGrpSpPr>
        <p:grpSpPr>
          <a:xfrm>
            <a:off x="4571998" y="1109366"/>
            <a:ext cx="4666062" cy="4345295"/>
            <a:chOff x="4571998" y="1109366"/>
            <a:chExt cx="4666062" cy="43452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D5F140A-D68E-461A-8387-8BF129A9A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571998" y="1109366"/>
              <a:ext cx="4666062" cy="359911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6911952-2971-4136-B46A-B9FBCA10651D}"/>
                </a:ext>
              </a:extLst>
            </p:cNvPr>
            <p:cNvSpPr/>
            <p:nvPr/>
          </p:nvSpPr>
          <p:spPr>
            <a:xfrm>
              <a:off x="4857865" y="4623664"/>
              <a:ext cx="39176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น้ำมันช่วยลดแรงเสียดทานของบานพับประตู ทำให้ประตูไม่ฝืด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8A146A8-9C09-4625-B0F0-CBECC8D15B57}"/>
              </a:ext>
            </a:extLst>
          </p:cNvPr>
          <p:cNvGrpSpPr/>
          <p:nvPr/>
        </p:nvGrpSpPr>
        <p:grpSpPr>
          <a:xfrm>
            <a:off x="-94061" y="1109366"/>
            <a:ext cx="4666062" cy="4345294"/>
            <a:chOff x="-94061" y="1109366"/>
            <a:chExt cx="4666062" cy="434529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157DE0-2132-48CC-8DCC-8AD27AC42A00}"/>
                </a:ext>
              </a:extLst>
            </p:cNvPr>
            <p:cNvSpPr/>
            <p:nvPr/>
          </p:nvSpPr>
          <p:spPr>
            <a:xfrm>
              <a:off x="607693" y="4623663"/>
              <a:ext cx="35484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ลูกล้อช่วยลดแรงเสียดทาน</a:t>
              </a:r>
            </a:p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ทำให้เลื่อนเก้าอี้ได้สะดวก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DDC7AFE-20D3-459B-964A-82F74D5BD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-94061" y="1109366"/>
              <a:ext cx="4666062" cy="3599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101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39D0D28-AF5B-495F-B154-8477C8CFC025}"/>
              </a:ext>
            </a:extLst>
          </p:cNvPr>
          <p:cNvGrpSpPr/>
          <p:nvPr/>
        </p:nvGrpSpPr>
        <p:grpSpPr>
          <a:xfrm>
            <a:off x="4701318" y="1155781"/>
            <a:ext cx="4442682" cy="4190080"/>
            <a:chOff x="4701318" y="1155781"/>
            <a:chExt cx="4442682" cy="4190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9BD31DD-27D2-43F4-85BA-136227195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3" r="1"/>
            <a:stretch/>
          </p:blipFill>
          <p:spPr>
            <a:xfrm>
              <a:off x="4701318" y="1155781"/>
              <a:ext cx="4442682" cy="34546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DD6C95C-CF31-45AB-8C42-75E5274E219D}"/>
                </a:ext>
              </a:extLst>
            </p:cNvPr>
            <p:cNvSpPr/>
            <p:nvPr/>
          </p:nvSpPr>
          <p:spPr>
            <a:xfrm>
              <a:off x="4822536" y="4514864"/>
              <a:ext cx="414243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แรงเสียดทานระหว่างพื้นผิวรองเท้าที่ขรุขระกับพื้นผิวสนามบาสเกตบอล ช่วยให้ผู้เล่นไม่ลื่นล้มง่าย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68E38D9-6ABE-4010-B838-C3E12005BA97}"/>
              </a:ext>
            </a:extLst>
          </p:cNvPr>
          <p:cNvGrpSpPr/>
          <p:nvPr/>
        </p:nvGrpSpPr>
        <p:grpSpPr>
          <a:xfrm>
            <a:off x="0" y="1142807"/>
            <a:ext cx="4734180" cy="4203054"/>
            <a:chOff x="0" y="1142807"/>
            <a:chExt cx="4734180" cy="42030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97A86DC-737E-4A55-B69C-840EAD95C14B}"/>
                </a:ext>
              </a:extLst>
            </p:cNvPr>
            <p:cNvSpPr/>
            <p:nvPr/>
          </p:nvSpPr>
          <p:spPr>
            <a:xfrm>
              <a:off x="88356" y="4514864"/>
              <a:ext cx="464582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พื้นผิวถนนคอนกรีตหยาบช่วยเพิ่ม</a:t>
              </a:r>
            </a:p>
            <a:p>
              <a:pPr algn="ctr"/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แรงเสียดทานที่ล้อรถ ทำให้การเคลื่อนที่ของรถไม่ลื่นไถล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692A4EB-B24E-4557-8458-83B5A4630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00"/>
            <a:stretch/>
          </p:blipFill>
          <p:spPr>
            <a:xfrm>
              <a:off x="0" y="1142807"/>
              <a:ext cx="4480560" cy="3454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813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AE778C-9E65-47E0-9822-FD4270BB7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65"/>
          <a:stretch/>
        </p:blipFill>
        <p:spPr>
          <a:xfrm>
            <a:off x="146064" y="-69750"/>
            <a:ext cx="2103090" cy="43157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33353C-5710-4C63-B5AC-780DE3FF03A1}"/>
              </a:ext>
            </a:extLst>
          </p:cNvPr>
          <p:cNvGrpSpPr/>
          <p:nvPr/>
        </p:nvGrpSpPr>
        <p:grpSpPr>
          <a:xfrm>
            <a:off x="1197609" y="-245661"/>
            <a:ext cx="8180261" cy="4558353"/>
            <a:chOff x="1197609" y="-245661"/>
            <a:chExt cx="8180261" cy="4558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E7A55CE-37EB-4D60-A3EA-F1E6DAA4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609" y="-245661"/>
              <a:ext cx="8180261" cy="4558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2E797D6-4925-4573-9C7D-199099689702}"/>
                </a:ext>
              </a:extLst>
            </p:cNvPr>
            <p:cNvSpPr/>
            <p:nvPr/>
          </p:nvSpPr>
          <p:spPr>
            <a:xfrm>
              <a:off x="2654488" y="964722"/>
              <a:ext cx="5711589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แรงเสียดทานเกิดขึ้นระหว่างการเคลื่อนที่ของวัตถุหรือ การทำงานต่าง ๆ แรงเสียดทานบางอย่างช่วยให้เกิดผลดีและบางอย่างก็ทำให้เกิดผลเสีย เราจึงต้องเพิ่มหรือลดแรงเสียดทานให้เหมาะสม เพื่อให้เกิดประโยชน์และลดอันตรายที่อาจเกิดขึ้นได้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AFC300-C102-48FD-8F04-1238E2D84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825" y="3539303"/>
            <a:ext cx="2578772" cy="34597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1AF23A4-93EB-48AF-AF75-ADE18C3AB8C3}"/>
              </a:ext>
            </a:extLst>
          </p:cNvPr>
          <p:cNvGrpSpPr/>
          <p:nvPr/>
        </p:nvGrpSpPr>
        <p:grpSpPr>
          <a:xfrm>
            <a:off x="-450377" y="3823631"/>
            <a:ext cx="7724633" cy="2891067"/>
            <a:chOff x="-450377" y="3823631"/>
            <a:chExt cx="7724633" cy="28910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E126869-8CE4-49CA-A519-0C14A72B3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0377" y="3823631"/>
              <a:ext cx="7724633" cy="289106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F212138-28D7-4DAF-AD77-6A315154D1BF}"/>
                </a:ext>
              </a:extLst>
            </p:cNvPr>
            <p:cNvSpPr/>
            <p:nvPr/>
          </p:nvSpPr>
          <p:spPr>
            <a:xfrm>
              <a:off x="661400" y="4408224"/>
              <a:ext cx="534775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อุปกรณ์ของใช้บางอย่างมีแรงเสียดทาน ทำให้เกิดการฝืด ไม่ลื่นไหลง่าย เช่น ชิ้นส่วนของเครื่องยนต์ต่าง ๆ ต้องลดแรงเสียดทานเพื่อไม่ให้เกิดการสึก</a:t>
              </a:r>
              <a:r>
                <a:rPr lang="th-TH" sz="28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หรอ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หรือเสื่อมสภาพเร็ว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7019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7E8EB33-2BBB-4A1F-9794-AC690873DBE9}"/>
              </a:ext>
            </a:extLst>
          </p:cNvPr>
          <p:cNvGrpSpPr/>
          <p:nvPr/>
        </p:nvGrpSpPr>
        <p:grpSpPr>
          <a:xfrm>
            <a:off x="0" y="2177046"/>
            <a:ext cx="9144000" cy="967263"/>
            <a:chOff x="0" y="2180359"/>
            <a:chExt cx="9144000" cy="9672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E43F14C-0FB7-48A6-A7D3-7A81C917B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26" b="98148" l="1433" r="98925">
                          <a14:foregroundMark x1="11259" y1="22685" x2="5988" y2="17130"/>
                          <a14:foregroundMark x1="5988" y1="17130" x2="4504" y2="62963"/>
                          <a14:foregroundMark x1="4504" y1="62963" x2="11975" y2="78241"/>
                          <a14:foregroundMark x1="11975" y1="78241" x2="1586" y2="89815"/>
                          <a14:foregroundMark x1="88127" y1="25926" x2="94371" y2="25463"/>
                          <a14:foregroundMark x1="94371" y1="25463" x2="96418" y2="70370"/>
                          <a14:foregroundMark x1="96418" y1="70370" x2="91402" y2="86111"/>
                          <a14:foregroundMark x1="91402" y1="86111" x2="87922" y2="81481"/>
                          <a14:foregroundMark x1="93961" y1="20833" x2="98976" y2="57870"/>
                          <a14:foregroundMark x1="94166" y1="18056" x2="95189" y2="14352"/>
                          <a14:foregroundMark x1="95189" y1="55093" x2="93142" y2="98148"/>
                          <a14:foregroundMark x1="93142" y1="98148" x2="92375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8"/>
            <a:stretch/>
          </p:blipFill>
          <p:spPr>
            <a:xfrm>
              <a:off x="0" y="2180359"/>
              <a:ext cx="9144000" cy="9672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0B4E509-8BE7-4142-890B-AB90D7029CD9}"/>
                </a:ext>
              </a:extLst>
            </p:cNvPr>
            <p:cNvSpPr txBox="1"/>
            <p:nvPr/>
          </p:nvSpPr>
          <p:spPr>
            <a:xfrm>
              <a:off x="1061112" y="2415096"/>
              <a:ext cx="7021773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1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แบบทดสอบปรนัยเพื่อพัฒนาทักษะกระบวนการทางวิทยาศาสตร์</a:t>
              </a:r>
              <a:endParaRPr lang="en-US" sz="31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E05FA9-57C8-4B7E-95CC-C35263AAC23C}"/>
              </a:ext>
            </a:extLst>
          </p:cNvPr>
          <p:cNvGrpSpPr/>
          <p:nvPr/>
        </p:nvGrpSpPr>
        <p:grpSpPr>
          <a:xfrm>
            <a:off x="0" y="3429000"/>
            <a:ext cx="9144000" cy="888119"/>
            <a:chOff x="0" y="3429000"/>
            <a:chExt cx="9144000" cy="8881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F502271-0306-4662-8996-EEB1C198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9144000" cy="8881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4661F9C-6D54-4380-A30F-AACF76276C22}"/>
                </a:ext>
              </a:extLst>
            </p:cNvPr>
            <p:cNvSpPr txBox="1"/>
            <p:nvPr/>
          </p:nvSpPr>
          <p:spPr>
            <a:xfrm>
              <a:off x="1683023" y="3509866"/>
              <a:ext cx="5777950" cy="6309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5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๔ แรงในชีวิตประจำวัน</a:t>
              </a:r>
              <a:endParaRPr lang="en-US" sz="35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4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A0BFE33-EE18-4D2E-A1B6-18A9DBFC6644}"/>
              </a:ext>
            </a:extLst>
          </p:cNvPr>
          <p:cNvSpPr/>
          <p:nvPr/>
        </p:nvSpPr>
        <p:spPr>
          <a:xfrm>
            <a:off x="1766245" y="357472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469E1E8-D4FC-4287-91C0-B849D8EA5166}"/>
              </a:ext>
            </a:extLst>
          </p:cNvPr>
          <p:cNvSpPr/>
          <p:nvPr/>
        </p:nvSpPr>
        <p:spPr>
          <a:xfrm>
            <a:off x="1763572" y="27790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A2C2689-1499-41C2-87A2-A71C0541C779}"/>
              </a:ext>
            </a:extLst>
          </p:cNvPr>
          <p:cNvSpPr/>
          <p:nvPr/>
        </p:nvSpPr>
        <p:spPr>
          <a:xfrm>
            <a:off x="1763572" y="19863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85B17B8-4A39-4C42-9EF4-099FFC9A288C}"/>
              </a:ext>
            </a:extLst>
          </p:cNvPr>
          <p:cNvSpPr/>
          <p:nvPr/>
        </p:nvSpPr>
        <p:spPr>
          <a:xfrm>
            <a:off x="1769167" y="12107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2047B44-5B17-4673-B8C6-61C346C318BE}"/>
              </a:ext>
            </a:extLst>
          </p:cNvPr>
          <p:cNvSpPr/>
          <p:nvPr/>
        </p:nvSpPr>
        <p:spPr>
          <a:xfrm>
            <a:off x="1763572" y="356754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F681DD-51D7-4896-9ECE-387327BE853D}"/>
              </a:ext>
            </a:extLst>
          </p:cNvPr>
          <p:cNvSpPr/>
          <p:nvPr/>
        </p:nvSpPr>
        <p:spPr>
          <a:xfrm>
            <a:off x="1616923" y="205900"/>
            <a:ext cx="67681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ถ้ามีแรง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 และแรง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๕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 กระทำต่อโต๊ะในทิศทาง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เดียวกัน แรงลัพธ์จะมีค่าเท่าไร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186594-3718-459C-9821-AB6C693F4871}"/>
              </a:ext>
            </a:extLst>
          </p:cNvPr>
          <p:cNvSpPr/>
          <p:nvPr/>
        </p:nvSpPr>
        <p:spPr>
          <a:xfrm>
            <a:off x="2293003" y="1244871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srgbClr val="231F2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235D5B-15EC-4B60-9EA2-EFF467848535}"/>
              </a:ext>
            </a:extLst>
          </p:cNvPr>
          <p:cNvSpPr/>
          <p:nvPr/>
        </p:nvSpPr>
        <p:spPr>
          <a:xfrm>
            <a:off x="2286555" y="2022731"/>
            <a:ext cx="10438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srgbClr val="231F2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3BF5FE-F7CD-41AB-B7BF-2633E7ABCFD3}"/>
              </a:ext>
            </a:extLst>
          </p:cNvPr>
          <p:cNvSpPr/>
          <p:nvPr/>
        </p:nvSpPr>
        <p:spPr>
          <a:xfrm>
            <a:off x="2286555" y="2822004"/>
            <a:ext cx="10438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4CA2170-B028-489A-BFE9-62A881FEC0E7}"/>
              </a:ext>
            </a:extLst>
          </p:cNvPr>
          <p:cNvSpPr/>
          <p:nvPr/>
        </p:nvSpPr>
        <p:spPr>
          <a:xfrm>
            <a:off x="2293003" y="3604223"/>
            <a:ext cx="10438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2EE6B6D-87B5-41B3-B697-44B8EE567C53}"/>
              </a:ext>
            </a:extLst>
          </p:cNvPr>
          <p:cNvGrpSpPr/>
          <p:nvPr/>
        </p:nvGrpSpPr>
        <p:grpSpPr>
          <a:xfrm>
            <a:off x="457796" y="4025424"/>
            <a:ext cx="8686204" cy="2410025"/>
            <a:chOff x="457796" y="4025424"/>
            <a:chExt cx="8686204" cy="24100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E07DCAC9-E80E-4FF3-A82A-F7040BA98782}"/>
                </a:ext>
              </a:extLst>
            </p:cNvPr>
            <p:cNvGrpSpPr/>
            <p:nvPr/>
          </p:nvGrpSpPr>
          <p:grpSpPr>
            <a:xfrm>
              <a:off x="457796" y="4025424"/>
              <a:ext cx="8686204" cy="2410025"/>
              <a:chOff x="457796" y="4025424"/>
              <a:chExt cx="8686204" cy="2410025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xmlns="" id="{1B759135-F34F-4DCF-8A4E-DB97C0128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57796" y="4025424"/>
                <a:ext cx="8686204" cy="2410025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98AD956-2B88-4B8D-B36E-74EA747E0DBD}"/>
                  </a:ext>
                </a:extLst>
              </p:cNvPr>
              <p:cNvSpPr/>
              <p:nvPr/>
            </p:nvSpPr>
            <p:spPr>
              <a:xfrm>
                <a:off x="1030960" y="4541175"/>
                <a:ext cx="7528752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ถ้าออกแรง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๒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แรงกระทำต่อวัตถุไปในทิศทางเดียวกัน ผลลัพธ์ของแรงหรือแรงลัพธ์ คือ ผลรวมของแรงทั้งสองนั้น ดังนั้น แรง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๒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นิวตัน และแรง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๕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นิวตัน กระทำต่อโต๊ะในทิศเดียวกัน แรงลัพธ์จะมีค่า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๒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+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๕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เท่ากับ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2800" dirty="0">
                    <a:solidFill>
                      <a:srgbClr val="2A2A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๗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นิวตัน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FBCACE1C-7010-4CF1-8EEE-275180FC4B55}"/>
                </a:ext>
              </a:extLst>
            </p:cNvPr>
            <p:cNvSpPr/>
            <p:nvPr/>
          </p:nvSpPr>
          <p:spPr>
            <a:xfrm>
              <a:off x="1665348" y="448980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A5269758-D1DB-4168-A022-6D436BA92294}"/>
                </a:ext>
              </a:extLst>
            </p:cNvPr>
            <p:cNvSpPr/>
            <p:nvPr/>
          </p:nvSpPr>
          <p:spPr>
            <a:xfrm>
              <a:off x="1662675" y="4482624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923CFD4-4291-4022-B6A6-62348464D415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4576BE59-5A7D-4BB3-977C-71302ECD2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8AD77EED-FA48-4B64-B1C2-2C193FAF605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5EBD1FD-FAD5-4A0B-A902-66A4603EE689}"/>
                </a:ext>
              </a:extLst>
            </p:cNvPr>
            <p:cNvSpPr txBox="1"/>
            <p:nvPr/>
          </p:nvSpPr>
          <p:spPr>
            <a:xfrm>
              <a:off x="921360" y="227882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970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5B5B80-EA0C-4256-808B-CF5456450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81" y="1104563"/>
            <a:ext cx="7965219" cy="356070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F2D7E10-7759-4247-8ABF-38A98B58343E}"/>
              </a:ext>
            </a:extLst>
          </p:cNvPr>
          <p:cNvSpPr/>
          <p:nvPr/>
        </p:nvSpPr>
        <p:spPr>
          <a:xfrm>
            <a:off x="5138343" y="284287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7B19816-2D48-4EEE-B68B-33FCD14E3186}"/>
              </a:ext>
            </a:extLst>
          </p:cNvPr>
          <p:cNvSpPr/>
          <p:nvPr/>
        </p:nvSpPr>
        <p:spPr>
          <a:xfrm>
            <a:off x="5150296" y="1062171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A2EAB04-C1C5-4AC4-806A-5E0CE8B85B21}"/>
              </a:ext>
            </a:extLst>
          </p:cNvPr>
          <p:cNvSpPr/>
          <p:nvPr/>
        </p:nvSpPr>
        <p:spPr>
          <a:xfrm>
            <a:off x="5147623" y="106217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2333E84-81FD-4FA6-9C15-8E90036C9EE5}"/>
              </a:ext>
            </a:extLst>
          </p:cNvPr>
          <p:cNvSpPr/>
          <p:nvPr/>
        </p:nvSpPr>
        <p:spPr>
          <a:xfrm>
            <a:off x="1527026" y="284287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689EB9E-05CA-4E50-854A-FCB969E990D0}"/>
              </a:ext>
            </a:extLst>
          </p:cNvPr>
          <p:cNvSpPr/>
          <p:nvPr/>
        </p:nvSpPr>
        <p:spPr>
          <a:xfrm>
            <a:off x="1527026" y="106240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7B2E8D-957B-4043-BBEB-75E1A1CE75F5}"/>
              </a:ext>
            </a:extLst>
          </p:cNvPr>
          <p:cNvSpPr/>
          <p:nvPr/>
        </p:nvSpPr>
        <p:spPr>
          <a:xfrm>
            <a:off x="1592125" y="403715"/>
            <a:ext cx="6449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การออกแรงกระทำต่อวัตถุข้อใด แรงลัพธ์มีค่าเท่ากับศูนย์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7EBD702-4A2F-4119-93CB-2870A0D57B7B}"/>
              </a:ext>
            </a:extLst>
          </p:cNvPr>
          <p:cNvGrpSpPr/>
          <p:nvPr/>
        </p:nvGrpSpPr>
        <p:grpSpPr>
          <a:xfrm>
            <a:off x="489452" y="4465284"/>
            <a:ext cx="8654548" cy="1873524"/>
            <a:chOff x="489452" y="4465284"/>
            <a:chExt cx="8654548" cy="18735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F065C991-5A97-4C33-8D84-BDCA1279F4B3}"/>
                </a:ext>
              </a:extLst>
            </p:cNvPr>
            <p:cNvGrpSpPr/>
            <p:nvPr/>
          </p:nvGrpSpPr>
          <p:grpSpPr>
            <a:xfrm>
              <a:off x="489452" y="4465284"/>
              <a:ext cx="8654548" cy="1873524"/>
              <a:chOff x="489452" y="4465284"/>
              <a:chExt cx="8654548" cy="1873524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xmlns="" id="{0B2DD7E6-883B-4B46-A6D2-D36A9AEF3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89452" y="4465284"/>
                <a:ext cx="8654548" cy="1873524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255A57B-ECE2-4412-A83E-6113043ACAAE}"/>
                  </a:ext>
                </a:extLst>
              </p:cNvPr>
              <p:cNvSpPr/>
              <p:nvPr/>
            </p:nvSpPr>
            <p:spPr>
              <a:xfrm>
                <a:off x="1178781" y="5081593"/>
                <a:ext cx="734807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ถ้าออกแรง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๒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แรงกระทำต่อวัตถุในทิศทางตรงข้ามกันด้วยแรงเท่ากัน ผลลัพธ์ของแรงหรือแรงลัพธ์จะมีค่าเท่ากับศูนย์</a:t>
                </a: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559332A1-46AB-454D-8199-8FAC544FBC9B}"/>
                </a:ext>
              </a:extLst>
            </p:cNvPr>
            <p:cNvSpPr/>
            <p:nvPr/>
          </p:nvSpPr>
          <p:spPr>
            <a:xfrm>
              <a:off x="1841009" y="501927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FFC49065-98DC-42D7-AB6C-8F699E26E172}"/>
                </a:ext>
              </a:extLst>
            </p:cNvPr>
            <p:cNvSpPr/>
            <p:nvPr/>
          </p:nvSpPr>
          <p:spPr>
            <a:xfrm>
              <a:off x="1838336" y="501927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85B8B5B-02B8-434F-9DB1-D36D0C5B662C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F7D30900-85F8-4B75-8D3E-196A12C18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8FA6CEB9-A8E9-40B8-929F-5795D4596C91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C28EF2A-4A84-4239-BE13-B97C69838D38}"/>
                </a:ext>
              </a:extLst>
            </p:cNvPr>
            <p:cNvSpPr txBox="1"/>
            <p:nvPr/>
          </p:nvSpPr>
          <p:spPr>
            <a:xfrm>
              <a:off x="913142" y="286248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140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045887A-7882-478F-99DB-A9691C48885F}"/>
              </a:ext>
            </a:extLst>
          </p:cNvPr>
          <p:cNvSpPr/>
          <p:nvPr/>
        </p:nvSpPr>
        <p:spPr>
          <a:xfrm>
            <a:off x="1723539" y="560252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0B007D1-4BBB-4C7D-A752-2CF6AD2AA519}"/>
              </a:ext>
            </a:extLst>
          </p:cNvPr>
          <p:cNvSpPr/>
          <p:nvPr/>
        </p:nvSpPr>
        <p:spPr>
          <a:xfrm>
            <a:off x="1720866" y="480690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EF7F628-8BCF-4C81-B862-9E6D60140F40}"/>
              </a:ext>
            </a:extLst>
          </p:cNvPr>
          <p:cNvSpPr/>
          <p:nvPr/>
        </p:nvSpPr>
        <p:spPr>
          <a:xfrm>
            <a:off x="1720866" y="401413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668D78FF-053E-4252-81A0-E4507C44A5D6}"/>
              </a:ext>
            </a:extLst>
          </p:cNvPr>
          <p:cNvSpPr/>
          <p:nvPr/>
        </p:nvSpPr>
        <p:spPr>
          <a:xfrm>
            <a:off x="1726461" y="323859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11710E6-E0CA-4BED-B4C6-233003CF89BA}"/>
              </a:ext>
            </a:extLst>
          </p:cNvPr>
          <p:cNvSpPr/>
          <p:nvPr/>
        </p:nvSpPr>
        <p:spPr>
          <a:xfrm>
            <a:off x="1720866" y="559535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303539C-4E8D-4D43-A7E5-F1D686F716C7}"/>
              </a:ext>
            </a:extLst>
          </p:cNvPr>
          <p:cNvSpPr/>
          <p:nvPr/>
        </p:nvSpPr>
        <p:spPr>
          <a:xfrm>
            <a:off x="1659125" y="386231"/>
            <a:ext cx="4647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ออกแรงกระทำต่อวัตถุ ดังภาพ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1A7F0F-C80A-4DAB-A6AD-3C8DDBF3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10" y="723581"/>
            <a:ext cx="7716874" cy="206265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F73F12B-CD7A-4888-8845-4B3C02507BFD}"/>
              </a:ext>
            </a:extLst>
          </p:cNvPr>
          <p:cNvSpPr/>
          <p:nvPr/>
        </p:nvSpPr>
        <p:spPr>
          <a:xfrm>
            <a:off x="1659125" y="2669130"/>
            <a:ext cx="6846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แรงลัพธ์ที่กระทำต่อวัตถุ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x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มีค่าเท่าใด และเคลื่อนที่ไปทางใด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D849165-B624-476F-AD0B-541F0B3739A0}"/>
              </a:ext>
            </a:extLst>
          </p:cNvPr>
          <p:cNvSpPr/>
          <p:nvPr/>
        </p:nvSpPr>
        <p:spPr>
          <a:xfrm>
            <a:off x="2233223" y="4050888"/>
            <a:ext cx="28680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srgbClr val="231F2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 เคลื่อนที่ไปทาง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A804C0A1-60DC-4E4F-9628-FBD214477945}"/>
              </a:ext>
            </a:extLst>
          </p:cNvPr>
          <p:cNvSpPr/>
          <p:nvPr/>
        </p:nvSpPr>
        <p:spPr>
          <a:xfrm>
            <a:off x="2233223" y="4850161"/>
            <a:ext cx="28680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 เคลื่อนที่ไปทาง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C3FD65F-9BD9-4E79-865D-33F3A8F1FA3C}"/>
              </a:ext>
            </a:extLst>
          </p:cNvPr>
          <p:cNvSpPr/>
          <p:nvPr/>
        </p:nvSpPr>
        <p:spPr>
          <a:xfrm>
            <a:off x="2239671" y="5632380"/>
            <a:ext cx="28761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 เคลื่อนที่ไปทาง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3CD738E-A569-49B7-9752-14644ED61CB8}"/>
              </a:ext>
            </a:extLst>
          </p:cNvPr>
          <p:cNvSpPr/>
          <p:nvPr/>
        </p:nvSpPr>
        <p:spPr>
          <a:xfrm>
            <a:off x="2233223" y="3246977"/>
            <a:ext cx="28761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srgbClr val="231F2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 เคลื่อนที่ไปทาง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DDDEBC3-CE9D-4FEC-A12A-E4CED718874B}"/>
              </a:ext>
            </a:extLst>
          </p:cNvPr>
          <p:cNvGrpSpPr/>
          <p:nvPr/>
        </p:nvGrpSpPr>
        <p:grpSpPr>
          <a:xfrm>
            <a:off x="4970434" y="3037769"/>
            <a:ext cx="4010113" cy="3431269"/>
            <a:chOff x="4970434" y="3037769"/>
            <a:chExt cx="4010113" cy="34312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40A76EC8-37C4-4414-A8B0-D4BFF7DAD35C}"/>
                </a:ext>
              </a:extLst>
            </p:cNvPr>
            <p:cNvGrpSpPr/>
            <p:nvPr/>
          </p:nvGrpSpPr>
          <p:grpSpPr>
            <a:xfrm>
              <a:off x="4970434" y="3037769"/>
              <a:ext cx="4010113" cy="3431269"/>
              <a:chOff x="4970434" y="3037769"/>
              <a:chExt cx="4010113" cy="3431269"/>
            </a:xfrm>
          </p:grpSpPr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xmlns="" id="{DB2AA322-8DB8-47AB-A088-D032BB204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970434" y="3037769"/>
                <a:ext cx="4010113" cy="3431269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C171734B-3FBD-4B43-B038-AA23009362FD}"/>
                  </a:ext>
                </a:extLst>
              </p:cNvPr>
              <p:cNvSpPr/>
              <p:nvPr/>
            </p:nvSpPr>
            <p:spPr>
              <a:xfrm>
                <a:off x="5176560" y="3883660"/>
                <a:ext cx="359786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B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ออกแรงกระทำต่อวัตถุ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lang="th-TH" sz="2800" dirty="0">
                    <a:solidFill>
                      <a:srgbClr val="2A2A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๖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นิวตัน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A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ออกแรงกระทำต่อวัตถุ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๒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นิวตัน ในทิศทางเดียวกัน แรงลัพธ์จะมีค่า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๖+๒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เท่ากับ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๘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นิวตัน และเคลื่อนที่ไปทาง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A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85F20233-B4CD-42A7-9F71-6909972E69A8}"/>
                </a:ext>
              </a:extLst>
            </p:cNvPr>
            <p:cNvSpPr/>
            <p:nvPr/>
          </p:nvSpPr>
          <p:spPr>
            <a:xfrm>
              <a:off x="5809690" y="3829465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ACD39605-1B0B-4ECC-8E41-D66CB8690DAF}"/>
                </a:ext>
              </a:extLst>
            </p:cNvPr>
            <p:cNvSpPr/>
            <p:nvPr/>
          </p:nvSpPr>
          <p:spPr>
            <a:xfrm>
              <a:off x="5807017" y="3822288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8D50C21-3BCF-4CDB-AFFF-AC87C2D536B0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1CF28A13-ECAC-47F4-BAEC-B3A0A047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CF6AFF9B-22D1-43B8-90F8-3963950943C4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B8D0445-00F3-4478-A2F8-36CB73C70C6E}"/>
                </a:ext>
              </a:extLst>
            </p:cNvPr>
            <p:cNvSpPr txBox="1"/>
            <p:nvPr/>
          </p:nvSpPr>
          <p:spPr>
            <a:xfrm>
              <a:off x="921360" y="227882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373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DD4E5BA-F5E5-402C-9B74-E2261E38F549}"/>
              </a:ext>
            </a:extLst>
          </p:cNvPr>
          <p:cNvSpPr/>
          <p:nvPr/>
        </p:nvSpPr>
        <p:spPr>
          <a:xfrm>
            <a:off x="1784817" y="4403950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1B991404-0AE2-46E5-AB70-F3238255AE43}"/>
              </a:ext>
            </a:extLst>
          </p:cNvPr>
          <p:cNvSpPr/>
          <p:nvPr/>
        </p:nvSpPr>
        <p:spPr>
          <a:xfrm>
            <a:off x="1783481" y="440395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B73AF6F-18C4-4068-B3CC-E62E5AB668CB}"/>
              </a:ext>
            </a:extLst>
          </p:cNvPr>
          <p:cNvSpPr/>
          <p:nvPr/>
        </p:nvSpPr>
        <p:spPr>
          <a:xfrm>
            <a:off x="1783481" y="36111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D9AF4722-9039-4CD1-892C-88DBDE5EB939}"/>
              </a:ext>
            </a:extLst>
          </p:cNvPr>
          <p:cNvSpPr/>
          <p:nvPr/>
        </p:nvSpPr>
        <p:spPr>
          <a:xfrm>
            <a:off x="1789076" y="283563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2E30035-5BF8-4E47-BC12-3A4AE24EC0B8}"/>
              </a:ext>
            </a:extLst>
          </p:cNvPr>
          <p:cNvSpPr/>
          <p:nvPr/>
        </p:nvSpPr>
        <p:spPr>
          <a:xfrm>
            <a:off x="1783481" y="51923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E6A5FA-9E68-4EA2-894F-D99FD0DD014F}"/>
              </a:ext>
            </a:extLst>
          </p:cNvPr>
          <p:cNvSpPr/>
          <p:nvPr/>
        </p:nvSpPr>
        <p:spPr>
          <a:xfrm>
            <a:off x="1652541" y="187343"/>
            <a:ext cx="66415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กำหนดให้		มีค่าเท่ากับ </a:t>
            </a:r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นิวตัน ข้อใดเรียงลำดับภาพ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แรงลัพธ์ที่มีค่ามากที่สุดไปน้อยที่สุดได้ถูกต้อง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E3BA684-F9BA-4A09-AAAD-5A7C1838403E}"/>
              </a:ext>
            </a:extLst>
          </p:cNvPr>
          <p:cNvSpPr/>
          <p:nvPr/>
        </p:nvSpPr>
        <p:spPr>
          <a:xfrm>
            <a:off x="2306915" y="2833047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&gt; B &gt; C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B76DDF9-173D-46B7-AD5B-9FC743774C28}"/>
              </a:ext>
            </a:extLst>
          </p:cNvPr>
          <p:cNvSpPr/>
          <p:nvPr/>
        </p:nvSpPr>
        <p:spPr>
          <a:xfrm>
            <a:off x="2300467" y="3610907"/>
            <a:ext cx="12907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&gt; C &gt; B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87C52E1-74A4-4532-9CF0-76A8C9AB0EF5}"/>
              </a:ext>
            </a:extLst>
          </p:cNvPr>
          <p:cNvSpPr/>
          <p:nvPr/>
        </p:nvSpPr>
        <p:spPr>
          <a:xfrm>
            <a:off x="2300467" y="4410180"/>
            <a:ext cx="12907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 &gt; C &gt; A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3727721-4605-4CE8-93DF-9EBF55BF2C7A}"/>
              </a:ext>
            </a:extLst>
          </p:cNvPr>
          <p:cNvSpPr/>
          <p:nvPr/>
        </p:nvSpPr>
        <p:spPr>
          <a:xfrm>
            <a:off x="2306915" y="5192399"/>
            <a:ext cx="12907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 &gt; A &gt; B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7A4EC8B1-5D62-4099-984D-26D14975CE39}"/>
              </a:ext>
            </a:extLst>
          </p:cNvPr>
          <p:cNvCxnSpPr/>
          <p:nvPr/>
        </p:nvCxnSpPr>
        <p:spPr>
          <a:xfrm>
            <a:off x="2967153" y="450376"/>
            <a:ext cx="5002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FCBC31-F41B-4A59-9964-DA772C1AC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6" y="1079289"/>
            <a:ext cx="8306405" cy="16304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5E6F120-B145-405C-8134-A0669317C142}"/>
              </a:ext>
            </a:extLst>
          </p:cNvPr>
          <p:cNvGrpSpPr/>
          <p:nvPr/>
        </p:nvGrpSpPr>
        <p:grpSpPr>
          <a:xfrm>
            <a:off x="3749694" y="2419590"/>
            <a:ext cx="5290432" cy="4075386"/>
            <a:chOff x="3749694" y="2419590"/>
            <a:chExt cx="5290432" cy="407538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80E786A-F0B8-48BE-8DF4-78D6FFCB37BB}"/>
                </a:ext>
              </a:extLst>
            </p:cNvPr>
            <p:cNvGrpSpPr/>
            <p:nvPr/>
          </p:nvGrpSpPr>
          <p:grpSpPr>
            <a:xfrm>
              <a:off x="3749694" y="2419590"/>
              <a:ext cx="5290432" cy="4075386"/>
              <a:chOff x="3749694" y="2419590"/>
              <a:chExt cx="5290432" cy="4075386"/>
            </a:xfrm>
          </p:grpSpPr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xmlns="" id="{82EBFA80-88A8-481B-8475-6AEC1A961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749694" y="2419590"/>
                <a:ext cx="5290432" cy="4075386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3C1F079C-F7BA-4784-975F-D1B0F7A721B4}"/>
                  </a:ext>
                </a:extLst>
              </p:cNvPr>
              <p:cNvSpPr/>
              <p:nvPr/>
            </p:nvSpPr>
            <p:spPr>
              <a:xfrm>
                <a:off x="4125702" y="3388518"/>
                <a:ext cx="4538416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แรงลัพธ์ ภาพ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A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มีค่าเท่ากับ </a:t>
                </a:r>
                <a:r>
                  <a:rPr lang="th-TH" sz="2800" dirty="0">
                    <a:solidFill>
                      <a:srgbClr val="2A2A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๐</a:t>
                </a: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แรงลัพธ์ ภาพ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B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มีค่าเท่ากับ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๔ </a:t>
                </a: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แรงลัพธ์ ภาพ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C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มีค่าเท่ากับ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๑ </a:t>
                </a: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ดังนั้น ภาพแรงลัพธ์ที่มีค่ามากที่สุดไปน้อยที่สุด คือ ภาพ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B &gt;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ภาพ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C &gt;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ภาพ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A</a:t>
                </a: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C39A7205-47DF-4010-921F-8697232D9D2E}"/>
                </a:ext>
              </a:extLst>
            </p:cNvPr>
            <p:cNvSpPr/>
            <p:nvPr/>
          </p:nvSpPr>
          <p:spPr>
            <a:xfrm>
              <a:off x="4746985" y="3328260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CAC8FF3C-FA9C-4006-87F0-29C48CDCA42F}"/>
                </a:ext>
              </a:extLst>
            </p:cNvPr>
            <p:cNvSpPr/>
            <p:nvPr/>
          </p:nvSpPr>
          <p:spPr>
            <a:xfrm>
              <a:off x="4745649" y="3328260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1F14209-CBCF-4314-831C-4F10CFB1D913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590DAF8B-C29A-4DF7-A6A7-6DB138FAE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9AD9001E-1A0E-4751-945F-0A93E73D716F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71A1091-8011-4CD3-9C39-21DAB13C5E08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26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71A6591-34C0-41D4-B81F-D52C748B146E}"/>
              </a:ext>
            </a:extLst>
          </p:cNvPr>
          <p:cNvSpPr/>
          <p:nvPr/>
        </p:nvSpPr>
        <p:spPr>
          <a:xfrm>
            <a:off x="1774308" y="546310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BCC6985-F03B-4E54-84CF-B893D3927D11}"/>
              </a:ext>
            </a:extLst>
          </p:cNvPr>
          <p:cNvSpPr/>
          <p:nvPr/>
        </p:nvSpPr>
        <p:spPr>
          <a:xfrm>
            <a:off x="1768713" y="396651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39B22D9E-3737-4276-9AD3-4EDA85141C7B}"/>
              </a:ext>
            </a:extLst>
          </p:cNvPr>
          <p:cNvSpPr/>
          <p:nvPr/>
        </p:nvSpPr>
        <p:spPr>
          <a:xfrm>
            <a:off x="1774308" y="10760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34987BD-5476-4A41-BEEA-5208AB2F998F}"/>
              </a:ext>
            </a:extLst>
          </p:cNvPr>
          <p:cNvSpPr/>
          <p:nvPr/>
        </p:nvSpPr>
        <p:spPr>
          <a:xfrm>
            <a:off x="1782931" y="2310276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43FE1A0-9988-4899-98D9-7E09CC0D65A8}"/>
              </a:ext>
            </a:extLst>
          </p:cNvPr>
          <p:cNvSpPr/>
          <p:nvPr/>
        </p:nvSpPr>
        <p:spPr>
          <a:xfrm>
            <a:off x="1782931" y="231027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9C2BCAA-95B6-4F20-8D19-E3ECDC9FE7B4}"/>
              </a:ext>
            </a:extLst>
          </p:cNvPr>
          <p:cNvSpPr/>
          <p:nvPr/>
        </p:nvSpPr>
        <p:spPr>
          <a:xfrm>
            <a:off x="1616923" y="445599"/>
            <a:ext cx="5880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ข้อใดเป็นเครื่องมือในการวัดแรงที่กระทำต่อถุงทราย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DCC4AE-7E0D-4AD6-98DA-BB5ADB9A1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03" y="989015"/>
            <a:ext cx="4549124" cy="54233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39F3518-5540-4EAC-8B10-27F4BA2F8A55}"/>
              </a:ext>
            </a:extLst>
          </p:cNvPr>
          <p:cNvGrpSpPr/>
          <p:nvPr/>
        </p:nvGrpSpPr>
        <p:grpSpPr>
          <a:xfrm>
            <a:off x="4080681" y="2455832"/>
            <a:ext cx="5063319" cy="3767547"/>
            <a:chOff x="4080681" y="2455832"/>
            <a:chExt cx="5063319" cy="37675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97D491F-0D77-4F1B-B6AD-64AAEF6389D8}"/>
                </a:ext>
              </a:extLst>
            </p:cNvPr>
            <p:cNvGrpSpPr/>
            <p:nvPr/>
          </p:nvGrpSpPr>
          <p:grpSpPr>
            <a:xfrm>
              <a:off x="4080681" y="2455832"/>
              <a:ext cx="5063319" cy="3767547"/>
              <a:chOff x="4080681" y="2455832"/>
              <a:chExt cx="5063319" cy="3767547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9FF9C9FD-C1C1-4252-8705-4E5E5F0CF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080681" y="2455832"/>
                <a:ext cx="5063319" cy="3767547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147471CA-4ECB-4AE9-BB31-12193C68416D}"/>
                  </a:ext>
                </a:extLst>
              </p:cNvPr>
              <p:cNvSpPr/>
              <p:nvPr/>
            </p:nvSpPr>
            <p:spPr>
              <a:xfrm>
                <a:off x="4531143" y="3572638"/>
                <a:ext cx="4162394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เครื่องชั่งสปริงใช้วัดแรงที่กระทำต่อวัตถุหรือแรงโน้มถ่วงของโลก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โดยแรงมีหน่วยวัดเป็นนิวตัน ตามชื่อของ</a:t>
                </a:r>
                <a:r>
                  <a:rPr kumimoji="0" lang="th-TH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เซอร์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ไอแซก นิวตัน ผู้ค้นพบแรงโน้มถ่วงของโลก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252A402-6D66-4078-B7E4-74CD53159B0E}"/>
                </a:ext>
              </a:extLst>
            </p:cNvPr>
            <p:cNvSpPr/>
            <p:nvPr/>
          </p:nvSpPr>
          <p:spPr>
            <a:xfrm>
              <a:off x="5176073" y="3509316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AAE59EA-9DE9-4C8B-92EC-42F2FDADBB3C}"/>
                </a:ext>
              </a:extLst>
            </p:cNvPr>
            <p:cNvSpPr/>
            <p:nvPr/>
          </p:nvSpPr>
          <p:spPr>
            <a:xfrm>
              <a:off x="5176073" y="3509316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0EBFEE5-E7DC-4BD3-B572-15457F4F6773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750D1463-42AF-489E-9FF2-88EAA192D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B366402-F6E9-4139-94DA-DFC0A99CDEE0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BD91D95-8DEF-4DA5-BF9D-24AB80CCBE1B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12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9AADF8-FEA8-4A87-B8C3-4029F150C7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8" y="-296650"/>
            <a:ext cx="7729543" cy="726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52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1CD0A62-571C-4659-A5A9-50131D62454B}"/>
              </a:ext>
            </a:extLst>
          </p:cNvPr>
          <p:cNvSpPr/>
          <p:nvPr/>
        </p:nvSpPr>
        <p:spPr>
          <a:xfrm>
            <a:off x="1778690" y="121224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275CE47-3234-4B78-A9DF-1ABFE74ECA14}"/>
              </a:ext>
            </a:extLst>
          </p:cNvPr>
          <p:cNvSpPr/>
          <p:nvPr/>
        </p:nvSpPr>
        <p:spPr>
          <a:xfrm>
            <a:off x="1763572" y="27790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A1083A3-9F50-4DC9-840E-156FDC4D6534}"/>
              </a:ext>
            </a:extLst>
          </p:cNvPr>
          <p:cNvSpPr/>
          <p:nvPr/>
        </p:nvSpPr>
        <p:spPr>
          <a:xfrm>
            <a:off x="1763572" y="19863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EC22A366-97A1-4156-B71B-84CD2D6675D6}"/>
              </a:ext>
            </a:extLst>
          </p:cNvPr>
          <p:cNvSpPr/>
          <p:nvPr/>
        </p:nvSpPr>
        <p:spPr>
          <a:xfrm>
            <a:off x="1769167" y="12107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B9BBE4B-8018-4593-A13C-C76CA4078020}"/>
              </a:ext>
            </a:extLst>
          </p:cNvPr>
          <p:cNvSpPr/>
          <p:nvPr/>
        </p:nvSpPr>
        <p:spPr>
          <a:xfrm>
            <a:off x="1763572" y="356754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6F0F3A8-DC20-4E73-9B7F-DCAAD1EBA239}"/>
              </a:ext>
            </a:extLst>
          </p:cNvPr>
          <p:cNvSpPr/>
          <p:nvPr/>
        </p:nvSpPr>
        <p:spPr>
          <a:xfrm>
            <a:off x="1616923" y="445599"/>
            <a:ext cx="3797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แรงเสียดทานเกิดขึ้นในทิศทางใด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189CFD5-7C6F-4043-85F8-8CF662077B7B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ทิศทางตรงกันข้ามกับการเคลื่อนที่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FE944F1-9E47-4229-AB55-9908ABC8DB65}"/>
              </a:ext>
            </a:extLst>
          </p:cNvPr>
          <p:cNvSpPr/>
          <p:nvPr/>
        </p:nvSpPr>
        <p:spPr>
          <a:xfrm>
            <a:off x="2286555" y="2022731"/>
            <a:ext cx="31406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ทิศทางตั้งฉากกับการเคลื่อนที่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27E2E65-68F5-43BC-9D53-48CA1D432331}"/>
              </a:ext>
            </a:extLst>
          </p:cNvPr>
          <p:cNvSpPr/>
          <p:nvPr/>
        </p:nvSpPr>
        <p:spPr>
          <a:xfrm>
            <a:off x="2286555" y="2822004"/>
            <a:ext cx="29626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ทิศทางเดียวกับการเคลื่อนที่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51F9770-39E0-4EF8-B04D-6DB6E127A76F}"/>
              </a:ext>
            </a:extLst>
          </p:cNvPr>
          <p:cNvSpPr/>
          <p:nvPr/>
        </p:nvSpPr>
        <p:spPr>
          <a:xfrm>
            <a:off x="2293003" y="3604223"/>
            <a:ext cx="26901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ทิศทางในแนวราบเท่านั้น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817504B-BC13-4128-A0BC-01851DB251A0}"/>
              </a:ext>
            </a:extLst>
          </p:cNvPr>
          <p:cNvGrpSpPr/>
          <p:nvPr/>
        </p:nvGrpSpPr>
        <p:grpSpPr>
          <a:xfrm>
            <a:off x="748602" y="4251768"/>
            <a:ext cx="8137011" cy="2001957"/>
            <a:chOff x="748602" y="4251768"/>
            <a:chExt cx="8137011" cy="20019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D921AF2-83C3-4C5F-9CAA-C96631FDD481}"/>
                </a:ext>
              </a:extLst>
            </p:cNvPr>
            <p:cNvGrpSpPr/>
            <p:nvPr/>
          </p:nvGrpSpPr>
          <p:grpSpPr>
            <a:xfrm>
              <a:off x="748602" y="4251768"/>
              <a:ext cx="8137011" cy="2001957"/>
              <a:chOff x="748602" y="4251768"/>
              <a:chExt cx="8137011" cy="2001957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xmlns="" id="{EDF606F0-EEA0-4C0C-91C1-95195584A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748602" y="4251768"/>
                <a:ext cx="8137011" cy="2001957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E533363C-8C06-41A3-BF6F-4C2DD7A039BE}"/>
                  </a:ext>
                </a:extLst>
              </p:cNvPr>
              <p:cNvSpPr/>
              <p:nvPr/>
            </p:nvSpPr>
            <p:spPr>
              <a:xfrm>
                <a:off x="1303215" y="4889571"/>
                <a:ext cx="696614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แรงเสียดทาน คือ แรงที่ต้านทานการเคลื่อนที่ของวัตถุ มีทิศตรงกันข้ามกับการเคลื่อนที่ของวัตถุนั้น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BC0FC2D4-F3F9-4C6D-9EAA-96036E34876B}"/>
                </a:ext>
              </a:extLst>
            </p:cNvPr>
            <p:cNvSpPr/>
            <p:nvPr/>
          </p:nvSpPr>
          <p:spPr>
            <a:xfrm>
              <a:off x="1931090" y="4876278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CF90AD6E-0C56-4557-9A9D-25C16EE2F1E2}"/>
                </a:ext>
              </a:extLst>
            </p:cNvPr>
            <p:cNvSpPr/>
            <p:nvPr/>
          </p:nvSpPr>
          <p:spPr>
            <a:xfrm>
              <a:off x="1921567" y="4874819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24E32749-073A-474F-89E3-3FA1EBDBB5AC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849F2C41-343D-46B3-A0D1-FBA4F41B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9DA64B8C-D097-4DD2-8460-4E43F7366095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9CD0DDE8-0234-46AF-B1CA-4D5BE9555155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81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7607114-46A1-45AF-98EA-E4EEF83708AB}"/>
              </a:ext>
            </a:extLst>
          </p:cNvPr>
          <p:cNvSpPr/>
          <p:nvPr/>
        </p:nvSpPr>
        <p:spPr>
          <a:xfrm>
            <a:off x="1774537" y="3567193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C383F50-FFD3-4F50-AD69-B7ADA42F56B9}"/>
              </a:ext>
            </a:extLst>
          </p:cNvPr>
          <p:cNvSpPr/>
          <p:nvPr/>
        </p:nvSpPr>
        <p:spPr>
          <a:xfrm>
            <a:off x="1771864" y="356719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F3C8569-6CB9-4FE6-A63F-887920305856}"/>
              </a:ext>
            </a:extLst>
          </p:cNvPr>
          <p:cNvSpPr/>
          <p:nvPr/>
        </p:nvSpPr>
        <p:spPr>
          <a:xfrm>
            <a:off x="1771864" y="198772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520D9B5-0C8D-42B4-8EAB-BC11ED9D30DD}"/>
              </a:ext>
            </a:extLst>
          </p:cNvPr>
          <p:cNvSpPr/>
          <p:nvPr/>
        </p:nvSpPr>
        <p:spPr>
          <a:xfrm>
            <a:off x="1777459" y="121217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128C6ABF-35C5-48F7-A856-9157469EEFAE}"/>
              </a:ext>
            </a:extLst>
          </p:cNvPr>
          <p:cNvSpPr/>
          <p:nvPr/>
        </p:nvSpPr>
        <p:spPr>
          <a:xfrm>
            <a:off x="1771864" y="278049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8106B59-07C7-48F6-B9F8-DD6706268CF3}"/>
              </a:ext>
            </a:extLst>
          </p:cNvPr>
          <p:cNvSpPr/>
          <p:nvPr/>
        </p:nvSpPr>
        <p:spPr>
          <a:xfrm>
            <a:off x="1616923" y="445599"/>
            <a:ext cx="7439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การเข็นรถเข็นบนพื้นผิวในข้อใดที่ทำให้เกิดแรงเสียดทานน้อยที่สุด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924389A-474B-423F-B221-D25F7C1D82AE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พื้นหญ้า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0461B77-8460-4CC3-ABB7-1F4207EFE4B6}"/>
              </a:ext>
            </a:extLst>
          </p:cNvPr>
          <p:cNvSpPr/>
          <p:nvPr/>
        </p:nvSpPr>
        <p:spPr>
          <a:xfrm>
            <a:off x="2286555" y="2022731"/>
            <a:ext cx="10727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พื้นทราย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D7E094-E71A-42F7-9A2B-CD5260B3D987}"/>
              </a:ext>
            </a:extLst>
          </p:cNvPr>
          <p:cNvSpPr/>
          <p:nvPr/>
        </p:nvSpPr>
        <p:spPr>
          <a:xfrm>
            <a:off x="2286555" y="2822004"/>
            <a:ext cx="1394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พื้นหินกรวด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1D79114-165C-437A-BD4E-2818A24D5D9E}"/>
              </a:ext>
            </a:extLst>
          </p:cNvPr>
          <p:cNvSpPr/>
          <p:nvPr/>
        </p:nvSpPr>
        <p:spPr>
          <a:xfrm>
            <a:off x="2293003" y="3604223"/>
            <a:ext cx="14350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พื้นกระเบื้อง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FFDBC8C-CC50-462F-8AD0-33DE6265C121}"/>
              </a:ext>
            </a:extLst>
          </p:cNvPr>
          <p:cNvGrpSpPr/>
          <p:nvPr/>
        </p:nvGrpSpPr>
        <p:grpSpPr>
          <a:xfrm>
            <a:off x="477672" y="4132482"/>
            <a:ext cx="8666328" cy="2121244"/>
            <a:chOff x="477672" y="4132482"/>
            <a:chExt cx="8666328" cy="21212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21E46E4-D597-47D0-947E-441BA3617973}"/>
                </a:ext>
              </a:extLst>
            </p:cNvPr>
            <p:cNvGrpSpPr/>
            <p:nvPr/>
          </p:nvGrpSpPr>
          <p:grpSpPr>
            <a:xfrm>
              <a:off x="477672" y="4132482"/>
              <a:ext cx="8666328" cy="2121244"/>
              <a:chOff x="477672" y="4132482"/>
              <a:chExt cx="8666328" cy="2121244"/>
            </a:xfrm>
          </p:grpSpPr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xmlns="" id="{6A2BEC8B-B544-481D-84A3-952EB529D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77672" y="4132482"/>
                <a:ext cx="8666328" cy="2121244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1973C68D-07F8-4B32-9F9B-797CAE7B1D2C}"/>
                  </a:ext>
                </a:extLst>
              </p:cNvPr>
              <p:cNvSpPr/>
              <p:nvPr/>
            </p:nvSpPr>
            <p:spPr>
              <a:xfrm>
                <a:off x="1126533" y="4686480"/>
                <a:ext cx="7368606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แรงเสียดทานขึ้นอยู่กับชนิดของผิวสัมผัสวัตถุที่มีพื้นผิวเรียบจะเกิดแรงเสียดทานน้อยกว่าพื้นผิวขรุขระ ดังนั้น พื้นกระเบื้องซึ่งมีพื้นผิวเรียบกว่าพื้นหญ้า พื้นทราย และพื้นหินกรวด จึงเกิดแรงเสียดทานน้อยที่สุด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E34E9E05-1F9A-4BF6-A4EA-C1FB7F603074}"/>
                </a:ext>
              </a:extLst>
            </p:cNvPr>
            <p:cNvSpPr/>
            <p:nvPr/>
          </p:nvSpPr>
          <p:spPr>
            <a:xfrm>
              <a:off x="1774537" y="461935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C065711B-CD30-41FB-B256-F14F46A72BB7}"/>
                </a:ext>
              </a:extLst>
            </p:cNvPr>
            <p:cNvSpPr/>
            <p:nvPr/>
          </p:nvSpPr>
          <p:spPr>
            <a:xfrm>
              <a:off x="1771864" y="461935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11018B7-CCB9-4DCA-AA46-936A2562283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956BB813-C0CD-4DB7-BDBD-E2DD206DB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B606D461-6668-4696-B958-99960A00A274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7DA8F3A-024A-43C5-B6D1-CFDAEDFED966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๗.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84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982AFF5-6988-4DD5-A765-61A47BBE6E2A}"/>
              </a:ext>
            </a:extLst>
          </p:cNvPr>
          <p:cNvSpPr/>
          <p:nvPr/>
        </p:nvSpPr>
        <p:spPr>
          <a:xfrm>
            <a:off x="1763572" y="27790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CC20E2E-10A8-4256-AEDF-AA2330C731C1}"/>
              </a:ext>
            </a:extLst>
          </p:cNvPr>
          <p:cNvSpPr/>
          <p:nvPr/>
        </p:nvSpPr>
        <p:spPr>
          <a:xfrm>
            <a:off x="1763572" y="19863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43AFF9A-EB2A-472E-9CC6-314F722D6B89}"/>
              </a:ext>
            </a:extLst>
          </p:cNvPr>
          <p:cNvSpPr/>
          <p:nvPr/>
        </p:nvSpPr>
        <p:spPr>
          <a:xfrm>
            <a:off x="1763572" y="356754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87DAA8-6670-4355-908D-DFEA45A6DFC3}"/>
              </a:ext>
            </a:extLst>
          </p:cNvPr>
          <p:cNvSpPr/>
          <p:nvPr/>
        </p:nvSpPr>
        <p:spPr>
          <a:xfrm>
            <a:off x="1616923" y="445599"/>
            <a:ext cx="3995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วิธีการใดเป็นการลดแรงเสียดทาน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B39D92B-C5C8-4060-AA28-2D088F84C94E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หยอดน้ำมันจักรที่บานพับประตู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D360823-190B-4AF7-9C76-830696D72570}"/>
              </a:ext>
            </a:extLst>
          </p:cNvPr>
          <p:cNvSpPr/>
          <p:nvPr/>
        </p:nvSpPr>
        <p:spPr>
          <a:xfrm>
            <a:off x="2286555" y="2022731"/>
            <a:ext cx="41937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srgbClr val="231F2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ปูพื้นห้องน้ำโดยใช้กระเบื้องที่มีผิวขรุขระ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D563DF-6716-43CD-BE54-932AC3899D37}"/>
              </a:ext>
            </a:extLst>
          </p:cNvPr>
          <p:cNvSpPr/>
          <p:nvPr/>
        </p:nvSpPr>
        <p:spPr>
          <a:xfrm>
            <a:off x="2286555" y="2822004"/>
            <a:ext cx="42883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ใส่รองเท้ากีฬาที่มีพื้นยางวิ่งออกกำลังกาย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AB45BFC-8736-4BD5-A321-F03D5802A7D0}"/>
              </a:ext>
            </a:extLst>
          </p:cNvPr>
          <p:cNvSpPr/>
          <p:nvPr/>
        </p:nvSpPr>
        <p:spPr>
          <a:xfrm>
            <a:off x="2293003" y="3604223"/>
            <a:ext cx="43524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เลือกใช้ยางรถยนต์ที่มีลวดลายบนดอกยาง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C95127CC-5227-479C-8580-B8BF69987D81}"/>
              </a:ext>
            </a:extLst>
          </p:cNvPr>
          <p:cNvSpPr/>
          <p:nvPr/>
        </p:nvSpPr>
        <p:spPr>
          <a:xfrm>
            <a:off x="1778690" y="121224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E05A293-4DFE-4105-8A6C-F4ACE3AEE540}"/>
              </a:ext>
            </a:extLst>
          </p:cNvPr>
          <p:cNvSpPr/>
          <p:nvPr/>
        </p:nvSpPr>
        <p:spPr>
          <a:xfrm>
            <a:off x="1769167" y="12107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78751D5-5CBE-4C28-BBCA-87CEE694FDBA}"/>
              </a:ext>
            </a:extLst>
          </p:cNvPr>
          <p:cNvGrpSpPr/>
          <p:nvPr/>
        </p:nvGrpSpPr>
        <p:grpSpPr>
          <a:xfrm>
            <a:off x="874641" y="4251768"/>
            <a:ext cx="8091937" cy="2001957"/>
            <a:chOff x="874641" y="4251768"/>
            <a:chExt cx="8091937" cy="20019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EFEEA674-4F08-4838-A901-74D5774BEBE2}"/>
                </a:ext>
              </a:extLst>
            </p:cNvPr>
            <p:cNvGrpSpPr/>
            <p:nvPr/>
          </p:nvGrpSpPr>
          <p:grpSpPr>
            <a:xfrm>
              <a:off x="874641" y="4251768"/>
              <a:ext cx="8091937" cy="2001957"/>
              <a:chOff x="874641" y="4251768"/>
              <a:chExt cx="8091937" cy="2001957"/>
            </a:xfrm>
          </p:grpSpPr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xmlns="" id="{353A94BB-46CA-4570-91A0-AA8116752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874641" y="4251768"/>
                <a:ext cx="8091937" cy="2001957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9CDEB53A-0747-4572-9EDB-CADEAC8337FC}"/>
                  </a:ext>
                </a:extLst>
              </p:cNvPr>
              <p:cNvSpPr/>
              <p:nvPr/>
            </p:nvSpPr>
            <p:spPr>
              <a:xfrm>
                <a:off x="1421341" y="4910928"/>
                <a:ext cx="699853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น้ำมันช่วยลดแรงเสียดทานของบานพับประตูทำให้ประตู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ไม้ฝืด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               และ        เป็นการเพิ่มแรงเสียดทาน</a:t>
                </a: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78028AE4-B6B0-4245-9DF5-AAEE82AD06B5}"/>
                </a:ext>
              </a:extLst>
            </p:cNvPr>
            <p:cNvSpPr/>
            <p:nvPr/>
          </p:nvSpPr>
          <p:spPr>
            <a:xfrm>
              <a:off x="2073926" y="4823900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6DE0C2AB-73B9-4AAD-BCA2-933D3370D90B}"/>
                </a:ext>
              </a:extLst>
            </p:cNvPr>
            <p:cNvSpPr/>
            <p:nvPr/>
          </p:nvSpPr>
          <p:spPr>
            <a:xfrm>
              <a:off x="2064403" y="482244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7E4BACFB-83D6-455C-A2BD-82139B666DA8}"/>
                </a:ext>
              </a:extLst>
            </p:cNvPr>
            <p:cNvSpPr/>
            <p:nvPr/>
          </p:nvSpPr>
          <p:spPr>
            <a:xfrm>
              <a:off x="3703925" y="5335602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6888BC12-F4E8-4263-A105-9CD738469535}"/>
                </a:ext>
              </a:extLst>
            </p:cNvPr>
            <p:cNvSpPr/>
            <p:nvPr/>
          </p:nvSpPr>
          <p:spPr>
            <a:xfrm>
              <a:off x="3157225" y="5335602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40EF5695-C676-4EFC-9517-4622183D48B8}"/>
                </a:ext>
              </a:extLst>
            </p:cNvPr>
            <p:cNvSpPr/>
            <p:nvPr/>
          </p:nvSpPr>
          <p:spPr>
            <a:xfrm>
              <a:off x="4707825" y="5335602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16399F1-9AA8-4A19-BAA5-E3D871A526A8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63FFF080-8E39-430B-B91C-20248CB31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C7ED35D-0E30-4BA6-9682-9BCA48FC401C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70A2B81-DE18-4B7B-AA2D-DA688233C9AF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66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xmlns="" id="{79AB53AF-F44D-4572-A8C1-EDA83D04CC34}"/>
              </a:ext>
            </a:extLst>
          </p:cNvPr>
          <p:cNvSpPr/>
          <p:nvPr/>
        </p:nvSpPr>
        <p:spPr>
          <a:xfrm>
            <a:off x="1666928" y="3605338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57231E0-7118-4DD3-95F7-CCC1C6B90055}"/>
              </a:ext>
            </a:extLst>
          </p:cNvPr>
          <p:cNvSpPr/>
          <p:nvPr/>
        </p:nvSpPr>
        <p:spPr>
          <a:xfrm>
            <a:off x="1664255" y="360533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0DDB98F-6662-4626-B582-7851FD792D18}"/>
              </a:ext>
            </a:extLst>
          </p:cNvPr>
          <p:cNvSpPr/>
          <p:nvPr/>
        </p:nvSpPr>
        <p:spPr>
          <a:xfrm>
            <a:off x="1664255" y="202587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482C8E21-63EE-4CF1-ACEB-75D727AD3E29}"/>
              </a:ext>
            </a:extLst>
          </p:cNvPr>
          <p:cNvSpPr/>
          <p:nvPr/>
        </p:nvSpPr>
        <p:spPr>
          <a:xfrm>
            <a:off x="1669850" y="125032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3046C4E9-E271-403B-A79F-9494BFC5F31C}"/>
              </a:ext>
            </a:extLst>
          </p:cNvPr>
          <p:cNvSpPr/>
          <p:nvPr/>
        </p:nvSpPr>
        <p:spPr>
          <a:xfrm>
            <a:off x="1664255" y="28186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034CBA-F3A1-4AD7-8D31-BFE3E23768B0}"/>
              </a:ext>
            </a:extLst>
          </p:cNvPr>
          <p:cNvSpPr/>
          <p:nvPr/>
        </p:nvSpPr>
        <p:spPr>
          <a:xfrm>
            <a:off x="1616923" y="445599"/>
            <a:ext cx="4844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ดอกยางบนยางรถยนต์ มีประโยชน์อย่างไร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61731F-11F9-4E9B-872F-9C32545F80CC}"/>
              </a:ext>
            </a:extLst>
          </p:cNvPr>
          <p:cNvSpPr/>
          <p:nvPr/>
        </p:nvSpPr>
        <p:spPr>
          <a:xfrm>
            <a:off x="2195177" y="1277788"/>
            <a:ext cx="4266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ลดแรงลัพธ์ ทำให้รถยนต์ลื่นไถลได้ง่ายขึ้น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8829DD-0899-4B6F-8B8E-070F38DC6DE9}"/>
              </a:ext>
            </a:extLst>
          </p:cNvPr>
          <p:cNvSpPr/>
          <p:nvPr/>
        </p:nvSpPr>
        <p:spPr>
          <a:xfrm>
            <a:off x="2188729" y="2055648"/>
            <a:ext cx="4392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เพิ่มแรงลัพธ์ ทำให้รถยนต์มีน้ำหนักเพิ่มขึ้น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5DAAA61-782D-4A73-9586-862EA5838434}"/>
              </a:ext>
            </a:extLst>
          </p:cNvPr>
          <p:cNvSpPr/>
          <p:nvPr/>
        </p:nvSpPr>
        <p:spPr>
          <a:xfrm>
            <a:off x="2188729" y="2854921"/>
            <a:ext cx="49183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ลดแรงเสียดทาน ทำให้รถยนต์เคลื่อนที่ได้เร็วขึ้น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E55F98-99F4-405A-B04E-D68ADEE54516}"/>
              </a:ext>
            </a:extLst>
          </p:cNvPr>
          <p:cNvSpPr/>
          <p:nvPr/>
        </p:nvSpPr>
        <p:spPr>
          <a:xfrm>
            <a:off x="2188729" y="3610446"/>
            <a:ext cx="52854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เพิ่มแรงเสียดทาน ทำให้รถยนต์เกาะพื้นถนนได้ดีขึ้น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3E2F67-9B96-40C2-A047-DEFDDEF0D79A}"/>
              </a:ext>
            </a:extLst>
          </p:cNvPr>
          <p:cNvGrpSpPr/>
          <p:nvPr/>
        </p:nvGrpSpPr>
        <p:grpSpPr>
          <a:xfrm>
            <a:off x="1194461" y="4277532"/>
            <a:ext cx="7360604" cy="1972156"/>
            <a:chOff x="1194461" y="4277532"/>
            <a:chExt cx="7360604" cy="197215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6009D37-6390-46FA-9990-97857899F6C8}"/>
                </a:ext>
              </a:extLst>
            </p:cNvPr>
            <p:cNvGrpSpPr/>
            <p:nvPr/>
          </p:nvGrpSpPr>
          <p:grpSpPr>
            <a:xfrm>
              <a:off x="1194461" y="4277532"/>
              <a:ext cx="7360604" cy="1972156"/>
              <a:chOff x="1194461" y="4277532"/>
              <a:chExt cx="7360604" cy="1972156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839D8A88-243C-4AFF-BC24-21E7309A8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4461" y="4277532"/>
                <a:ext cx="7360604" cy="197215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001403E-F3FC-489B-933C-009CF46FCFB4}"/>
                  </a:ext>
                </a:extLst>
              </p:cNvPr>
              <p:cNvSpPr/>
              <p:nvPr/>
            </p:nvSpPr>
            <p:spPr>
              <a:xfrm>
                <a:off x="1845805" y="5086170"/>
                <a:ext cx="610373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ยางรถยนต์มีดอกยางช่วยเพิ่มแรงเสียดทาน</a:t>
                </a: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DFC41F37-0E7A-4204-886E-0868EF6D0D9A}"/>
                </a:ext>
              </a:extLst>
            </p:cNvPr>
            <p:cNvSpPr/>
            <p:nvPr/>
          </p:nvSpPr>
          <p:spPr>
            <a:xfrm>
              <a:off x="2505128" y="5033057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CF9FAAA5-F5CB-499A-8182-3B4FF14CDE20}"/>
                </a:ext>
              </a:extLst>
            </p:cNvPr>
            <p:cNvSpPr/>
            <p:nvPr/>
          </p:nvSpPr>
          <p:spPr>
            <a:xfrm>
              <a:off x="2502455" y="503305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6AF6209-5B35-405F-A7A3-BD88112F6AB3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3B200A19-B9A5-4A8D-84FD-F4650A44B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1294839-DF3C-420F-885A-0AB0AB33FC94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2A12C1F-BD44-4D0D-9F16-7E192EF730CB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864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xmlns="" id="{F39FF640-2245-4D2B-9172-D7A4F5ECC79D}"/>
              </a:ext>
            </a:extLst>
          </p:cNvPr>
          <p:cNvSpPr/>
          <p:nvPr/>
        </p:nvSpPr>
        <p:spPr>
          <a:xfrm>
            <a:off x="1695151" y="4101353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7C1A2FC-0119-4230-B498-2B1A3E7AF8D2}"/>
              </a:ext>
            </a:extLst>
          </p:cNvPr>
          <p:cNvSpPr/>
          <p:nvPr/>
        </p:nvSpPr>
        <p:spPr>
          <a:xfrm>
            <a:off x="1683157" y="467478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2B608FC-F70F-495E-B250-6DF9E5C57B79}"/>
              </a:ext>
            </a:extLst>
          </p:cNvPr>
          <p:cNvSpPr/>
          <p:nvPr/>
        </p:nvSpPr>
        <p:spPr>
          <a:xfrm>
            <a:off x="1678272" y="528062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2E6DBDA2-01FD-488F-BB79-3C239292EE64}"/>
              </a:ext>
            </a:extLst>
          </p:cNvPr>
          <p:cNvSpPr/>
          <p:nvPr/>
        </p:nvSpPr>
        <p:spPr>
          <a:xfrm>
            <a:off x="1678272" y="583071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88AAB6-DA72-446E-89C7-0E93DF7BFFD7}"/>
              </a:ext>
            </a:extLst>
          </p:cNvPr>
          <p:cNvSpPr/>
          <p:nvPr/>
        </p:nvSpPr>
        <p:spPr>
          <a:xfrm>
            <a:off x="1616923" y="445599"/>
            <a:ext cx="5471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ทดลองกลิ้งลูกฟุตบอลบนพื้นสนามหญ้า ดังภาพ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EC94470-9AA8-4517-9BDC-CDE5C1A21251}"/>
              </a:ext>
            </a:extLst>
          </p:cNvPr>
          <p:cNvSpPr/>
          <p:nvPr/>
        </p:nvSpPr>
        <p:spPr>
          <a:xfrm>
            <a:off x="2169836" y="4122329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938B5ED-5BA4-4B02-9295-97082B001340}"/>
              </a:ext>
            </a:extLst>
          </p:cNvPr>
          <p:cNvSpPr/>
          <p:nvPr/>
        </p:nvSpPr>
        <p:spPr>
          <a:xfrm>
            <a:off x="2191021" y="4685120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9D5A11D-85DE-4E37-9531-7976DD1BF725}"/>
              </a:ext>
            </a:extLst>
          </p:cNvPr>
          <p:cNvSpPr/>
          <p:nvPr/>
        </p:nvSpPr>
        <p:spPr>
          <a:xfrm>
            <a:off x="2184573" y="5297985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2F60CEC-3DCE-4777-ADEB-11D1DFFB9658}"/>
              </a:ext>
            </a:extLst>
          </p:cNvPr>
          <p:cNvSpPr/>
          <p:nvPr/>
        </p:nvSpPr>
        <p:spPr>
          <a:xfrm>
            <a:off x="2184573" y="5846182"/>
            <a:ext cx="29931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ทั้งข้อ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		และข้อ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CA0B466-E6EB-4B4D-97B0-DF7DD9837D2E}"/>
              </a:ext>
            </a:extLst>
          </p:cNvPr>
          <p:cNvSpPr/>
          <p:nvPr/>
        </p:nvSpPr>
        <p:spPr>
          <a:xfrm>
            <a:off x="1616923" y="3599645"/>
            <a:ext cx="3728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แรงเสียดทานมีทิศทางตามข้อใด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313443-51A0-4B37-8ECD-1AE6CD32BC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69" y="801558"/>
            <a:ext cx="5530670" cy="2877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DF0903EC-8E16-432D-B611-819088E4F0D8}"/>
              </a:ext>
            </a:extLst>
          </p:cNvPr>
          <p:cNvCxnSpPr>
            <a:cxnSpLocks/>
          </p:cNvCxnSpPr>
          <p:nvPr/>
        </p:nvCxnSpPr>
        <p:spPr>
          <a:xfrm flipH="1">
            <a:off x="2952253" y="4375532"/>
            <a:ext cx="69333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2EC038DB-2C84-4E31-AA74-0B5EA0A91E1C}"/>
              </a:ext>
            </a:extLst>
          </p:cNvPr>
          <p:cNvCxnSpPr>
            <a:cxnSpLocks/>
          </p:cNvCxnSpPr>
          <p:nvPr/>
        </p:nvCxnSpPr>
        <p:spPr>
          <a:xfrm>
            <a:off x="2987800" y="4962119"/>
            <a:ext cx="69333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37B19EB8-80D2-470F-A6AB-0CD8B284C60E}"/>
              </a:ext>
            </a:extLst>
          </p:cNvPr>
          <p:cNvCxnSpPr>
            <a:cxnSpLocks/>
          </p:cNvCxnSpPr>
          <p:nvPr/>
        </p:nvCxnSpPr>
        <p:spPr>
          <a:xfrm flipV="1">
            <a:off x="3083260" y="5239119"/>
            <a:ext cx="0" cy="54021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244ED8E6-BB1F-49EC-A75F-A0E5B0006FE4}"/>
              </a:ext>
            </a:extLst>
          </p:cNvPr>
          <p:cNvCxnSpPr>
            <a:cxnSpLocks/>
          </p:cNvCxnSpPr>
          <p:nvPr/>
        </p:nvCxnSpPr>
        <p:spPr>
          <a:xfrm flipH="1">
            <a:off x="3263464" y="6119306"/>
            <a:ext cx="69333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D611F8BA-20F5-4034-A394-6D9A56AA9891}"/>
              </a:ext>
            </a:extLst>
          </p:cNvPr>
          <p:cNvSpPr/>
          <p:nvPr/>
        </p:nvSpPr>
        <p:spPr>
          <a:xfrm>
            <a:off x="1685628" y="409989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3DB8288-9F4A-4E6C-B1CA-8430507FA15C}"/>
              </a:ext>
            </a:extLst>
          </p:cNvPr>
          <p:cNvGrpSpPr/>
          <p:nvPr/>
        </p:nvGrpSpPr>
        <p:grpSpPr>
          <a:xfrm>
            <a:off x="5315775" y="3862744"/>
            <a:ext cx="3631436" cy="2456795"/>
            <a:chOff x="5315775" y="3862744"/>
            <a:chExt cx="3631436" cy="2456795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26794F46-986B-4B30-A580-67246B8016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5775" y="5779329"/>
              <a:ext cx="0" cy="5402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C4710E1D-CDE0-4276-8577-E6790A5BA2DC}"/>
                </a:ext>
              </a:extLst>
            </p:cNvPr>
            <p:cNvGrpSpPr/>
            <p:nvPr/>
          </p:nvGrpSpPr>
          <p:grpSpPr>
            <a:xfrm>
              <a:off x="5345829" y="3862744"/>
              <a:ext cx="3601382" cy="2456795"/>
              <a:chOff x="5345829" y="3862744"/>
              <a:chExt cx="3601382" cy="2456795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xmlns="" id="{D4D6F035-C27F-4FF4-B907-ECE02F6BE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5345829" y="3862744"/>
                <a:ext cx="3601382" cy="2456795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F2590374-075F-4082-89CF-5CFC0D9613E7}"/>
                  </a:ext>
                </a:extLst>
              </p:cNvPr>
              <p:cNvSpPr/>
              <p:nvPr/>
            </p:nvSpPr>
            <p:spPr>
              <a:xfrm>
                <a:off x="5570400" y="4596965"/>
                <a:ext cx="3152239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แรงเสียดทานมีทิศทางตรงกันข้ามกับการเคลื่อนที่ของวัตถุบนพื้นผิวเสมอ</a:t>
                </a: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90780122-99BB-4BB2-9CF4-1191079CF19E}"/>
                </a:ext>
              </a:extLst>
            </p:cNvPr>
            <p:cNvSpPr/>
            <p:nvPr/>
          </p:nvSpPr>
          <p:spPr>
            <a:xfrm>
              <a:off x="6194527" y="4553358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2288CA8-D4F6-47CA-A0C6-B904E0E2F0D0}"/>
                </a:ext>
              </a:extLst>
            </p:cNvPr>
            <p:cNvSpPr/>
            <p:nvPr/>
          </p:nvSpPr>
          <p:spPr>
            <a:xfrm>
              <a:off x="6185004" y="4551899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6F4BAF5-B565-4C20-BDDF-E40B698B9786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B5B14572-347C-4CFC-AE36-4759E6FEF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225E7D09-C5D0-44A7-99E3-793CF0AAF5AA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3BBAF05C-D040-45CB-8585-5E31F73DB31F}"/>
                </a:ext>
              </a:extLst>
            </p:cNvPr>
            <p:cNvSpPr txBox="1"/>
            <p:nvPr/>
          </p:nvSpPr>
          <p:spPr>
            <a:xfrm>
              <a:off x="813938" y="322488"/>
              <a:ext cx="7296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๑๐.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926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8E7EA1-3361-4016-A417-581DA2A36010}"/>
              </a:ext>
            </a:extLst>
          </p:cNvPr>
          <p:cNvGrpSpPr/>
          <p:nvPr/>
        </p:nvGrpSpPr>
        <p:grpSpPr>
          <a:xfrm>
            <a:off x="116467" y="129457"/>
            <a:ext cx="9027533" cy="830997"/>
            <a:chOff x="116467" y="129457"/>
            <a:chExt cx="9027533" cy="83099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9CBC4147-BF67-4FA8-8E50-1AAB25C31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6494" r="2426"/>
            <a:stretch/>
          </p:blipFill>
          <p:spPr>
            <a:xfrm>
              <a:off x="618676" y="162789"/>
              <a:ext cx="8408857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1D9EEB9C-5166-4ACD-B215-ABC65A72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6467" y="162789"/>
              <a:ext cx="827623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BAA86C0-98D5-4C83-81FD-F6EED49863F6}"/>
                </a:ext>
              </a:extLst>
            </p:cNvPr>
            <p:cNvSpPr txBox="1"/>
            <p:nvPr/>
          </p:nvSpPr>
          <p:spPr>
            <a:xfrm>
              <a:off x="297682" y="12945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B0ED280-E99C-4FCF-A35B-EEE529E34FB4}"/>
                </a:ext>
              </a:extLst>
            </p:cNvPr>
            <p:cNvSpPr/>
            <p:nvPr/>
          </p:nvSpPr>
          <p:spPr>
            <a:xfrm>
              <a:off x="886611" y="280792"/>
              <a:ext cx="825738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การหาแรงลัพธ์ของแรงหลายแรง ในแนวเดียวกันที่กระทำต่อวัตถุ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EF1B47-2560-4798-A103-9AAC46E5A106}"/>
              </a:ext>
            </a:extLst>
          </p:cNvPr>
          <p:cNvGrpSpPr/>
          <p:nvPr/>
        </p:nvGrpSpPr>
        <p:grpSpPr>
          <a:xfrm>
            <a:off x="116468" y="1078457"/>
            <a:ext cx="8822124" cy="1677270"/>
            <a:chOff x="116468" y="1078457"/>
            <a:chExt cx="8822124" cy="16772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446696D-B364-46B7-A403-46189405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6468" y="1078457"/>
              <a:ext cx="8822124" cy="167727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8D22C2C-7CF9-4E65-AC04-BAD36FCB5C4C}"/>
                </a:ext>
              </a:extLst>
            </p:cNvPr>
            <p:cNvSpPr/>
            <p:nvPr/>
          </p:nvSpPr>
          <p:spPr>
            <a:xfrm>
              <a:off x="443306" y="1228896"/>
              <a:ext cx="825738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แรงที่กระทำต่อวัตถุ อาจทำให้วัตถุเปลี่ยนแปลงการเคลื่อนที่ได้ โดยเปลี่ยนจากวัตถุที่อยู่นิ่งเริ่มเคลื่อนที่ หรือวัตถุที่เคลื่อนที่อยู่เป็นเคลื่อนที่เร็วขึ้น เคลื่อนที่ช้าลง หยุดนิ่ง หรือเปลี่ยนทิศทาง แรงยังทำให้วัตถุเปลี่ยนรูปร่างและขนาดได้อีกด้วย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DB457EA-8BD7-4E53-81DA-E1E9DF5B3316}"/>
              </a:ext>
            </a:extLst>
          </p:cNvPr>
          <p:cNvGrpSpPr/>
          <p:nvPr/>
        </p:nvGrpSpPr>
        <p:grpSpPr>
          <a:xfrm>
            <a:off x="1937230" y="2755727"/>
            <a:ext cx="5418307" cy="3890665"/>
            <a:chOff x="1937230" y="2755727"/>
            <a:chExt cx="5418307" cy="3890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DF6B0A6-A5A3-4BB5-8EFF-430C7E77C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230" y="2755727"/>
              <a:ext cx="5418307" cy="3429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BA15971-84FD-4CBA-9425-D68C7920D640}"/>
                </a:ext>
              </a:extLst>
            </p:cNvPr>
            <p:cNvSpPr/>
            <p:nvPr/>
          </p:nvSpPr>
          <p:spPr>
            <a:xfrm>
              <a:off x="3569563" y="6184727"/>
              <a:ext cx="34259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แรงทำให้วัตถุเคลื่อนที่หรือเปลี่ยนทิศทาง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091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9982C7F-0807-4387-880B-C98AE277671A}"/>
              </a:ext>
            </a:extLst>
          </p:cNvPr>
          <p:cNvGrpSpPr/>
          <p:nvPr/>
        </p:nvGrpSpPr>
        <p:grpSpPr>
          <a:xfrm>
            <a:off x="160938" y="4349747"/>
            <a:ext cx="8822124" cy="1677270"/>
            <a:chOff x="160938" y="4349747"/>
            <a:chExt cx="8822124" cy="16772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13EC15D-0B44-4E1D-A7B7-87F9C95D2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60938" y="4349747"/>
              <a:ext cx="8822124" cy="167727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A47425F-5FBF-4C42-81CB-A4ECB4C32FE7}"/>
                </a:ext>
              </a:extLst>
            </p:cNvPr>
            <p:cNvSpPr/>
            <p:nvPr/>
          </p:nvSpPr>
          <p:spPr>
            <a:xfrm>
              <a:off x="627796" y="4495884"/>
              <a:ext cx="807947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    การออกแรงในการดึงหรือผลักวัตถุใดวัตถุหนึ่ง ไม่จำเป็นต้องมีแรงกระทำ 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เพียงแรงเดียว อาจมีแรงหลายแรงมากระทำต่อวัตถุนั้น เราจะมีวิธีหาผลลัพธ์ ของแรงที่มากระทำต่อวัตถุนั้นได้อย่างไร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BFB0CD-ECBA-44D4-9FFF-D28861802EDF}"/>
              </a:ext>
            </a:extLst>
          </p:cNvPr>
          <p:cNvGrpSpPr/>
          <p:nvPr/>
        </p:nvGrpSpPr>
        <p:grpSpPr>
          <a:xfrm>
            <a:off x="531312" y="0"/>
            <a:ext cx="8272443" cy="4158677"/>
            <a:chOff x="531312" y="0"/>
            <a:chExt cx="8272443" cy="41586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E8C297B-E8CC-4390-844A-9EBAE97D6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12" y="0"/>
              <a:ext cx="8272443" cy="415867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DD2324E9-D524-46BC-B3F0-0956F6547A29}"/>
                </a:ext>
              </a:extLst>
            </p:cNvPr>
            <p:cNvSpPr/>
            <p:nvPr/>
          </p:nvSpPr>
          <p:spPr>
            <a:xfrm>
              <a:off x="2483626" y="3429000"/>
              <a:ext cx="4367814" cy="47717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</a:rPr>
                <a:t>แรงทำให้วัตถุเปลี่ยนแปลงรูปร่างหรือขนาด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369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217C49-6A81-45DA-9EEA-11151BDDD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5"/>
          <a:stretch/>
        </p:blipFill>
        <p:spPr>
          <a:xfrm>
            <a:off x="-347721" y="0"/>
            <a:ext cx="2276929" cy="40264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DCCAF10-65C0-4ACF-AC5B-64CDD43923F0}"/>
              </a:ext>
            </a:extLst>
          </p:cNvPr>
          <p:cNvGrpSpPr/>
          <p:nvPr/>
        </p:nvGrpSpPr>
        <p:grpSpPr>
          <a:xfrm>
            <a:off x="2129051" y="180833"/>
            <a:ext cx="6741993" cy="3845607"/>
            <a:chOff x="2129051" y="180833"/>
            <a:chExt cx="6741993" cy="3845607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537C46DC-3BBF-46DC-9696-F071DAFCBD6E}"/>
                </a:ext>
              </a:extLst>
            </p:cNvPr>
            <p:cNvSpPr/>
            <p:nvPr/>
          </p:nvSpPr>
          <p:spPr>
            <a:xfrm>
              <a:off x="2129051" y="180833"/>
              <a:ext cx="6741993" cy="3845607"/>
            </a:xfrm>
            <a:prstGeom prst="wedgeRoundRectCallout">
              <a:avLst>
                <a:gd name="adj1" fmla="val -56949"/>
                <a:gd name="adj2" fmla="val -29943"/>
                <a:gd name="adj3" fmla="val 16667"/>
              </a:avLst>
            </a:prstGeom>
            <a:solidFill>
              <a:srgbClr val="B7F0EF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7A55CE4-A604-4081-9720-D1E5FFBE4BA4}"/>
                </a:ext>
              </a:extLst>
            </p:cNvPr>
            <p:cNvSpPr/>
            <p:nvPr/>
          </p:nvSpPr>
          <p:spPr>
            <a:xfrm>
              <a:off x="2231409" y="269800"/>
              <a:ext cx="6639635" cy="3667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เมื่อแรง ๒ แรง กระทำต่อวัตถุในทิศทางเดียวกัน ผลลัพธ์ของแรง ก็คือผลรวมของแรงทั้งสอง ทำให้วัตถุเคลื่อนที่ไปในทิศทางเดียวกับ แรงที่มากระทำ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เมื่อแรง ๒ แรง กระทำต่อวัตถุในทิศทางตรงกันข้าม ผลลัพธ์ของแรงก็คือแรงหักล้างระหว่างแรงทั้งสอง ทำให้วัตถุเคลื่อนที่ไปในทิศทางที่มีแรงมากกว่า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เมื่อแรง ๒ แรง ที่เท่ากันกระทำต่อวัตถุในทิศทางตรงกันข้าม ผลลัพธ์ของแรงก็คือแรงทั้งสองหักล้างกันหมด ทำให้วัตถุไม่เคลื่อนที่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B95895-43ED-40DD-BD9E-BE6F3E322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4"/>
          <a:stretch/>
        </p:blipFill>
        <p:spPr>
          <a:xfrm>
            <a:off x="6592650" y="4026438"/>
            <a:ext cx="1963368" cy="30516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C616DD-F6E2-492F-BDAD-57761040FBE3}"/>
              </a:ext>
            </a:extLst>
          </p:cNvPr>
          <p:cNvGrpSpPr/>
          <p:nvPr/>
        </p:nvGrpSpPr>
        <p:grpSpPr>
          <a:xfrm>
            <a:off x="381964" y="4295453"/>
            <a:ext cx="7001475" cy="1981377"/>
            <a:chOff x="381964" y="4295453"/>
            <a:chExt cx="7001475" cy="19813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1581149-5B8F-4012-8839-1C9DF335A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2" b="89577" l="8204" r="92461">
                          <a14:foregroundMark x1="10421" y1="35831" x2="8204" y2="54723"/>
                          <a14:foregroundMark x1="8204" y1="54723" x2="8204" y2="55049"/>
                          <a14:foregroundMark x1="79393" y1="66864" x2="79157" y2="67427"/>
                          <a14:backgroundMark x1="78714" y1="35179" x2="72062" y2="21173"/>
                          <a14:backgroundMark x1="72062" y1="21173" x2="58537" y2="13029"/>
                          <a14:backgroundMark x1="26829" y1="11075" x2="11973" y2="19218"/>
                          <a14:backgroundMark x1="5765" y1="58632" x2="13082" y2="76873"/>
                          <a14:backgroundMark x1="13304" y1="77850" x2="15743" y2="85016"/>
                          <a14:backgroundMark x1="16630" y1="80782" x2="26164" y2="84691"/>
                          <a14:backgroundMark x1="25721" y1="82085" x2="31486" y2="84365"/>
                          <a14:backgroundMark x1="31042" y1="85016" x2="46341" y2="85342"/>
                          <a14:backgroundMark x1="45455" y1="85342" x2="59202" y2="85342"/>
                          <a14:backgroundMark x1="59867" y1="85993" x2="68514" y2="83388"/>
                          <a14:backgroundMark x1="71619" y1="85668" x2="75166" y2="85668"/>
                          <a14:backgroundMark x1="74501" y1="73941" x2="74501" y2="73941"/>
                          <a14:backgroundMark x1="70953" y1="78176" x2="70953" y2="78176"/>
                          <a14:backgroundMark x1="73836" y1="80456" x2="73836" y2="80456"/>
                          <a14:backgroundMark x1="73614" y1="79479" x2="73614" y2="79479"/>
                          <a14:backgroundMark x1="74279" y1="80782" x2="74279" y2="80782"/>
                          <a14:backgroundMark x1="12417" y1="20521" x2="6208" y2="30293"/>
                          <a14:backgroundMark x1="6208" y1="30293" x2="5322" y2="41694"/>
                          <a14:backgroundMark x1="78271" y1="35179" x2="80044" y2="54723"/>
                          <a14:backgroundMark x1="80044" y1="54723" x2="79157" y2="58958"/>
                          <a14:backgroundMark x1="77862" y1="66377" x2="76940" y2="72638"/>
                          <a14:backgroundMark x1="80534" y1="68543" x2="79601" y2="73616"/>
                          <a14:backgroundMark x1="81493" y1="63330" x2="81442" y2="63606"/>
                          <a14:backgroundMark x1="77605" y1="74267" x2="83814" y2="80130"/>
                          <a14:backgroundMark x1="86696" y1="80456" x2="93792" y2="81107"/>
                          <a14:backgroundMark x1="75831" y1="79479" x2="75831" y2="79479"/>
                          <a14:backgroundMark x1="78936" y1="88274" x2="93348" y2="88274"/>
                          <a14:backgroundMark x1="80931" y1="59935" x2="80710" y2="61238"/>
                          <a14:backgroundMark x1="78271" y1="69381" x2="81153" y2="60912"/>
                          <a14:backgroundMark x1="82262" y1="62541" x2="80044" y2="67427"/>
                          <a14:backgroundMark x1="80931" y1="59283" x2="79601" y2="64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964" y="4295453"/>
              <a:ext cx="7001475" cy="166408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2D060D1-7D90-4598-95F3-62AC480939E1}"/>
                </a:ext>
              </a:extLst>
            </p:cNvPr>
            <p:cNvSpPr/>
            <p:nvPr/>
          </p:nvSpPr>
          <p:spPr>
            <a:xfrm>
              <a:off x="1111729" y="4827715"/>
              <a:ext cx="4572000" cy="14491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ผลลัพธ์ของแรง เรียกอีกอย่างหนึ่งว่า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แรงลัพธ์</a:t>
              </a:r>
              <a:endPara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322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0EE7E22-2495-4F35-97AA-62FAD54F9193}"/>
              </a:ext>
            </a:extLst>
          </p:cNvPr>
          <p:cNvGrpSpPr/>
          <p:nvPr/>
        </p:nvGrpSpPr>
        <p:grpSpPr>
          <a:xfrm>
            <a:off x="160937" y="212035"/>
            <a:ext cx="8822124" cy="2070907"/>
            <a:chOff x="160937" y="212035"/>
            <a:chExt cx="8822124" cy="2070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3CB24F5-3A75-4456-86F7-9D002A617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60937" y="212035"/>
              <a:ext cx="8822124" cy="207090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4568FAEC-E4EF-4134-AAAA-C133C818F8B8}"/>
                </a:ext>
              </a:extLst>
            </p:cNvPr>
            <p:cNvSpPr/>
            <p:nvPr/>
          </p:nvSpPr>
          <p:spPr>
            <a:xfrm>
              <a:off x="516833" y="367669"/>
              <a:ext cx="811033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 เราสามารถเขียนแผนภาพแสดงแรงที่กระทำต่อวัตถุโดยใช้ลูกศร ให้หัวลูกศร แสดงทิศทางของแรง ความยาวของลูกศรแสดงค่าหรือขนาดของแรง โดยถ้าออกแรงมาก ลูกศรจะยาว ถ้าออกแรงน้อย ลูกศรจะสั้น และถ้าออกแรงเท่ากัน ลูกศรจะมีความยาวเท่ากัน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86C9800-9DB1-4D7A-97C7-D7DE04F84B41}"/>
              </a:ext>
            </a:extLst>
          </p:cNvPr>
          <p:cNvGrpSpPr/>
          <p:nvPr/>
        </p:nvGrpSpPr>
        <p:grpSpPr>
          <a:xfrm>
            <a:off x="0" y="2183551"/>
            <a:ext cx="9144000" cy="4153049"/>
            <a:chOff x="0" y="2183551"/>
            <a:chExt cx="9144000" cy="41530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03E739A-7CFD-481C-8B1D-467F08F1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83551"/>
              <a:ext cx="9144000" cy="378189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FC1C2079-6EA9-4329-B075-0FBFAAD98340}"/>
                </a:ext>
              </a:extLst>
            </p:cNvPr>
            <p:cNvSpPr/>
            <p:nvPr/>
          </p:nvSpPr>
          <p:spPr>
            <a:xfrm>
              <a:off x="3479651" y="5874935"/>
              <a:ext cx="2932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แผนภาพแสดงแรงที่กระทำต่อวัตถุ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255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0A23E51-FF44-4167-99EC-B956689ADF24}"/>
              </a:ext>
            </a:extLst>
          </p:cNvPr>
          <p:cNvGrpSpPr/>
          <p:nvPr/>
        </p:nvGrpSpPr>
        <p:grpSpPr>
          <a:xfrm>
            <a:off x="361121" y="198783"/>
            <a:ext cx="8421757" cy="1285461"/>
            <a:chOff x="361121" y="198783"/>
            <a:chExt cx="8421757" cy="12854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6A84D29-EF86-41DC-A585-307563AA3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61121" y="198783"/>
              <a:ext cx="8421757" cy="128546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1D6190DF-3EAD-4881-AB50-1ECF25A3A9AB}"/>
                </a:ext>
              </a:extLst>
            </p:cNvPr>
            <p:cNvSpPr/>
            <p:nvPr/>
          </p:nvSpPr>
          <p:spPr>
            <a:xfrm>
              <a:off x="738808" y="394712"/>
              <a:ext cx="804407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นักเรียนบอกได้หรือไม่ว่าภาพใดใช้แรงในทิศทางเดียวกัน และภาพใดใช้แรงในทิศทางตรงกันข้าม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B027403-7564-48BF-9721-A1911A18D31B}"/>
              </a:ext>
            </a:extLst>
          </p:cNvPr>
          <p:cNvGrpSpPr/>
          <p:nvPr/>
        </p:nvGrpSpPr>
        <p:grpSpPr>
          <a:xfrm>
            <a:off x="-315400" y="1680173"/>
            <a:ext cx="5006670" cy="3680090"/>
            <a:chOff x="-315400" y="1680173"/>
            <a:chExt cx="5006670" cy="3680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E788399-5BB9-4807-BF2A-86912A9C3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87"/>
            <a:stretch/>
          </p:blipFill>
          <p:spPr>
            <a:xfrm>
              <a:off x="-315400" y="1680173"/>
              <a:ext cx="5006670" cy="315687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A17BD3C-6B77-4C86-AB6F-1599386BB4E7}"/>
                </a:ext>
              </a:extLst>
            </p:cNvPr>
            <p:cNvSpPr/>
            <p:nvPr/>
          </p:nvSpPr>
          <p:spPr>
            <a:xfrm>
              <a:off x="1141181" y="4837043"/>
              <a:ext cx="20393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ก. รถเคลื่อนที่ได้เร็ว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59623C9-E416-4130-9E24-8723366BDEF7}"/>
              </a:ext>
            </a:extLst>
          </p:cNvPr>
          <p:cNvSpPr/>
          <p:nvPr/>
        </p:nvSpPr>
        <p:spPr>
          <a:xfrm>
            <a:off x="1249800" y="5360263"/>
            <a:ext cx="7288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กิจกรรมที่ใช้แรงในทิศทางเดียวกัน และใช้แรงในทิศทางตรงกันข้าม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408FFE-4AAC-4B31-85D0-D3C047B74167}"/>
              </a:ext>
            </a:extLst>
          </p:cNvPr>
          <p:cNvGrpSpPr/>
          <p:nvPr/>
        </p:nvGrpSpPr>
        <p:grpSpPr>
          <a:xfrm>
            <a:off x="4688650" y="1680173"/>
            <a:ext cx="5006671" cy="3680090"/>
            <a:chOff x="4688650" y="1680173"/>
            <a:chExt cx="5006671" cy="36800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FB5C13E-89C6-4BB1-97E4-B65DD49D3005}"/>
                </a:ext>
              </a:extLst>
            </p:cNvPr>
            <p:cNvSpPr/>
            <p:nvPr/>
          </p:nvSpPr>
          <p:spPr>
            <a:xfrm>
              <a:off x="5466522" y="4837043"/>
              <a:ext cx="27067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ข. รถเข็นเคลื่อนที่ได้ช้า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3E3E984-7A31-4B56-9D16-60CEF699A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7"/>
            <a:stretch/>
          </p:blipFill>
          <p:spPr>
            <a:xfrm>
              <a:off x="4688650" y="1680173"/>
              <a:ext cx="5006671" cy="3156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54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5AA5C3-4D49-4BD6-ACE0-BCEE0F8766BF}"/>
              </a:ext>
            </a:extLst>
          </p:cNvPr>
          <p:cNvGrpSpPr/>
          <p:nvPr/>
        </p:nvGrpSpPr>
        <p:grpSpPr>
          <a:xfrm>
            <a:off x="3392660" y="229166"/>
            <a:ext cx="5403574" cy="3335669"/>
            <a:chOff x="1870213" y="127588"/>
            <a:chExt cx="5403574" cy="33356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8D98131-CE2A-4452-8D3A-A90CB68B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4"/>
            <a:stretch/>
          </p:blipFill>
          <p:spPr>
            <a:xfrm>
              <a:off x="1870213" y="127588"/>
              <a:ext cx="5403574" cy="29153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DD94B5C-9AF0-4BC6-B060-8B72259A64F6}"/>
                </a:ext>
              </a:extLst>
            </p:cNvPr>
            <p:cNvSpPr/>
            <p:nvPr/>
          </p:nvSpPr>
          <p:spPr>
            <a:xfrm>
              <a:off x="2490186" y="3001592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การออกแรงพายเรือให้เคลื่อนที่ในน้ำ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C563108-3694-42DC-948D-E26770FC715F}"/>
              </a:ext>
            </a:extLst>
          </p:cNvPr>
          <p:cNvGrpSpPr/>
          <p:nvPr/>
        </p:nvGrpSpPr>
        <p:grpSpPr>
          <a:xfrm>
            <a:off x="3763617" y="3564835"/>
            <a:ext cx="5032617" cy="2597426"/>
            <a:chOff x="3763617" y="3564835"/>
            <a:chExt cx="5032617" cy="2597426"/>
          </a:xfrm>
        </p:grpSpPr>
        <p:sp>
          <p:nvSpPr>
            <p:cNvPr id="10" name="Rectangle: Folded Corner 9">
              <a:extLst>
                <a:ext uri="{FF2B5EF4-FFF2-40B4-BE49-F238E27FC236}">
                  <a16:creationId xmlns:a16="http://schemas.microsoft.com/office/drawing/2014/main" xmlns="" id="{6841E5A8-9962-483B-A6D0-1AE5776DD935}"/>
                </a:ext>
              </a:extLst>
            </p:cNvPr>
            <p:cNvSpPr/>
            <p:nvPr/>
          </p:nvSpPr>
          <p:spPr>
            <a:xfrm>
              <a:off x="3763617" y="3564835"/>
              <a:ext cx="5032617" cy="2597426"/>
            </a:xfrm>
            <a:prstGeom prst="foldedCorne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08E607C-4567-41F4-A0FD-673E4A9383C8}"/>
                </a:ext>
              </a:extLst>
            </p:cNvPr>
            <p:cNvSpPr/>
            <p:nvPr/>
          </p:nvSpPr>
          <p:spPr>
            <a:xfrm>
              <a:off x="3938378" y="3723132"/>
              <a:ext cx="4709493" cy="2439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เราใช้เครื่องชั่งสปริงวัดแรง แรงมีหน่วยเป็น </a:t>
              </a:r>
            </a:p>
            <a:p>
              <a:pPr algn="thaiDist">
                <a:spcAft>
                  <a:spcPts val="500"/>
                </a:spcAft>
              </a:pP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นิวตัน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ตามชื่อนักวิทยาศาสตร์ชาวอังกฤษ คือ  </a:t>
              </a:r>
            </a:p>
            <a:p>
              <a:pPr algn="thaiDist">
                <a:spcAft>
                  <a:spcPts val="500"/>
                </a:spcAft>
              </a:pPr>
              <a:r>
                <a:rPr lang="th-TH" sz="28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เซอร์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ไอแซก นิวตัน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ผู้ค้นพบแรงโน้มถ่วงของโลก</a:t>
              </a:r>
            </a:p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และเป็นผู้ศึกษาเกี่ยวกับแรงและการเคลื่อนที่ของวัตถุ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E7D53E8-EF6A-465B-BB71-B4FE8A270DB7}"/>
              </a:ext>
            </a:extLst>
          </p:cNvPr>
          <p:cNvGrpSpPr/>
          <p:nvPr/>
        </p:nvGrpSpPr>
        <p:grpSpPr>
          <a:xfrm>
            <a:off x="316073" y="2344414"/>
            <a:ext cx="3137557" cy="3679085"/>
            <a:chOff x="477696" y="3178915"/>
            <a:chExt cx="3137557" cy="36790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F6ACC2C-DE76-4DDF-AE07-D90738633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96" y="3178915"/>
              <a:ext cx="3137557" cy="367908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E7728A7-DF38-488C-9B6B-A79FADAC43E8}"/>
                </a:ext>
              </a:extLst>
            </p:cNvPr>
            <p:cNvSpPr/>
            <p:nvPr/>
          </p:nvSpPr>
          <p:spPr>
            <a:xfrm>
              <a:off x="598454" y="5686136"/>
              <a:ext cx="19864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เครื่องชั่งสำหรับวัดแรง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2573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</TotalTime>
  <Words>805</Words>
  <Application>Microsoft Office PowerPoint</Application>
  <PresentationFormat>On-screen Show (4:3)</PresentationFormat>
  <Paragraphs>202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Angsana New</vt:lpstr>
      <vt:lpstr>Cordia New</vt:lpstr>
      <vt:lpstr>Impact</vt:lpstr>
      <vt:lpstr>Calibri</vt:lpstr>
      <vt:lpstr>Wingdings 3</vt:lpstr>
      <vt:lpstr>Gill Sans MT</vt:lpstr>
      <vt:lpstr>TH Sarabun New</vt:lpstr>
      <vt:lpstr>TH NiramitIT๙</vt:lpstr>
      <vt:lpstr>Calibri Light</vt:lpstr>
      <vt:lpstr>Sarabun</vt:lpstr>
      <vt:lpstr>Office Theme</vt:lpstr>
      <vt:lpstr>Badge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37</cp:revision>
  <dcterms:created xsi:type="dcterms:W3CDTF">2019-09-10T16:09:22Z</dcterms:created>
  <dcterms:modified xsi:type="dcterms:W3CDTF">2019-12-23T03:19:58Z</dcterms:modified>
</cp:coreProperties>
</file>