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45"/>
  </p:notesMasterIdLst>
  <p:handoutMasterIdLst>
    <p:handoutMasterId r:id="rId46"/>
  </p:handoutMasterIdLst>
  <p:sldIdLst>
    <p:sldId id="296" r:id="rId3"/>
    <p:sldId id="297" r:id="rId4"/>
    <p:sldId id="361" r:id="rId5"/>
    <p:sldId id="385" r:id="rId6"/>
    <p:sldId id="333" r:id="rId7"/>
    <p:sldId id="362" r:id="rId8"/>
    <p:sldId id="367" r:id="rId9"/>
    <p:sldId id="346" r:id="rId10"/>
    <p:sldId id="347" r:id="rId11"/>
    <p:sldId id="349" r:id="rId12"/>
    <p:sldId id="350" r:id="rId13"/>
    <p:sldId id="351" r:id="rId14"/>
    <p:sldId id="352" r:id="rId15"/>
    <p:sldId id="363" r:id="rId16"/>
    <p:sldId id="354" r:id="rId17"/>
    <p:sldId id="364" r:id="rId18"/>
    <p:sldId id="384" r:id="rId19"/>
    <p:sldId id="355" r:id="rId20"/>
    <p:sldId id="365" r:id="rId21"/>
    <p:sldId id="366" r:id="rId22"/>
    <p:sldId id="356" r:id="rId23"/>
    <p:sldId id="357" r:id="rId24"/>
    <p:sldId id="358" r:id="rId25"/>
    <p:sldId id="359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60" r:id="rId34"/>
    <p:sldId id="299" r:id="rId35"/>
    <p:sldId id="375" r:id="rId36"/>
    <p:sldId id="376" r:id="rId37"/>
    <p:sldId id="377" r:id="rId38"/>
    <p:sldId id="378" r:id="rId39"/>
    <p:sldId id="379" r:id="rId40"/>
    <p:sldId id="383" r:id="rId41"/>
    <p:sldId id="380" r:id="rId42"/>
    <p:sldId id="382" r:id="rId43"/>
    <p:sldId id="381" r:id="rId44"/>
  </p:sldIdLst>
  <p:sldSz cx="12192000" cy="6858000"/>
  <p:notesSz cx="6858000" cy="9144000"/>
  <p:embeddedFontLst>
    <p:embeddedFont>
      <p:font typeface="Angsana New" pitchFamily="18" charset="-34"/>
      <p:regular r:id="rId47"/>
      <p:bold r:id="rId48"/>
      <p:italic r:id="rId49"/>
      <p:boldItalic r:id="rId50"/>
    </p:embeddedFont>
    <p:embeddedFont>
      <p:font typeface="Cordia New" pitchFamily="34" charset="-34"/>
      <p:regular r:id="rId51"/>
      <p:bold r:id="rId52"/>
      <p:italic r:id="rId53"/>
      <p:boldItalic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TH Sarabun New" pitchFamily="34" charset="-34"/>
      <p:regular r:id="rId59"/>
      <p:bold r:id="rId60"/>
      <p:italic r:id="rId61"/>
      <p:boldItalic r:id="rId62"/>
    </p:embeddedFont>
    <p:embeddedFont>
      <p:font typeface="Itim" charset="-34"/>
      <p:regular r:id="rId6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2B3EF"/>
    <a:srgbClr val="6C8CC8"/>
    <a:srgbClr val="FF3399"/>
    <a:srgbClr val="FF6699"/>
    <a:srgbClr val="A365D1"/>
    <a:srgbClr val="F99D34"/>
    <a:srgbClr val="BCD85F"/>
    <a:srgbClr val="BAD3E9"/>
    <a:srgbClr val="F37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8" autoAdjust="0"/>
    <p:restoredTop sz="96362" autoAdjust="0"/>
  </p:normalViewPr>
  <p:slideViewPr>
    <p:cSldViewPr snapToGrid="0">
      <p:cViewPr>
        <p:scale>
          <a:sx n="82" d="100"/>
          <a:sy n="82" d="100"/>
        </p:scale>
        <p:origin x="-696" y="-174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1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1A6E8-D755-4E3E-B847-81B25BD9BCC3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A52AE-AA19-442B-9134-A7FEB40FA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83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9D41D-A6A3-0741-B2E6-828D5DB5A17F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FD8DD-1D86-3349-9799-E9FAC76697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143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2729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9796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4197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5089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1606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8549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143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4033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116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8679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112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1126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					</a:t>
            </a:r>
            <a:r>
              <a:rPr lang="en-US" dirty="0"/>
              <a:t>				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567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96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028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604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048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904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98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</a:t>
            </a:r>
            <a:r>
              <a:rPr lang="th-TH" dirty="0" err="1"/>
              <a:t>สฟ</a:t>
            </a:r>
            <a:r>
              <a:rPr lang="th-TH" dirty="0"/>
              <a:t>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779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9152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3380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8038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108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4448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</a:t>
            </a:r>
            <a:r>
              <a:rPr lang="th-TH" dirty="0" err="1"/>
              <a:t>สฟ</a:t>
            </a:r>
            <a:r>
              <a:rPr lang="th-TH" dirty="0"/>
              <a:t>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3750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1796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1035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6739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3691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99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873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612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372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983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649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047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09/03/63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033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oogle Drive\วิทยาศาสตร์ 1012 ป.3 - ป.6\ป.6\แก้ไข 2\1\BG\BG01_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1739AD96-73CC-8F42-83F8-41321439D503}"/>
              </a:ext>
            </a:extLst>
          </p:cNvPr>
          <p:cNvSpPr/>
          <p:nvPr userDrawn="1"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74170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 New" panose="020B0500040200020003" pitchFamily="34" charset="-34"/>
          <a:ea typeface="+mj-ea"/>
          <a:cs typeface="TH Sarabun New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5FA844D-C581-874B-88BE-C970E9FB7D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6AC11C2F-2B48-0F49-A357-A4DF391AD940}"/>
              </a:ext>
            </a:extLst>
          </p:cNvPr>
          <p:cNvSpPr/>
          <p:nvPr userDrawn="1"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8694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 New" panose="020B0500040200020003" pitchFamily="34" charset="-34"/>
          <a:ea typeface="+mj-ea"/>
          <a:cs typeface="TH Sarabun New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2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BD25D88D-93F7-2F40-8D6E-C699BCDD7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26047" b="1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6589984" y="1693116"/>
            <a:ext cx="5377503" cy="33360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4B4F8F63-D92B-D44C-BB63-B5FC728408B8}"/>
              </a:ext>
            </a:extLst>
          </p:cNvPr>
          <p:cNvSpPr/>
          <p:nvPr/>
        </p:nvSpPr>
        <p:spPr>
          <a:xfrm>
            <a:off x="6753551" y="1855013"/>
            <a:ext cx="51465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2175" algn="thaiDist">
              <a:tabLst>
                <a:tab pos="879475" algn="l"/>
              </a:tabLst>
            </a:pP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๔)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วิตามิน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ช่วยควบคุมการทำงานของร่างกายให้เป็นปกติ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ช่วยสร้างภูมิต้านทานโรคต่าง ๆ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ทำให้ร่างกายเจริญเติบโต แข็งแรง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และมีสุขภาพดี               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C2040A01-8DC3-E641-A98F-2FEA85151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78576373-2374-524A-865C-36FA95D29D14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8063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8050" y="1834387"/>
            <a:ext cx="9359797" cy="426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18F9E6CF-7E96-8448-B21E-8C338C868338}"/>
              </a:ext>
            </a:extLst>
          </p:cNvPr>
          <p:cNvSpPr/>
          <p:nvPr/>
        </p:nvSpPr>
        <p:spPr>
          <a:xfrm>
            <a:off x="2066210" y="1213993"/>
            <a:ext cx="10330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2175">
              <a:tabLst>
                <a:tab pos="879475" algn="l"/>
              </a:tabLst>
            </a:pP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ประโยชน์ของวิตามินชนิดต่าง ๆ 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1E43CE83-4E20-5A41-B6CA-51B70B99C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5685" y="1881683"/>
            <a:ext cx="9641349" cy="418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40E6F0C3-EE8D-8A4A-A9F4-4A92B295C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AFC7A828-9E5B-48F4-BA24-B4CCBD226800}"/>
              </a:ext>
            </a:extLst>
          </p:cNvPr>
          <p:cNvSpPr/>
          <p:nvPr/>
        </p:nvSpPr>
        <p:spPr>
          <a:xfrm>
            <a:off x="2066210" y="1213993"/>
            <a:ext cx="10330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2175">
              <a:tabLst>
                <a:tab pos="879475" algn="l"/>
              </a:tabLst>
            </a:pP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ประโยชน์ของวิตามินชนิดต่าง ๆ (ต่อ) </a:t>
            </a:r>
          </a:p>
        </p:txBody>
      </p:sp>
    </p:spTree>
    <p:extLst>
      <p:ext uri="{BB962C8B-B14F-4D97-AF65-F5344CB8AC3E}">
        <p14:creationId xmlns:p14="http://schemas.microsoft.com/office/powerpoint/2010/main" val="42603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A985AE99-5199-2F4D-8495-EA4606A94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5" r="20791" b="8874"/>
          <a:stretch/>
        </p:blipFill>
        <p:spPr>
          <a:xfrm>
            <a:off x="0" y="13648"/>
            <a:ext cx="12192000" cy="6861418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396607" y="1726531"/>
            <a:ext cx="5699393" cy="3884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9C50D7F5-ABD0-C94A-A50C-18555AB6FC77}"/>
              </a:ext>
            </a:extLst>
          </p:cNvPr>
          <p:cNvSpPr/>
          <p:nvPr/>
        </p:nvSpPr>
        <p:spPr>
          <a:xfrm>
            <a:off x="494269" y="1960870"/>
            <a:ext cx="54141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2175" algn="thaiDist">
              <a:tabLst>
                <a:tab pos="879475" algn="l"/>
              </a:tabLst>
            </a:pPr>
            <a:r>
              <a:rPr lang="th-TH" sz="36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๕) ไขมัน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ช่วยให้พลังงาน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และความอบอุ่นแก่ร่างกาย ควบคุมการทำงานของร่างกายให้เป็นปกติ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และทำให้ร่างกายเจริญเติบโต แข็งแรง และเป็นตัวละลายวิตามินบางชนิด เพื่อให้ร่างกายนำวิตามินไปใช้ประโยชน์ได้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="" xmlns:a16="http://schemas.microsoft.com/office/drawing/2014/main" id="{94D1BA48-4D67-6749-B19A-29671D1AD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4C3E21BE-7D26-BE40-8606-F7E250340EA4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857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3E637BC2-4EEB-454F-8BB2-AE5DD7BD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="" xmlns:a16="http://schemas.microsoft.com/office/drawing/2014/main" id="{83C9A7C8-31A0-1B43-9664-2B6A35C6FC85}"/>
              </a:ext>
            </a:extLst>
          </p:cNvPr>
          <p:cNvSpPr/>
          <p:nvPr/>
        </p:nvSpPr>
        <p:spPr>
          <a:xfrm>
            <a:off x="5254388" y="1604544"/>
            <a:ext cx="59422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2175" algn="thaiDist"/>
            <a:r>
              <a:rPr lang="th-TH" sz="36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๖) </a:t>
            </a: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ช่วยควบคุมการทำงานของอวัยวะต่าง ๆ ให้เป็นปกติ เป็นส่วนประกอบ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ที่สำคัญของเซลล์ต่าง ๆ ในร่างกาย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ถ้าร่างกายของเราขาดน้ำเป็นเวลานาน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อาจทำให้เสียชีวิต เราควรดื่มน้ำอย่างน้อย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วันละ ๘ แก้ว เพื่อให้เพียงพอต่อความต้องการของร่างกาย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BED26B37-D792-E840-BD67-2A3130217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="" xmlns:a16="http://schemas.microsoft.com/office/drawing/2014/main" id="{09055C3D-8088-B547-8E3C-766CDFB6F684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31686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19" y="2362259"/>
            <a:ext cx="9931719" cy="332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18F9E6CF-7E96-8448-B21E-8C338C868338}"/>
              </a:ext>
            </a:extLst>
          </p:cNvPr>
          <p:cNvSpPr/>
          <p:nvPr/>
        </p:nvSpPr>
        <p:spPr>
          <a:xfrm>
            <a:off x="1315684" y="1524582"/>
            <a:ext cx="11737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2175">
              <a:tabLst>
                <a:tab pos="879475" algn="l"/>
              </a:tabLst>
            </a:pP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สารอาหารประเภทต่าง ๆ ที่</a:t>
            </a:r>
            <a:r>
              <a:rPr lang="en-US" sz="3600" b="1" spc="-3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ให้ประโยชน์ในแต่ละด้าน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55DCD660-DA0A-0E4A-ADA8-19CD56F17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2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46" name="Picture 2" descr="D:\Google Drive\วิทยาศาสตร์ 1012 ป.3 - ป.6\ป.6\แก้ไข 2\1\BG\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225DDA35-43F6-124E-B6C7-63493C7E2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1" y="1621619"/>
            <a:ext cx="3022600" cy="4597400"/>
          </a:xfrm>
          <a:prstGeom prst="rect">
            <a:avLst/>
          </a:prstGeom>
        </p:spPr>
      </p:pic>
      <p:sp>
        <p:nvSpPr>
          <p:cNvPr id="6" name="คำบรรยายภาพแบบสี่เหลี่ยมมุมมน 5">
            <a:extLst>
              <a:ext uri="{FF2B5EF4-FFF2-40B4-BE49-F238E27FC236}">
                <a16:creationId xmlns="" xmlns:a16="http://schemas.microsoft.com/office/drawing/2014/main" id="{DA65BD82-5BC5-CF4F-B194-9FA81938CCF6}"/>
              </a:ext>
            </a:extLst>
          </p:cNvPr>
          <p:cNvSpPr/>
          <p:nvPr/>
        </p:nvSpPr>
        <p:spPr>
          <a:xfrm>
            <a:off x="3548418" y="1186248"/>
            <a:ext cx="7847463" cy="3949736"/>
          </a:xfrm>
          <a:prstGeom prst="wedgeRoundRectCallout">
            <a:avLst>
              <a:gd name="adj1" fmla="val -61007"/>
              <a:gd name="adj2" fmla="val -8386"/>
              <a:gd name="adj3" fmla="val 16667"/>
            </a:avLst>
          </a:prstGeom>
          <a:solidFill>
            <a:srgbClr val="F99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สารอาหารแต่ละประเภทมีประโยชน์ต่อร่างกายแตกต่างกัน โดยโปรตีน คาร์โบไฮเดรต และไขมัน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เป็นสารอาหารที่ให้พลังงานแก่ร่างกาย ส่วนเกลือแร่ วิตามิน และน้ำ เป็นสารอาหารที่ไม่ให้พลังงานแก่ร่างกาย แต่ช่วยให้ร่างกายทำงานได้เป็นปกติ </a:t>
            </a:r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DA1CBBE1-2C62-5E4F-B570-840B567BBE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3D11BAFE-FE26-3E4C-AD02-42D828DDBACF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62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AppData\Local\Temp\Rar$DRa0.403\28131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63" r="37" b="8030"/>
          <a:stretch/>
        </p:blipFill>
        <p:spPr bwMode="auto">
          <a:xfrm>
            <a:off x="2" y="1"/>
            <a:ext cx="12187449" cy="686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1718464" y="1655379"/>
            <a:ext cx="8686800" cy="39886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277046" y="1823650"/>
            <a:ext cx="10698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8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๑.๓ อาหาร และพลังงานที่เหมาะสมกับเพศและวัย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200811" y="2438513"/>
            <a:ext cx="77429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865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อาหารที่เรารับประทานในแต่ละวันประกอบด้วยหมู่อาหารและสารอาหารที่แตกต่างกัน ซึ่งเราจะต้องรับประทานให้ครบ ๕ หมู่ และมีสารอาหารครบ ๖ ประเภท เพื่อให้เพียงพอกับความต้องการของร่างกาย และยังต้องมีสัดส่วนที่เหมาะสมกับเพศและวัยด้วย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128D9D2A-4638-5247-B887-ABEDE09B3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2" descr="D:\Google Drive\วิทยาศาสตร์ 1012 ป.3 - ป.6\ป.6\แก้ไข 2\1\BG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63" y="1382569"/>
            <a:ext cx="3607032" cy="4597400"/>
          </a:xfrm>
          <a:prstGeom prst="rect">
            <a:avLst/>
          </a:prstGeom>
        </p:spPr>
      </p:pic>
      <p:sp>
        <p:nvSpPr>
          <p:cNvPr id="8" name="คำบรรยายภาพแบบสี่เหลี่ยมมุมมน 7">
            <a:extLst>
              <a:ext uri="{FF2B5EF4-FFF2-40B4-BE49-F238E27FC236}">
                <a16:creationId xmlns="" xmlns:a16="http://schemas.microsoft.com/office/drawing/2014/main" id="{68298B6B-0ACC-A649-BD40-5EE896A223E4}"/>
              </a:ext>
            </a:extLst>
          </p:cNvPr>
          <p:cNvSpPr/>
          <p:nvPr/>
        </p:nvSpPr>
        <p:spPr>
          <a:xfrm>
            <a:off x="518985" y="1056219"/>
            <a:ext cx="8281978" cy="4728898"/>
          </a:xfrm>
          <a:prstGeom prst="wedgeRoundRectCallout">
            <a:avLst>
              <a:gd name="adj1" fmla="val 60711"/>
              <a:gd name="adj2" fmla="val -1902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การรับประทานอาหารในแต่ละมื้อ ต้องครบ ๕ หมู่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ได้รับสารอาหาร ครบ ๖ ประเภท เพื่อให้ร่างกายเจริญเติบโต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มีการเปลี่ยนแปลงของร่างกายตามเพศและวัย และมีสุขภาพดี จำเป็นต้องรับประทานอาหารให้ได้พลังงานเพียงพอกับความต้องการของร่างกาย และให้ได้สารอาหารครบถ้วน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ในสัดส่วนที่เหมาะสมกับเพศและวัย รวมทั้ง ต้องคํานึงถึงชนิดและปริมาณของวัตถุเจือปนในอาหารเพื่อความปลอดภัยต่อสุขภาพ</a:t>
            </a:r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39A27B02-F5A0-0C49-B5D2-C9DE6AEE0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="" xmlns:a16="http://schemas.microsoft.com/office/drawing/2014/main" id="{84923EF7-8453-694D-9C15-FC846FD1508F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278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8388801-93E5-534D-AD1A-7E125F0CB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49" y="2220365"/>
            <a:ext cx="9819502" cy="3855138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18F9E6CF-7E96-8448-B21E-8C338C868338}"/>
              </a:ext>
            </a:extLst>
          </p:cNvPr>
          <p:cNvSpPr/>
          <p:nvPr/>
        </p:nvSpPr>
        <p:spPr>
          <a:xfrm>
            <a:off x="2864305" y="1595660"/>
            <a:ext cx="6671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ความต้องการพลังงานที่ร่างกายควรได้รับใน ๑ วัน*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49644EBB-47AC-A74B-B8D3-5B94C1EAF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32B21992-6BF3-B04A-9C2D-CDAFE4CA9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06420859-EC0F-9745-B178-D1E773EA76C8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212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9E60A21B-3533-FF4E-9D62-09BAC4330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1" y="2362259"/>
            <a:ext cx="10449697" cy="3043905"/>
          </a:xfrm>
          <a:prstGeom prst="rect">
            <a:avLst/>
          </a:prstGeom>
          <a:noFill/>
        </p:spPr>
      </p:pic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219BA031-7A34-1949-8850-1B6CAE169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7" name="สี่เหลี่ยมผืนผ้า 5">
            <a:extLst>
              <a:ext uri="{FF2B5EF4-FFF2-40B4-BE49-F238E27FC236}">
                <a16:creationId xmlns="" xmlns:a16="http://schemas.microsoft.com/office/drawing/2014/main" id="{18F9E6CF-7E96-8448-B21E-8C338C868338}"/>
              </a:ext>
            </a:extLst>
          </p:cNvPr>
          <p:cNvSpPr/>
          <p:nvPr/>
        </p:nvSpPr>
        <p:spPr>
          <a:xfrm>
            <a:off x="2864305" y="1595660"/>
            <a:ext cx="6671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ความต้องการพลังงานที่ร่างกายควรได้รับใน ๑ วัน*</a:t>
            </a:r>
          </a:p>
        </p:txBody>
      </p:sp>
    </p:spTree>
    <p:extLst>
      <p:ext uri="{BB962C8B-B14F-4D97-AF65-F5344CB8AC3E}">
        <p14:creationId xmlns:p14="http://schemas.microsoft.com/office/powerpoint/2010/main" val="31711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800107B-212B-A149-8E67-DC03BF95C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" b="15127"/>
          <a:stretch/>
        </p:blipFill>
        <p:spPr>
          <a:xfrm>
            <a:off x="-24064" y="1"/>
            <a:ext cx="12416588" cy="6858000"/>
          </a:xfrm>
          <a:prstGeom prst="rect">
            <a:avLst/>
          </a:prstGeom>
        </p:spPr>
      </p:pic>
      <p:sp>
        <p:nvSpPr>
          <p:cNvPr id="7" name="คำบรรยายภาพแบบสี่เหลี่ยมมุมมน 6">
            <a:extLst>
              <a:ext uri="{FF2B5EF4-FFF2-40B4-BE49-F238E27FC236}">
                <a16:creationId xmlns="" xmlns:a16="http://schemas.microsoft.com/office/drawing/2014/main" id="{68298B6B-0ACC-A649-BD40-5EE896A223E4}"/>
              </a:ext>
            </a:extLst>
          </p:cNvPr>
          <p:cNvSpPr/>
          <p:nvPr/>
        </p:nvSpPr>
        <p:spPr>
          <a:xfrm>
            <a:off x="291298" y="1202118"/>
            <a:ext cx="8281978" cy="4695567"/>
          </a:xfrm>
          <a:prstGeom prst="wedgeRoundRectCallout">
            <a:avLst>
              <a:gd name="adj1" fmla="val 60595"/>
              <a:gd name="adj2" fmla="val -26403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ธงโภชนาการ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คือ ภาพจำลองสัดส่วนอาหารที่แนะนำให้คนไทยบริโภคใน ๑ วัน โดยกำหนดเป็นภาพธงปลายแหลม เพื่อแสดงให้เห็นแนวทางการบริโภคอาหารจากมากไปน้อย 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เป็นสัดส่วนกัน</a:t>
            </a:r>
          </a:p>
          <a:p>
            <a:pPr algn="thaiDist"/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195" name="Picture 3" descr="D:\Google Drive\วิทยาศาสตร์ 1012 ป.3 - ป.6\ป.6\แก้ไข 2\Charactor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739" y="1008285"/>
            <a:ext cx="2824017" cy="50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A872AA53-0876-1542-AE5F-F8648DA08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D5CFF92D-47A1-154E-A092-3D3CB5070152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940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054327" y="346841"/>
            <a:ext cx="3736427" cy="9102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4548" y="1446279"/>
            <a:ext cx="10341257" cy="49800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3128009" y="486144"/>
            <a:ext cx="10621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0" algn="thaiDist"/>
            <a:r>
              <a:rPr lang="th-TH" sz="4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ธงโภชนาการ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5E7DA923-F938-0443-8FA8-730E702D4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8327D2EB-B386-EA46-BF36-B80C5A968761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9312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C4D459BC-61E6-7749-999A-81A25F83F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 b="9572"/>
          <a:stretch/>
        </p:blipFill>
        <p:spPr>
          <a:xfrm>
            <a:off x="0" y="3418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คำบรรยายภาพแบบสี่เหลี่ยมมุมมน 4">
            <a:extLst>
              <a:ext uri="{FF2B5EF4-FFF2-40B4-BE49-F238E27FC236}">
                <a16:creationId xmlns="" xmlns:a16="http://schemas.microsoft.com/office/drawing/2014/main" id="{68298B6B-0ACC-A649-BD40-5EE896A223E4}"/>
              </a:ext>
            </a:extLst>
          </p:cNvPr>
          <p:cNvSpPr/>
          <p:nvPr/>
        </p:nvSpPr>
        <p:spPr>
          <a:xfrm>
            <a:off x="597812" y="1372878"/>
            <a:ext cx="7358833" cy="4695567"/>
          </a:xfrm>
          <a:prstGeom prst="wedgeRoundRectCallout">
            <a:avLst>
              <a:gd name="adj1" fmla="val 71275"/>
              <a:gd name="adj2" fmla="val -25411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69925"/>
            <a:r>
              <a:rPr lang="th-TH" sz="36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ข้อปฏิบัติในการรับประทานอาหาร</a:t>
            </a:r>
          </a:p>
          <a:p>
            <a:pPr indent="669925"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โภชนบัญญัติ คือ ข้อแนะนำในการรับประทานอาหารให้ถูกต้องตามหลักโภชนาการมี ๙ ข้อ ดังนี้</a:t>
            </a:r>
          </a:p>
        </p:txBody>
      </p:sp>
      <p:pic>
        <p:nvPicPr>
          <p:cNvPr id="9218" name="Picture 2" descr="D:\Google Drive\วิทยาศาสตร์ 1012 ป.3 - ป.6\ป.6\แก้ไข 2\Charactor\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97" y="1177486"/>
            <a:ext cx="3000375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D826B5BB-F052-2046-8007-71C245C2A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2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936" y="972918"/>
            <a:ext cx="7246213" cy="54864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รับประทานอาหารให้ครบ ๕ หมู่ แต่ละหมู่ให้หลากหลาย</a:t>
            </a:r>
            <a:endParaRPr lang="en-US" sz="3600" dirty="0" err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936" y="1571744"/>
            <a:ext cx="4400144" cy="54864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รับประทานข้าวเป็นอาหารหลัก</a:t>
            </a:r>
            <a:endParaRPr lang="en-US" sz="3600" dirty="0" err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936" y="2159980"/>
            <a:ext cx="5574486" cy="54864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รับประทานพืช</a:t>
            </a:r>
            <a:r>
              <a:rPr lang="en-US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ผัก</a:t>
            </a:r>
            <a:r>
              <a:rPr lang="en-US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และผลไม้เป็นประจำ</a:t>
            </a:r>
            <a:endParaRPr lang="en-US" sz="3600" dirty="0" err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935" y="2733501"/>
            <a:ext cx="7035199" cy="548640"/>
          </a:xfrm>
          <a:prstGeom prst="rect">
            <a:avLst/>
          </a:prstGeom>
          <a:solidFill>
            <a:srgbClr val="A365D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รับประทานปลา เนื้อสัตว์ไม่ติดมัน ไข่ และถั่วเมล็ดแห้ง</a:t>
            </a:r>
            <a:endParaRPr lang="en-US" sz="3600" dirty="0" err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935" y="3313960"/>
            <a:ext cx="3652840" cy="548640"/>
          </a:xfrm>
          <a:prstGeom prst="rect">
            <a:avLst/>
          </a:prstGeom>
          <a:solidFill>
            <a:srgbClr val="FF6699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๕. ดื่มน้ำให้เหมาะสมตามวัย</a:t>
            </a:r>
            <a:endParaRPr lang="en-US" sz="3600" dirty="0" err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934" y="3894600"/>
            <a:ext cx="5105918" cy="5486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๖. รับประทานอาหารที่มีไขมันแต่พอควร</a:t>
            </a:r>
            <a:endParaRPr lang="en-US" sz="3600" dirty="0" err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933" y="4472960"/>
            <a:ext cx="6834234" cy="54864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๗. หลีกเลี่ยงการรับประทานอาหารหวานจัดและเค็มจัด</a:t>
            </a:r>
            <a:endParaRPr lang="en-US" sz="3600" dirty="0" err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1932" y="5066032"/>
            <a:ext cx="6432301" cy="548640"/>
          </a:xfrm>
          <a:prstGeom prst="rect">
            <a:avLst/>
          </a:prstGeom>
          <a:solidFill>
            <a:srgbClr val="FF3399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๘. รับประทานอาหารที่สะอาดปราศจากสิ่งปนเปื้อน</a:t>
            </a:r>
            <a:endParaRPr lang="en-US" sz="3600" dirty="0" err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936" y="5652184"/>
            <a:ext cx="4680639" cy="548640"/>
          </a:xfrm>
          <a:prstGeom prst="rect">
            <a:avLst/>
          </a:prstGeom>
          <a:solidFill>
            <a:srgbClr val="6C8CC8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๙. งดหรือลดเครื่องดื่มที่มีแอลกอฮอล์</a:t>
            </a:r>
            <a:endParaRPr lang="en-US" sz="3600" dirty="0" err="1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937" y="249578"/>
            <a:ext cx="808022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ข้อปฏิบัติในการรับประทานอาหารตามโภชนบัญญัติ ๙ ประการ</a:t>
            </a:r>
            <a:endParaRPr lang="en-US" sz="3600" b="1" dirty="0" err="1">
              <a:solidFill>
                <a:schemeClr val="accent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="" xmlns:a16="http://schemas.microsoft.com/office/drawing/2014/main" id="{38B41FFB-EE47-CC45-AC25-8E86D0C86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pic>
        <p:nvPicPr>
          <p:cNvPr id="20" name="Picture 2" descr="D:\Google Drive\วิทยาศาสตร์ 1012 ป.3 - ป.6\ป.6\แก้ไข 2\Charactor\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134" y="1177486"/>
            <a:ext cx="3000375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สี่เหลี่ยมผืนผ้า 20">
            <a:extLst>
              <a:ext uri="{FF2B5EF4-FFF2-40B4-BE49-F238E27FC236}">
                <a16:creationId xmlns="" xmlns:a16="http://schemas.microsoft.com/office/drawing/2014/main" id="{72F5ADC6-34CC-5346-BF34-D00790AC89A4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3447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074766" y="1552574"/>
            <a:ext cx="3811134" cy="80837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ระบบย่อยอาหาร 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183947" y="2468985"/>
            <a:ext cx="103307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49313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อาหารที่เรารับประทานในแต่ละวันประกอบด้วยสารอาหารหลายประเภท สารอาหารประเภทที่มีขนาดใหญ่ซึ่งร่างกายไม่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ดูดซึมไปใช้ได้ จะต้องถูกย่อยโดย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อวัยวะในระบบย่อยอาหาร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ให้มีขนาดเล็กลงจนถูกดูดซึมเข้าสู่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กระแสเลือดได้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ส่วนสารอาหารประเภท เกลือแร่ วิตามิน และน้ำ จะถูกดูดซึมเข้าสู่กระแสเลือดได้โดยไม่ต้องย่อยต่อ จากนั้นกระแสเลือดจะลำเลียงสารอาหารเหล่านี้ไปยังส่วนต่าง ๆ ของร่างกาย </a:t>
            </a:r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0AFDE39D-79F6-7E47-86F2-DFC41E551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Google Drive\วิทยาศาสตร์ 1012 ป.3 - ป.6\ป.6\แก้ไข 2\1\BG\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9778" y="2100648"/>
            <a:ext cx="3508015" cy="3583459"/>
          </a:xfrm>
          <a:prstGeom prst="rect">
            <a:avLst/>
          </a:prstGeom>
        </p:spPr>
      </p:pic>
      <p:sp>
        <p:nvSpPr>
          <p:cNvPr id="8" name="คำบรรยายภาพแบบสี่เหลี่ยมมุมมน 7">
            <a:extLst>
              <a:ext uri="{FF2B5EF4-FFF2-40B4-BE49-F238E27FC236}">
                <a16:creationId xmlns="" xmlns:a16="http://schemas.microsoft.com/office/drawing/2014/main" id="{68298B6B-0ACC-A649-BD40-5EE896A223E4}"/>
              </a:ext>
            </a:extLst>
          </p:cNvPr>
          <p:cNvSpPr/>
          <p:nvPr/>
        </p:nvSpPr>
        <p:spPr>
          <a:xfrm>
            <a:off x="395417" y="673443"/>
            <a:ext cx="8004361" cy="5361597"/>
          </a:xfrm>
          <a:prstGeom prst="wedgeRoundRectCallout">
            <a:avLst>
              <a:gd name="adj1" fmla="val 68584"/>
              <a:gd name="adj2" fmla="val -131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endParaRPr lang="th-TH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การย่อยอาหาร หมายถึง การเปลี่ยนแปลงขนาด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ของอาหารให้เล็กลง แบ่งเป็น ๒ ประเภท คือ </a:t>
            </a:r>
          </a:p>
          <a:p>
            <a:pPr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การย่อยเชิงกล 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เป็นการเปลี่ยนแปลงขนาดของอาหารให้เล็กลง โดยการบดเคี้ยวของฟัน การบีบตัว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ของกล้ามเนื้อทางเดินอาหาร </a:t>
            </a:r>
          </a:p>
          <a:p>
            <a:pPr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การย่อยทางเคมี 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เป็นการเปลี่ยนแปลงขนาด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ของอาหาร โดยมีเอนไซม์ที่เป็นน้ำย่อยเข้ามาเกี่ยวข้อง </a:t>
            </a:r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ทำให้อาหารมีขนาดเล็กลงที่สุด เพื่อที่ร่างกายสามารถ</a:t>
            </a:r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ดูดซึมไปใช้ได้</a:t>
            </a:r>
          </a:p>
          <a:p>
            <a:pPr algn="thaiDist"/>
            <a:endParaRPr lang="th-TH" sz="3600" b="1" dirty="0"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403035EA-ACD5-1E4F-BA7F-F37090A17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="" xmlns:a16="http://schemas.microsoft.com/office/drawing/2014/main" id="{F697EC41-B3F8-7649-B9B7-249F3E4C4F20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64999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Google Drive\วิทยาศาสตร์ 1012 ป.3 - ป.6\ป.6\แก้ไข 2\1\BG\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="" xmlns:a16="http://schemas.microsoft.com/office/drawing/2014/main" id="{F743B3DC-294B-E442-B61C-C8824E885FFB}"/>
              </a:ext>
            </a:extLst>
          </p:cNvPr>
          <p:cNvGrpSpPr/>
          <p:nvPr/>
        </p:nvGrpSpPr>
        <p:grpSpPr>
          <a:xfrm>
            <a:off x="723331" y="1023583"/>
            <a:ext cx="7388827" cy="4335656"/>
            <a:chOff x="1116999" y="1023583"/>
            <a:chExt cx="6995159" cy="4335656"/>
          </a:xfrm>
        </p:grpSpPr>
        <p:sp>
          <p:nvSpPr>
            <p:cNvPr id="7" name="สี่เหลี่ยมผืนผ้า 6"/>
            <p:cNvSpPr/>
            <p:nvPr/>
          </p:nvSpPr>
          <p:spPr>
            <a:xfrm>
              <a:off x="1116999" y="1023583"/>
              <a:ext cx="6995159" cy="43356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315684" y="2059258"/>
              <a:ext cx="668290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14375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อาหารที่ถูกย่อยจะเคลื่อนผ่านอวัยวะต่าง ๆ ได้แก่ ปาก หลอดอาหาร กระเพาะอาหาร ลำไส้เล็ก ลำไส้ใหญ่ และทวารหนัก โดยมีตับสร้างน้ำดีที่ช่วยให้ไขมันแตกตัว และตับอ่อนสร้างเอนไซม์ที่ช่วยย่อยโปรตีน คาร์โบไฮเดรต และไขมัน </a:t>
              </a:r>
              <a:endParaRPr lang="th-TH" sz="36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D424CC62-8B32-004A-9D65-E6CEC724325C}"/>
              </a:ext>
            </a:extLst>
          </p:cNvPr>
          <p:cNvSpPr/>
          <p:nvPr/>
        </p:nvSpPr>
        <p:spPr>
          <a:xfrm>
            <a:off x="1315684" y="1344343"/>
            <a:ext cx="106212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8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การทำงานของระบบย่อยอาหาร </a:t>
            </a:r>
            <a:endParaRPr lang="th-TH" sz="3800" b="1" dirty="0"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1266" name="Picture 2" descr="D:\Google Drive\วิทยาศาสตร์ 1012 ป.3 - ป.6\ป.6\แก้ไข 2\Charactor\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295" y="805151"/>
            <a:ext cx="2121998" cy="51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D9E31A82-70D5-1748-8387-A731BF473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="" xmlns:a16="http://schemas.microsoft.com/office/drawing/2014/main" id="{EDACB6D7-76E9-1C48-8F4D-8EFD75D63FDA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58436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Google Drive\วิทยาศาสตร์ 1012 ป.3 - ป.6\ป.6\แก้ไข 2\1\BG\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3665" y="1292814"/>
            <a:ext cx="3607032" cy="4597400"/>
          </a:xfrm>
          <a:prstGeom prst="rect">
            <a:avLst/>
          </a:prstGeom>
        </p:spPr>
      </p:pic>
      <p:sp>
        <p:nvSpPr>
          <p:cNvPr id="8" name="คำบรรยายภาพแบบสี่เหลี่ยมมุมมน 7">
            <a:extLst>
              <a:ext uri="{FF2B5EF4-FFF2-40B4-BE49-F238E27FC236}">
                <a16:creationId xmlns="" xmlns:a16="http://schemas.microsoft.com/office/drawing/2014/main" id="{68298B6B-0ACC-A649-BD40-5EE896A223E4}"/>
              </a:ext>
            </a:extLst>
          </p:cNvPr>
          <p:cNvSpPr/>
          <p:nvPr/>
        </p:nvSpPr>
        <p:spPr>
          <a:xfrm>
            <a:off x="518985" y="1674342"/>
            <a:ext cx="8281978" cy="3509318"/>
          </a:xfrm>
          <a:prstGeom prst="wedgeRoundRectCallout">
            <a:avLst>
              <a:gd name="adj1" fmla="val 60711"/>
              <a:gd name="adj2" fmla="val -1902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ระบบย่อยอาหารประกอบด้วยอวัยวะต่าง ๆ ได้แก่ ปาก หลอดอาหาร กระเพาะอาหาร ลำไส้เล็ก ลำไส้ใหญ่ ทวารหนัก ตับ และตับอ่อน ซึ่งทำหน้าที่ร่วมกันในการย่อยและดูดซึมสารอาหาร 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CBADF9E1-D9C9-BD4D-884D-26A78A0FF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217CE897-9021-1345-879E-553569F07AB4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2808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สี่เหลี่ยมผืนผ้า 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4744247-FCA3-9046-8866-3AEF0974F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56" y="583095"/>
            <a:ext cx="2420165" cy="544001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8496D5DF-01FC-C746-8749-4ECA77A22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38" y="583095"/>
            <a:ext cx="2705579" cy="5440017"/>
          </a:xfrm>
          <a:prstGeom prst="rect">
            <a:avLst/>
          </a:prstGeom>
        </p:spPr>
      </p:pic>
      <p:grpSp>
        <p:nvGrpSpPr>
          <p:cNvPr id="3" name="กลุ่ม 2">
            <a:extLst>
              <a:ext uri="{FF2B5EF4-FFF2-40B4-BE49-F238E27FC236}">
                <a16:creationId xmlns="" xmlns:a16="http://schemas.microsoft.com/office/drawing/2014/main" id="{20CC1B9C-0025-494D-BB4D-ECE939AA5D8A}"/>
              </a:ext>
            </a:extLst>
          </p:cNvPr>
          <p:cNvGrpSpPr/>
          <p:nvPr/>
        </p:nvGrpSpPr>
        <p:grpSpPr>
          <a:xfrm>
            <a:off x="2955240" y="1111115"/>
            <a:ext cx="6211389" cy="1194944"/>
            <a:chOff x="2955240" y="1111115"/>
            <a:chExt cx="6211389" cy="1194944"/>
          </a:xfrm>
        </p:grpSpPr>
        <p:sp>
          <p:nvSpPr>
            <p:cNvPr id="10" name="สี่เหลี่ยมผืนผ้ามุมมน 9">
              <a:extLst>
                <a:ext uri="{FF2B5EF4-FFF2-40B4-BE49-F238E27FC236}">
                  <a16:creationId xmlns="" xmlns:a16="http://schemas.microsoft.com/office/drawing/2014/main" id="{A66BDCC4-A527-7246-B97B-63D6166B8B53}"/>
                </a:ext>
              </a:extLst>
            </p:cNvPr>
            <p:cNvSpPr/>
            <p:nvPr/>
          </p:nvSpPr>
          <p:spPr>
            <a:xfrm>
              <a:off x="5519529" y="1111115"/>
              <a:ext cx="1152939" cy="47707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E38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ปาก</a:t>
              </a:r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="" xmlns:a16="http://schemas.microsoft.com/office/drawing/2014/main" id="{51D5B87E-9A9B-5C44-A51A-FE76B8443416}"/>
                </a:ext>
              </a:extLst>
            </p:cNvPr>
            <p:cNvSpPr/>
            <p:nvPr/>
          </p:nvSpPr>
          <p:spPr>
            <a:xfrm>
              <a:off x="2955240" y="2100649"/>
              <a:ext cx="205410" cy="20541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99D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วงรี 18">
              <a:extLst>
                <a:ext uri="{FF2B5EF4-FFF2-40B4-BE49-F238E27FC236}">
                  <a16:creationId xmlns="" xmlns:a16="http://schemas.microsoft.com/office/drawing/2014/main" id="{94839548-C074-4C48-932B-8E0AAD877944}"/>
                </a:ext>
              </a:extLst>
            </p:cNvPr>
            <p:cNvSpPr/>
            <p:nvPr/>
          </p:nvSpPr>
          <p:spPr>
            <a:xfrm>
              <a:off x="8961219" y="2100649"/>
              <a:ext cx="205410" cy="20541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99D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5" name="ตัวเชื่อมต่อหักมุม 34">
              <a:extLst>
                <a:ext uri="{FF2B5EF4-FFF2-40B4-BE49-F238E27FC236}">
                  <a16:creationId xmlns="" xmlns:a16="http://schemas.microsoft.com/office/drawing/2014/main" id="{F0703B33-96CB-F345-BF72-1F52D0F405B7}"/>
                </a:ext>
              </a:extLst>
            </p:cNvPr>
            <p:cNvCxnSpPr>
              <a:cxnSpLocks/>
              <a:stCxn id="10" idx="1"/>
              <a:endCxn id="18" idx="6"/>
            </p:cNvCxnSpPr>
            <p:nvPr/>
          </p:nvCxnSpPr>
          <p:spPr>
            <a:xfrm rot="10800000" flipV="1">
              <a:off x="3160651" y="1349654"/>
              <a:ext cx="2358879" cy="853699"/>
            </a:xfrm>
            <a:prstGeom prst="bentConnector3">
              <a:avLst/>
            </a:prstGeom>
            <a:ln w="12700">
              <a:solidFill>
                <a:srgbClr val="E38A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หักมุม 37">
              <a:extLst>
                <a:ext uri="{FF2B5EF4-FFF2-40B4-BE49-F238E27FC236}">
                  <a16:creationId xmlns="" xmlns:a16="http://schemas.microsoft.com/office/drawing/2014/main" id="{B37CEBA2-144B-504D-B5C7-851BB3DD2CAF}"/>
                </a:ext>
              </a:extLst>
            </p:cNvPr>
            <p:cNvCxnSpPr>
              <a:cxnSpLocks/>
              <a:stCxn id="10" idx="3"/>
              <a:endCxn id="19" idx="2"/>
            </p:cNvCxnSpPr>
            <p:nvPr/>
          </p:nvCxnSpPr>
          <p:spPr>
            <a:xfrm>
              <a:off x="6672468" y="1349655"/>
              <a:ext cx="2288751" cy="853699"/>
            </a:xfrm>
            <a:prstGeom prst="bentConnector3">
              <a:avLst/>
            </a:prstGeom>
            <a:ln w="12700">
              <a:solidFill>
                <a:srgbClr val="E38A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กลุ่ม 4">
            <a:extLst>
              <a:ext uri="{FF2B5EF4-FFF2-40B4-BE49-F238E27FC236}">
                <a16:creationId xmlns="" xmlns:a16="http://schemas.microsoft.com/office/drawing/2014/main" id="{C6EB05E6-DB97-5946-895F-46C764673857}"/>
              </a:ext>
            </a:extLst>
          </p:cNvPr>
          <p:cNvGrpSpPr/>
          <p:nvPr/>
        </p:nvGrpSpPr>
        <p:grpSpPr>
          <a:xfrm>
            <a:off x="2886338" y="1933251"/>
            <a:ext cx="6304159" cy="975435"/>
            <a:chOff x="2886338" y="1933251"/>
            <a:chExt cx="6304159" cy="975435"/>
          </a:xfrm>
        </p:grpSpPr>
        <p:sp>
          <p:nvSpPr>
            <p:cNvPr id="11" name="สี่เหลี่ยมผืนผ้ามุมมน 10">
              <a:extLst>
                <a:ext uri="{FF2B5EF4-FFF2-40B4-BE49-F238E27FC236}">
                  <a16:creationId xmlns="" xmlns:a16="http://schemas.microsoft.com/office/drawing/2014/main" id="{4AF04372-64E9-9C47-86E8-357817FDB821}"/>
                </a:ext>
              </a:extLst>
            </p:cNvPr>
            <p:cNvSpPr/>
            <p:nvPr/>
          </p:nvSpPr>
          <p:spPr>
            <a:xfrm>
              <a:off x="4996070" y="1933251"/>
              <a:ext cx="2199858" cy="58984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หลอดอาหาร</a:t>
              </a:r>
            </a:p>
          </p:txBody>
        </p:sp>
        <p:sp>
          <p:nvSpPr>
            <p:cNvPr id="20" name="วงรี 19">
              <a:extLst>
                <a:ext uri="{FF2B5EF4-FFF2-40B4-BE49-F238E27FC236}">
                  <a16:creationId xmlns="" xmlns:a16="http://schemas.microsoft.com/office/drawing/2014/main" id="{88B36895-F920-4445-9640-6C709B3B5507}"/>
                </a:ext>
              </a:extLst>
            </p:cNvPr>
            <p:cNvSpPr/>
            <p:nvPr/>
          </p:nvSpPr>
          <p:spPr>
            <a:xfrm>
              <a:off x="2886338" y="2673185"/>
              <a:ext cx="205410" cy="20541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วงรี 20">
              <a:extLst>
                <a:ext uri="{FF2B5EF4-FFF2-40B4-BE49-F238E27FC236}">
                  <a16:creationId xmlns="" xmlns:a16="http://schemas.microsoft.com/office/drawing/2014/main" id="{F1592328-706C-104D-93CA-98EE601AAD3D}"/>
                </a:ext>
              </a:extLst>
            </p:cNvPr>
            <p:cNvSpPr/>
            <p:nvPr/>
          </p:nvSpPr>
          <p:spPr>
            <a:xfrm>
              <a:off x="8985087" y="2703276"/>
              <a:ext cx="205410" cy="20541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43" name="ตัวเชื่อมต่อหักมุม 42">
              <a:extLst>
                <a:ext uri="{FF2B5EF4-FFF2-40B4-BE49-F238E27FC236}">
                  <a16:creationId xmlns="" xmlns:a16="http://schemas.microsoft.com/office/drawing/2014/main" id="{DE55A4CE-9D71-7C42-9E9A-8A69F36633F1}"/>
                </a:ext>
              </a:extLst>
            </p:cNvPr>
            <p:cNvCxnSpPr>
              <a:cxnSpLocks/>
              <a:stCxn id="11" idx="1"/>
              <a:endCxn id="20" idx="6"/>
            </p:cNvCxnSpPr>
            <p:nvPr/>
          </p:nvCxnSpPr>
          <p:spPr>
            <a:xfrm rot="10800000" flipV="1">
              <a:off x="3091748" y="2228170"/>
              <a:ext cx="1904322" cy="547719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หักมุม 45">
              <a:extLst>
                <a:ext uri="{FF2B5EF4-FFF2-40B4-BE49-F238E27FC236}">
                  <a16:creationId xmlns="" xmlns:a16="http://schemas.microsoft.com/office/drawing/2014/main" id="{E86A7F01-CFC0-6845-8A90-16D885653AFC}"/>
                </a:ext>
              </a:extLst>
            </p:cNvPr>
            <p:cNvCxnSpPr>
              <a:cxnSpLocks/>
              <a:stCxn id="11" idx="3"/>
              <a:endCxn id="21" idx="2"/>
            </p:cNvCxnSpPr>
            <p:nvPr/>
          </p:nvCxnSpPr>
          <p:spPr>
            <a:xfrm>
              <a:off x="7195928" y="2228171"/>
              <a:ext cx="1789159" cy="57781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กลุ่ม 5">
            <a:extLst>
              <a:ext uri="{FF2B5EF4-FFF2-40B4-BE49-F238E27FC236}">
                <a16:creationId xmlns="" xmlns:a16="http://schemas.microsoft.com/office/drawing/2014/main" id="{2FC96E53-3B02-D546-88AF-0558229C41E1}"/>
              </a:ext>
            </a:extLst>
          </p:cNvPr>
          <p:cNvGrpSpPr/>
          <p:nvPr/>
        </p:nvGrpSpPr>
        <p:grpSpPr>
          <a:xfrm>
            <a:off x="3248259" y="2852710"/>
            <a:ext cx="6023068" cy="524321"/>
            <a:chOff x="3248259" y="2852710"/>
            <a:chExt cx="6023068" cy="524321"/>
          </a:xfrm>
        </p:grpSpPr>
        <p:sp>
          <p:nvSpPr>
            <p:cNvPr id="12" name="สี่เหลี่ยมผืนผ้ามุมมน 11">
              <a:extLst>
                <a:ext uri="{FF2B5EF4-FFF2-40B4-BE49-F238E27FC236}">
                  <a16:creationId xmlns="" xmlns:a16="http://schemas.microsoft.com/office/drawing/2014/main" id="{225D3558-2646-BA4F-82A8-2289B1E69682}"/>
                </a:ext>
              </a:extLst>
            </p:cNvPr>
            <p:cNvSpPr/>
            <p:nvPr/>
          </p:nvSpPr>
          <p:spPr>
            <a:xfrm>
              <a:off x="4819031" y="2852710"/>
              <a:ext cx="2553936" cy="47708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กระเพาะอาหาร</a:t>
              </a:r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="" xmlns:a16="http://schemas.microsoft.com/office/drawing/2014/main" id="{6874DA42-C3A8-E949-AC31-57889D4E9B61}"/>
                </a:ext>
              </a:extLst>
            </p:cNvPr>
            <p:cNvSpPr/>
            <p:nvPr/>
          </p:nvSpPr>
          <p:spPr>
            <a:xfrm>
              <a:off x="9065917" y="3141472"/>
              <a:ext cx="205410" cy="20541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="" xmlns:a16="http://schemas.microsoft.com/office/drawing/2014/main" id="{A928FC5D-4A70-2D4E-9671-85C1B821E364}"/>
                </a:ext>
              </a:extLst>
            </p:cNvPr>
            <p:cNvSpPr/>
            <p:nvPr/>
          </p:nvSpPr>
          <p:spPr>
            <a:xfrm>
              <a:off x="3248259" y="3171621"/>
              <a:ext cx="205410" cy="20541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49" name="ตัวเชื่อมต่อหักมุม 48">
              <a:extLst>
                <a:ext uri="{FF2B5EF4-FFF2-40B4-BE49-F238E27FC236}">
                  <a16:creationId xmlns="" xmlns:a16="http://schemas.microsoft.com/office/drawing/2014/main" id="{F0597579-2619-3A4B-8435-EAE67E4412CF}"/>
                </a:ext>
              </a:extLst>
            </p:cNvPr>
            <p:cNvCxnSpPr>
              <a:stCxn id="12" idx="1"/>
              <a:endCxn id="23" idx="6"/>
            </p:cNvCxnSpPr>
            <p:nvPr/>
          </p:nvCxnSpPr>
          <p:spPr>
            <a:xfrm rot="10800000" flipV="1">
              <a:off x="3453669" y="3091250"/>
              <a:ext cx="1365362" cy="183076"/>
            </a:xfrm>
            <a:prstGeom prst="bentConnector3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หักมุม 50">
              <a:extLst>
                <a:ext uri="{FF2B5EF4-FFF2-40B4-BE49-F238E27FC236}">
                  <a16:creationId xmlns="" xmlns:a16="http://schemas.microsoft.com/office/drawing/2014/main" id="{D7C16E89-8021-164D-B46D-3F43D41D022E}"/>
                </a:ext>
              </a:extLst>
            </p:cNvPr>
            <p:cNvCxnSpPr>
              <a:stCxn id="12" idx="3"/>
              <a:endCxn id="22" idx="2"/>
            </p:cNvCxnSpPr>
            <p:nvPr/>
          </p:nvCxnSpPr>
          <p:spPr>
            <a:xfrm>
              <a:off x="7372967" y="3091250"/>
              <a:ext cx="1692950" cy="152927"/>
            </a:xfrm>
            <a:prstGeom prst="bentConnector3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กลุ่ม 7">
            <a:extLst>
              <a:ext uri="{FF2B5EF4-FFF2-40B4-BE49-F238E27FC236}">
                <a16:creationId xmlns="" xmlns:a16="http://schemas.microsoft.com/office/drawing/2014/main" id="{D1A4680C-0A47-5D4B-8BEA-B0073A259425}"/>
              </a:ext>
            </a:extLst>
          </p:cNvPr>
          <p:cNvGrpSpPr/>
          <p:nvPr/>
        </p:nvGrpSpPr>
        <p:grpSpPr>
          <a:xfrm>
            <a:off x="2610575" y="3757171"/>
            <a:ext cx="6808994" cy="1239019"/>
            <a:chOff x="2610575" y="3757171"/>
            <a:chExt cx="6808994" cy="1239019"/>
          </a:xfrm>
        </p:grpSpPr>
        <p:sp>
          <p:nvSpPr>
            <p:cNvPr id="14" name="สี่เหลี่ยมผืนผ้ามุมมน 13">
              <a:extLst>
                <a:ext uri="{FF2B5EF4-FFF2-40B4-BE49-F238E27FC236}">
                  <a16:creationId xmlns="" xmlns:a16="http://schemas.microsoft.com/office/drawing/2014/main" id="{3312982A-C1C4-2E40-AB1C-1CFEC6A26BD1}"/>
                </a:ext>
              </a:extLst>
            </p:cNvPr>
            <p:cNvSpPr/>
            <p:nvPr/>
          </p:nvSpPr>
          <p:spPr>
            <a:xfrm>
              <a:off x="5234609" y="4499354"/>
              <a:ext cx="1722780" cy="496836"/>
            </a:xfrm>
            <a:prstGeom prst="round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ลำไส้ใหญ่</a:t>
              </a:r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="" xmlns:a16="http://schemas.microsoft.com/office/drawing/2014/main" id="{A419DE30-AC35-C442-B120-FD786091412E}"/>
                </a:ext>
              </a:extLst>
            </p:cNvPr>
            <p:cNvSpPr/>
            <p:nvPr/>
          </p:nvSpPr>
          <p:spPr>
            <a:xfrm>
              <a:off x="9214159" y="3830391"/>
              <a:ext cx="205410" cy="20541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F37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วงรี 26">
              <a:extLst>
                <a:ext uri="{FF2B5EF4-FFF2-40B4-BE49-F238E27FC236}">
                  <a16:creationId xmlns="" xmlns:a16="http://schemas.microsoft.com/office/drawing/2014/main" id="{A7DF57E4-C96F-3441-9846-87F78475A42D}"/>
                </a:ext>
              </a:extLst>
            </p:cNvPr>
            <p:cNvSpPr/>
            <p:nvPr/>
          </p:nvSpPr>
          <p:spPr>
            <a:xfrm>
              <a:off x="2610575" y="3757171"/>
              <a:ext cx="205410" cy="20541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F37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59" name="ตัวเชื่อมต่อหักมุม 58">
              <a:extLst>
                <a:ext uri="{FF2B5EF4-FFF2-40B4-BE49-F238E27FC236}">
                  <a16:creationId xmlns="" xmlns:a16="http://schemas.microsoft.com/office/drawing/2014/main" id="{4740BD26-2D0C-014D-BB8A-0A071EBF8576}"/>
                </a:ext>
              </a:extLst>
            </p:cNvPr>
            <p:cNvCxnSpPr>
              <a:cxnSpLocks/>
              <a:stCxn id="27" idx="6"/>
              <a:endCxn id="14" idx="1"/>
            </p:cNvCxnSpPr>
            <p:nvPr/>
          </p:nvCxnSpPr>
          <p:spPr>
            <a:xfrm>
              <a:off x="2815985" y="3859876"/>
              <a:ext cx="2418624" cy="887896"/>
            </a:xfrm>
            <a:prstGeom prst="bentConnector3">
              <a:avLst/>
            </a:prstGeom>
            <a:ln w="12700">
              <a:solidFill>
                <a:srgbClr val="F370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หักมุม 62">
              <a:extLst>
                <a:ext uri="{FF2B5EF4-FFF2-40B4-BE49-F238E27FC236}">
                  <a16:creationId xmlns="" xmlns:a16="http://schemas.microsoft.com/office/drawing/2014/main" id="{FE07A4E5-3D5D-FF45-9D1A-EAD7B5EE4A20}"/>
                </a:ext>
              </a:extLst>
            </p:cNvPr>
            <p:cNvCxnSpPr>
              <a:cxnSpLocks/>
              <a:stCxn id="14" idx="3"/>
              <a:endCxn id="26" idx="2"/>
            </p:cNvCxnSpPr>
            <p:nvPr/>
          </p:nvCxnSpPr>
          <p:spPr>
            <a:xfrm flipV="1">
              <a:off x="6957389" y="3933096"/>
              <a:ext cx="2256770" cy="81467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370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="" xmlns:a16="http://schemas.microsoft.com/office/drawing/2014/main" id="{29005522-93D8-0A49-9D2C-C2B41C375DB6}"/>
              </a:ext>
            </a:extLst>
          </p:cNvPr>
          <p:cNvGrpSpPr/>
          <p:nvPr/>
        </p:nvGrpSpPr>
        <p:grpSpPr>
          <a:xfrm>
            <a:off x="2902400" y="4133921"/>
            <a:ext cx="6291475" cy="1654026"/>
            <a:chOff x="2902400" y="4133921"/>
            <a:chExt cx="6291475" cy="1654026"/>
          </a:xfrm>
        </p:grpSpPr>
        <p:sp>
          <p:nvSpPr>
            <p:cNvPr id="15" name="สี่เหลี่ยมผืนผ้ามุมมน 14">
              <a:extLst>
                <a:ext uri="{FF2B5EF4-FFF2-40B4-BE49-F238E27FC236}">
                  <a16:creationId xmlns="" xmlns:a16="http://schemas.microsoft.com/office/drawing/2014/main" id="{462C5E3E-C4CD-1041-861A-1382EE9DFC5D}"/>
                </a:ext>
              </a:extLst>
            </p:cNvPr>
            <p:cNvSpPr/>
            <p:nvPr/>
          </p:nvSpPr>
          <p:spPr>
            <a:xfrm>
              <a:off x="5347251" y="5291111"/>
              <a:ext cx="1497496" cy="49683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ทวารหนัก </a:t>
              </a:r>
              <a:endParaRPr lang="th-TH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วงรี 27">
              <a:extLst>
                <a:ext uri="{FF2B5EF4-FFF2-40B4-BE49-F238E27FC236}">
                  <a16:creationId xmlns="" xmlns:a16="http://schemas.microsoft.com/office/drawing/2014/main" id="{EB586FF1-371D-8448-9DE0-2CF191D2B57D}"/>
                </a:ext>
              </a:extLst>
            </p:cNvPr>
            <p:cNvSpPr/>
            <p:nvPr/>
          </p:nvSpPr>
          <p:spPr>
            <a:xfrm>
              <a:off x="2902400" y="4133921"/>
              <a:ext cx="205410" cy="20541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วงรี 28">
              <a:extLst>
                <a:ext uri="{FF2B5EF4-FFF2-40B4-BE49-F238E27FC236}">
                  <a16:creationId xmlns="" xmlns:a16="http://schemas.microsoft.com/office/drawing/2014/main" id="{C39B2CD0-2777-5F46-A48A-74298EBB7458}"/>
                </a:ext>
              </a:extLst>
            </p:cNvPr>
            <p:cNvSpPr/>
            <p:nvPr/>
          </p:nvSpPr>
          <p:spPr>
            <a:xfrm>
              <a:off x="8988465" y="4137587"/>
              <a:ext cx="205410" cy="20541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60" name="ตัวเชื่อมต่อหักมุม 59">
              <a:extLst>
                <a:ext uri="{FF2B5EF4-FFF2-40B4-BE49-F238E27FC236}">
                  <a16:creationId xmlns="" xmlns:a16="http://schemas.microsoft.com/office/drawing/2014/main" id="{F4336A77-1760-184A-9AAE-152DF55C2C03}"/>
                </a:ext>
              </a:extLst>
            </p:cNvPr>
            <p:cNvCxnSpPr>
              <a:cxnSpLocks/>
              <a:stCxn id="28" idx="6"/>
              <a:endCxn id="15" idx="1"/>
            </p:cNvCxnSpPr>
            <p:nvPr/>
          </p:nvCxnSpPr>
          <p:spPr>
            <a:xfrm>
              <a:off x="3107810" y="4236626"/>
              <a:ext cx="2239441" cy="1302903"/>
            </a:xfrm>
            <a:prstGeom prst="bentConnector3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หักมุม 63">
              <a:extLst>
                <a:ext uri="{FF2B5EF4-FFF2-40B4-BE49-F238E27FC236}">
                  <a16:creationId xmlns="" xmlns:a16="http://schemas.microsoft.com/office/drawing/2014/main" id="{7BD32AD2-898D-DA4A-8682-F3D43229DADB}"/>
                </a:ext>
              </a:extLst>
            </p:cNvPr>
            <p:cNvCxnSpPr>
              <a:cxnSpLocks/>
              <a:stCxn id="15" idx="3"/>
              <a:endCxn id="29" idx="2"/>
            </p:cNvCxnSpPr>
            <p:nvPr/>
          </p:nvCxnSpPr>
          <p:spPr>
            <a:xfrm flipV="1">
              <a:off x="6844747" y="4240292"/>
              <a:ext cx="2143718" cy="1299237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5" name="Picture 1" descr="page25image36174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="" xmlns:a16="http://schemas.microsoft.com/office/drawing/2014/main" id="{20C9CD68-452D-6042-B27F-1324EC5AFEE8}"/>
              </a:ext>
            </a:extLst>
          </p:cNvPr>
          <p:cNvGrpSpPr/>
          <p:nvPr/>
        </p:nvGrpSpPr>
        <p:grpSpPr>
          <a:xfrm>
            <a:off x="3214138" y="3583674"/>
            <a:ext cx="5728159" cy="511367"/>
            <a:chOff x="3214138" y="3583674"/>
            <a:chExt cx="5728159" cy="511367"/>
          </a:xfrm>
        </p:grpSpPr>
        <p:sp>
          <p:nvSpPr>
            <p:cNvPr id="13" name="สี่เหลี่ยมผืนผ้ามุมมน 12">
              <a:extLst>
                <a:ext uri="{FF2B5EF4-FFF2-40B4-BE49-F238E27FC236}">
                  <a16:creationId xmlns="" xmlns:a16="http://schemas.microsoft.com/office/drawing/2014/main" id="{32FB4568-8FE0-9740-9878-8E5791040B31}"/>
                </a:ext>
              </a:extLst>
            </p:cNvPr>
            <p:cNvSpPr/>
            <p:nvPr/>
          </p:nvSpPr>
          <p:spPr>
            <a:xfrm>
              <a:off x="5301727" y="3624711"/>
              <a:ext cx="1643272" cy="4703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ลำไส้เล็ก</a:t>
              </a:r>
            </a:p>
          </p:txBody>
        </p:sp>
        <p:sp>
          <p:nvSpPr>
            <p:cNvPr id="24" name="วงรี 23">
              <a:extLst>
                <a:ext uri="{FF2B5EF4-FFF2-40B4-BE49-F238E27FC236}">
                  <a16:creationId xmlns="" xmlns:a16="http://schemas.microsoft.com/office/drawing/2014/main" id="{371FDC16-2341-2B4F-9755-06A8D0A6ADDB}"/>
                </a:ext>
              </a:extLst>
            </p:cNvPr>
            <p:cNvSpPr/>
            <p:nvPr/>
          </p:nvSpPr>
          <p:spPr>
            <a:xfrm>
              <a:off x="3214138" y="3583674"/>
              <a:ext cx="205410" cy="2054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วงรี 24">
              <a:extLst>
                <a:ext uri="{FF2B5EF4-FFF2-40B4-BE49-F238E27FC236}">
                  <a16:creationId xmlns="" xmlns:a16="http://schemas.microsoft.com/office/drawing/2014/main" id="{FA4F041A-A3D0-714C-AE3B-02D7799A8559}"/>
                </a:ext>
              </a:extLst>
            </p:cNvPr>
            <p:cNvSpPr/>
            <p:nvPr/>
          </p:nvSpPr>
          <p:spPr>
            <a:xfrm>
              <a:off x="8736887" y="3698202"/>
              <a:ext cx="205410" cy="2054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55" name="ตัวเชื่อมต่อหักมุม 54">
              <a:extLst>
                <a:ext uri="{FF2B5EF4-FFF2-40B4-BE49-F238E27FC236}">
                  <a16:creationId xmlns="" xmlns:a16="http://schemas.microsoft.com/office/drawing/2014/main" id="{49EEE957-D59C-2D41-B53D-ED7A23FC5D86}"/>
                </a:ext>
              </a:extLst>
            </p:cNvPr>
            <p:cNvCxnSpPr>
              <a:cxnSpLocks/>
              <a:stCxn id="24" idx="6"/>
              <a:endCxn id="13" idx="1"/>
            </p:cNvCxnSpPr>
            <p:nvPr/>
          </p:nvCxnSpPr>
          <p:spPr>
            <a:xfrm>
              <a:off x="3419548" y="3686379"/>
              <a:ext cx="1882179" cy="173497"/>
            </a:xfrm>
            <a:prstGeom prst="bentConnector3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หักมุม 56">
              <a:extLst>
                <a:ext uri="{FF2B5EF4-FFF2-40B4-BE49-F238E27FC236}">
                  <a16:creationId xmlns="" xmlns:a16="http://schemas.microsoft.com/office/drawing/2014/main" id="{38BC5A2B-0AF6-E14B-899C-BFD0179EE794}"/>
                </a:ext>
              </a:extLst>
            </p:cNvPr>
            <p:cNvCxnSpPr>
              <a:cxnSpLocks/>
              <a:stCxn id="13" idx="3"/>
              <a:endCxn id="25" idx="2"/>
            </p:cNvCxnSpPr>
            <p:nvPr/>
          </p:nvCxnSpPr>
          <p:spPr>
            <a:xfrm flipV="1">
              <a:off x="6944999" y="3800907"/>
              <a:ext cx="1791888" cy="58969"/>
            </a:xfrm>
            <a:prstGeom prst="bentConnector3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สี่เหลี่ยมผืนผ้า 43">
            <a:extLst>
              <a:ext uri="{FF2B5EF4-FFF2-40B4-BE49-F238E27FC236}">
                <a16:creationId xmlns="" xmlns:a16="http://schemas.microsoft.com/office/drawing/2014/main" id="{D424CC62-8B32-004A-9D65-E6CEC724325C}"/>
              </a:ext>
            </a:extLst>
          </p:cNvPr>
          <p:cNvSpPr/>
          <p:nvPr/>
        </p:nvSpPr>
        <p:spPr>
          <a:xfrm>
            <a:off x="3833865" y="144898"/>
            <a:ext cx="6247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อวัยวะที่เกี่ยวข้องในระบบย่อยอาหาร </a:t>
            </a:r>
            <a:endParaRPr lang="th-TH" sz="3600" b="1" dirty="0"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8" name="รูปภาพ 57">
            <a:extLst>
              <a:ext uri="{FF2B5EF4-FFF2-40B4-BE49-F238E27FC236}">
                <a16:creationId xmlns="" xmlns:a16="http://schemas.microsoft.com/office/drawing/2014/main" id="{34EC564A-46DC-B04A-B2CE-B1A2AB36EA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47" name="สี่เหลี่ยมผืนผ้า 46">
            <a:extLst>
              <a:ext uri="{FF2B5EF4-FFF2-40B4-BE49-F238E27FC236}">
                <a16:creationId xmlns="" xmlns:a16="http://schemas.microsoft.com/office/drawing/2014/main" id="{64023090-3AD6-584D-937F-E3B758A59DCF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635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334774" y="6461308"/>
            <a:ext cx="10493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D011A51D-4442-774A-A65B-049449571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50"/>
            <a:ext cx="12192000" cy="68580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01A35B97-E575-594D-8555-E85DA14FA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E2A75DB7-1747-DA47-BEE0-B1F12CFA2B92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771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9366A83C-8F50-174B-BEB0-663AE48C6A1E}"/>
              </a:ext>
            </a:extLst>
          </p:cNvPr>
          <p:cNvSpPr/>
          <p:nvPr/>
        </p:nvSpPr>
        <p:spPr>
          <a:xfrm>
            <a:off x="0" y="-40632"/>
            <a:ext cx="12400935" cy="6898632"/>
          </a:xfrm>
          <a:prstGeom prst="rect">
            <a:avLst/>
          </a:prstGeom>
          <a:solidFill>
            <a:srgbClr val="BAD3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B2EABB32-C2D8-B644-88DF-0DD775DB7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>
          <a:xfrm>
            <a:off x="4528336" y="569452"/>
            <a:ext cx="7872599" cy="5719096"/>
          </a:xfrm>
          <a:prstGeom prst="rect">
            <a:avLst/>
          </a:prstGeom>
        </p:spPr>
      </p:pic>
      <p:sp>
        <p:nvSpPr>
          <p:cNvPr id="36" name="สี่เหลี่ยมผืนผ้า 35">
            <a:extLst>
              <a:ext uri="{FF2B5EF4-FFF2-40B4-BE49-F238E27FC236}">
                <a16:creationId xmlns="" xmlns:a16="http://schemas.microsoft.com/office/drawing/2014/main" id="{CCDD9D44-E537-B847-B7E1-2DD2028148E9}"/>
              </a:ext>
            </a:extLst>
          </p:cNvPr>
          <p:cNvSpPr/>
          <p:nvPr/>
        </p:nvSpPr>
        <p:spPr>
          <a:xfrm>
            <a:off x="277236" y="1785508"/>
            <a:ext cx="50726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thaiDist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อวัยวะต่าง ๆ ในระบบย่อยอาหาร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มีความสำคัญจึงควรปฏิบัติตน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ดูแลรักษาอวัยวะให้ทำงานเป็นปกติ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รับประทานอาหารที่สะอาด</a:t>
            </a:r>
            <a:b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ในปริมาณที่เหมาะสมตรงเวลา </a:t>
            </a:r>
            <a:b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ไม่รับประทานอาหารรสจัด</a:t>
            </a:r>
          </a:p>
        </p:txBody>
      </p:sp>
      <p:pic>
        <p:nvPicPr>
          <p:cNvPr id="2049" name="Picture 1" descr="page25image36174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C052EFD3-3D5E-494F-A894-4BFEDB969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5A5AB7C6-77DE-294A-AB06-728FA31DB60A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1686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D564E090-1E73-4645-B22B-EBC2CB12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64202" cy="672986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66ECADEB-0BF9-6B4F-8288-AB0066E53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36" y="128137"/>
            <a:ext cx="1409165" cy="1354966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FE48D037-8027-2C45-8092-00C75CDBAE5B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49686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" y="3417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0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AD37FA36-818A-1040-AB0C-B05BB03A576C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85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905660" y="2170028"/>
            <a:ext cx="3275940" cy="612503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เผือก ขนมจีน 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="" xmlns:a16="http://schemas.microsoft.com/office/drawing/2014/main" id="{84A5D008-FBB8-AE4B-80E3-0FDB5EB240F1}"/>
              </a:ext>
            </a:extLst>
          </p:cNvPr>
          <p:cNvGrpSpPr/>
          <p:nvPr/>
        </p:nvGrpSpPr>
        <p:grpSpPr>
          <a:xfrm>
            <a:off x="635246" y="796608"/>
            <a:ext cx="9475702" cy="1277852"/>
            <a:chOff x="151072" y="850798"/>
            <a:chExt cx="9227712" cy="1277852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2" y="850798"/>
              <a:ext cx="9227712" cy="127785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="" xmlns:a16="http://schemas.microsoft.com/office/drawing/2014/main" id="{B7EB4CEE-E456-A04D-8490-3A45F353721E}"/>
                </a:ext>
              </a:extLst>
            </p:cNvPr>
            <p:cNvSpPr/>
            <p:nvPr/>
          </p:nvSpPr>
          <p:spPr>
            <a:xfrm>
              <a:off x="319898" y="919289"/>
              <a:ext cx="86101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เส้นหมี่ นมถั่วเหลือง ข้าวสวย เผือก เนื้อไก่ต้ม ขนมจีน 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กล้วยน้ำว้า มะเขือเทศ อาหารข้อใดที่</a:t>
              </a:r>
              <a:r>
                <a:rPr lang="en-US" sz="3600" b="1" spc="-3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ให้สารอาหารประเภทโปรตีน </a:t>
              </a:r>
            </a:p>
          </p:txBody>
        </p:sp>
      </p:grp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905660" y="2864420"/>
            <a:ext cx="3275940" cy="605523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เส้นหมี่ ข้าวสวย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905660" y="3551831"/>
            <a:ext cx="3275940" cy="608338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กล้วยน้ำว้า มะเขือเทศ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905660" y="4272750"/>
            <a:ext cx="3275940" cy="672621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นมถั่วเหลือง เนื้อไก่ต้ม</a:t>
            </a: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368490" y="5042641"/>
            <a:ext cx="11613303" cy="122022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="" xmlns:a16="http://schemas.microsoft.com/office/drawing/2014/main" id="{F22F81BE-0C5F-E040-B0B4-3B952C336E2A}"/>
              </a:ext>
            </a:extLst>
          </p:cNvPr>
          <p:cNvSpPr/>
          <p:nvPr/>
        </p:nvSpPr>
        <p:spPr>
          <a:xfrm>
            <a:off x="504967" y="5140449"/>
            <a:ext cx="11199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นมถั่วเหลืองและเนื้อไก่ต้มเป็นสารอาหารประเภทโปรตีน ส่วนเผือก ขนมจีน เส้นหมี่ และข้าวสวย ให้สารอาหารประเภทคาร์โบไฮเดรต กล้วยน้ำว้า มะเขือเทศ ให้สารอาหารประเภทวิตามิน</a:t>
            </a:r>
          </a:p>
        </p:txBody>
      </p:sp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2" name="โดนัท 1">
            <a:extLst>
              <a:ext uri="{FF2B5EF4-FFF2-40B4-BE49-F238E27FC236}">
                <a16:creationId xmlns="" xmlns:a16="http://schemas.microsoft.com/office/drawing/2014/main" id="{CBA6AF14-1B35-B042-BC4A-6D8CB383BD89}"/>
              </a:ext>
            </a:extLst>
          </p:cNvPr>
          <p:cNvSpPr/>
          <p:nvPr/>
        </p:nvSpPr>
        <p:spPr>
          <a:xfrm>
            <a:off x="1905660" y="4390641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8" grpId="0" animBg="1"/>
      <p:bldP spid="35" grpId="0" animBg="1"/>
      <p:bldP spid="15" grpId="0" animBg="1"/>
      <p:bldP spid="16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229615" y="1822332"/>
            <a:ext cx="2468625" cy="696685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คาร์โบไฮเดรต 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="" xmlns:a16="http://schemas.microsoft.com/office/drawing/2014/main" id="{84A5D008-FBB8-AE4B-80E3-0FDB5EB240F1}"/>
              </a:ext>
            </a:extLst>
          </p:cNvPr>
          <p:cNvGrpSpPr/>
          <p:nvPr/>
        </p:nvGrpSpPr>
        <p:grpSpPr>
          <a:xfrm>
            <a:off x="695172" y="962399"/>
            <a:ext cx="10760712" cy="787573"/>
            <a:chOff x="151073" y="702551"/>
            <a:chExt cx="10760712" cy="651082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02551"/>
              <a:ext cx="7725498" cy="6510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="" xmlns:a16="http://schemas.microsoft.com/office/drawing/2014/main" id="{B7EB4CEE-E456-A04D-8490-3A45F353721E}"/>
                </a:ext>
              </a:extLst>
            </p:cNvPr>
            <p:cNvSpPr/>
            <p:nvPr/>
          </p:nvSpPr>
          <p:spPr>
            <a:xfrm>
              <a:off x="278954" y="769175"/>
              <a:ext cx="10632831" cy="534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สารอาหารข้อใดช่วยซ่อมแซมส่วนที่สึก</a:t>
              </a:r>
              <a:r>
                <a:rPr lang="th-TH" sz="3600" b="1" dirty="0" err="1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หรอ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ของร่างกาย </a:t>
              </a:r>
            </a:p>
          </p:txBody>
        </p:sp>
      </p:grp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229616" y="2641849"/>
            <a:ext cx="1571772" cy="696685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โปรตีน 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229616" y="3450318"/>
            <a:ext cx="1571773" cy="696685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ไขมัน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229615" y="4208637"/>
            <a:ext cx="1571773" cy="696685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น้ำ</a:t>
            </a:r>
          </a:p>
        </p:txBody>
      </p:sp>
      <p:pic>
        <p:nvPicPr>
          <p:cNvPr id="3073" name="Picture 1" descr="page1image309429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54496" y="5031974"/>
            <a:ext cx="7122832" cy="1235632"/>
            <a:chOff x="1254496" y="5031974"/>
            <a:chExt cx="7122832" cy="1235632"/>
          </a:xfrm>
        </p:grpSpPr>
        <p:sp>
          <p:nvSpPr>
            <p:cNvPr id="15" name="สี่เหลี่ยมผืนผ้ามุมมน 14"/>
            <p:cNvSpPr/>
            <p:nvPr/>
          </p:nvSpPr>
          <p:spPr>
            <a:xfrm>
              <a:off x="1254496" y="5031974"/>
              <a:ext cx="7122832" cy="1235632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="" xmlns:a16="http://schemas.microsoft.com/office/drawing/2014/main" id="{F22F81BE-0C5F-E040-B0B4-3B952C336E2A}"/>
                </a:ext>
              </a:extLst>
            </p:cNvPr>
            <p:cNvSpPr/>
            <p:nvPr/>
          </p:nvSpPr>
          <p:spPr>
            <a:xfrm>
              <a:off x="1413440" y="5124342"/>
              <a:ext cx="682809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๒. สารอาหารประเภทโปรตีน ช่วยเสริมสร้าง</a:t>
              </a:r>
              <a:b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และซ่อมแซมส่วนที่สึกหรอ มีในเนื้อสัตว์ นม ไข่ และถั่ว</a:t>
              </a:r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13" name="โดนัท 12">
            <a:extLst>
              <a:ext uri="{FF2B5EF4-FFF2-40B4-BE49-F238E27FC236}">
                <a16:creationId xmlns="" xmlns:a16="http://schemas.microsoft.com/office/drawing/2014/main" id="{6BA6F744-A29E-1E49-B751-4A8DEC127621}"/>
              </a:ext>
            </a:extLst>
          </p:cNvPr>
          <p:cNvSpPr/>
          <p:nvPr/>
        </p:nvSpPr>
        <p:spPr>
          <a:xfrm>
            <a:off x="1229615" y="2816334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8" grpId="0" animBg="1"/>
      <p:bldP spid="35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281988" y="2063097"/>
            <a:ext cx="2578812" cy="469128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ราดหน้าไก่ 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="" xmlns:a16="http://schemas.microsoft.com/office/drawing/2014/main" id="{84A5D008-FBB8-AE4B-80E3-0FDB5EB240F1}"/>
              </a:ext>
            </a:extLst>
          </p:cNvPr>
          <p:cNvGrpSpPr/>
          <p:nvPr/>
        </p:nvGrpSpPr>
        <p:grpSpPr>
          <a:xfrm>
            <a:off x="760601" y="832609"/>
            <a:ext cx="6255341" cy="1200329"/>
            <a:chOff x="280671" y="419004"/>
            <a:chExt cx="8874819" cy="822985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280671" y="428294"/>
              <a:ext cx="8589196" cy="79659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="" xmlns:a16="http://schemas.microsoft.com/office/drawing/2014/main" id="{B7EB4CEE-E456-A04D-8490-3A45F353721E}"/>
                </a:ext>
              </a:extLst>
            </p:cNvPr>
            <p:cNvSpPr/>
            <p:nvPr/>
          </p:nvSpPr>
          <p:spPr>
            <a:xfrm>
              <a:off x="301525" y="419004"/>
              <a:ext cx="8853965" cy="822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 นักเรียนควรเลือกรับประทานอาหารในข้อใด</a:t>
              </a:r>
            </a:p>
            <a:p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จึงจะได้อาหารหลักครบ ๕ หมู่ </a:t>
              </a: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="" xmlns:a16="http://schemas.microsoft.com/office/drawing/2014/main" id="{5CB75F76-17B7-4977-AD8E-AA38FA0F9E9F}"/>
              </a:ext>
            </a:extLst>
          </p:cNvPr>
          <p:cNvGrpSpPr/>
          <p:nvPr/>
        </p:nvGrpSpPr>
        <p:grpSpPr>
          <a:xfrm>
            <a:off x="324197" y="4508523"/>
            <a:ext cx="11381288" cy="1671846"/>
            <a:chOff x="357867" y="4508523"/>
            <a:chExt cx="11381288" cy="1671846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357867" y="4508523"/>
              <a:ext cx="11381288" cy="1671846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="" xmlns:a16="http://schemas.microsoft.com/office/drawing/2014/main" id="{F22F81BE-0C5F-E040-B0B4-3B952C336E2A}"/>
                </a:ext>
              </a:extLst>
            </p:cNvPr>
            <p:cNvSpPr/>
            <p:nvPr/>
          </p:nvSpPr>
          <p:spPr>
            <a:xfrm>
              <a:off x="507495" y="4592777"/>
              <a:ext cx="1102265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๑. การรับประทานราดหน้าไก่ ทำให้ได้อาหารหลักครบ ๕ หมู่ ดังนี้ </a:t>
              </a:r>
              <a:r>
                <a:rPr lang="th-TH" sz="3200" b="1" dirty="0">
                  <a:solidFill>
                    <a:schemeClr val="accent1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เส้นก๋วยเตี๋ยว </a:t>
              </a:r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ทำจากแป้งข้าวเจ้า ให้สารอาหารประเภทคาร์โบไฮเดรต </a:t>
              </a:r>
              <a:r>
                <a:rPr lang="th-TH" sz="3200" b="1" dirty="0">
                  <a:solidFill>
                    <a:schemeClr val="accent1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ไก่</a:t>
              </a:r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ให้สารอาหารประเภทโปรตีนและไขมัน </a:t>
              </a:r>
              <a:r>
                <a:rPr lang="th-TH" sz="3200" b="1" dirty="0">
                  <a:solidFill>
                    <a:schemeClr val="accent1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ผักคะน้า </a:t>
              </a:r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ให้สารอาหารประเภทเกลือแร่และวิตามิน </a:t>
              </a:r>
              <a:r>
                <a:rPr lang="th-TH" sz="3200" b="1" dirty="0">
                  <a:solidFill>
                    <a:schemeClr val="accent1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น้ำมันพืชที่ใช้ผัด </a:t>
              </a:r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ให้สารอาหารประเภทไขมัน </a:t>
              </a:r>
            </a:p>
          </p:txBody>
        </p:sp>
      </p:grp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281988" y="2607093"/>
            <a:ext cx="2578812" cy="543429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ขนมปังทาเนย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281988" y="3219040"/>
            <a:ext cx="2578812" cy="553078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นมเปรี้ยว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281987" y="3842608"/>
            <a:ext cx="2578812" cy="584603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ไอศกรีม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13" name="โดนัท 12">
            <a:extLst>
              <a:ext uri="{FF2B5EF4-FFF2-40B4-BE49-F238E27FC236}">
                <a16:creationId xmlns="" xmlns:a16="http://schemas.microsoft.com/office/drawing/2014/main" id="{DE2D64A9-2B25-CB42-B17C-977828765865}"/>
              </a:ext>
            </a:extLst>
          </p:cNvPr>
          <p:cNvSpPr/>
          <p:nvPr/>
        </p:nvSpPr>
        <p:spPr>
          <a:xfrm>
            <a:off x="1281987" y="2091353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8" grpId="0" animBg="1"/>
      <p:bldP spid="35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905660" y="2022367"/>
            <a:ext cx="2910179" cy="571204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แป้ง–ข้าว 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943142" y="4748217"/>
            <a:ext cx="9220484" cy="118686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="" xmlns:a16="http://schemas.microsoft.com/office/drawing/2014/main" id="{84A5D008-FBB8-AE4B-80E3-0FDB5EB240F1}"/>
              </a:ext>
            </a:extLst>
          </p:cNvPr>
          <p:cNvGrpSpPr/>
          <p:nvPr/>
        </p:nvGrpSpPr>
        <p:grpSpPr>
          <a:xfrm>
            <a:off x="943142" y="980904"/>
            <a:ext cx="10862093" cy="824668"/>
            <a:chOff x="151072" y="680652"/>
            <a:chExt cx="10862093" cy="565420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2" y="680652"/>
              <a:ext cx="8400363" cy="56542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="" xmlns:a16="http://schemas.microsoft.com/office/drawing/2014/main" id="{B7EB4CEE-E456-A04D-8490-3A45F353721E}"/>
                </a:ext>
              </a:extLst>
            </p:cNvPr>
            <p:cNvSpPr/>
            <p:nvPr/>
          </p:nvSpPr>
          <p:spPr>
            <a:xfrm>
              <a:off x="229448" y="742539"/>
              <a:ext cx="10783717" cy="443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ตามธงโภชนาการระบุให้รับประทานอาหารประเภทใดน้อยที่สุด 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F22F81BE-0C5F-E040-B0B4-3B952C336E2A}"/>
              </a:ext>
            </a:extLst>
          </p:cNvPr>
          <p:cNvSpPr/>
          <p:nvPr/>
        </p:nvSpPr>
        <p:spPr>
          <a:xfrm>
            <a:off x="1150961" y="4842845"/>
            <a:ext cx="103605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๓. ธงโภชนาการระบุสัดส่วนปริมาณอาหารที่คนไทยควรบริโภคใน ๑ วัน </a:t>
            </a:r>
            <a:br>
              <a:rPr lang="th-TH" sz="32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และให้รับประทาน น้ำมัน น้ำตาล เกลือน้อยที่สุด 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905660" y="2719052"/>
            <a:ext cx="2910179" cy="469128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พืช ผัก ผลไม้ 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905660" y="3318705"/>
            <a:ext cx="2910179" cy="584765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น้ำมัน น้ำตาล เกลือ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905659" y="4015046"/>
            <a:ext cx="2910179" cy="548229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เนื้อสัตว์ นม ถั่ว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15" name="โดนัท 14">
            <a:extLst>
              <a:ext uri="{FF2B5EF4-FFF2-40B4-BE49-F238E27FC236}">
                <a16:creationId xmlns="" xmlns:a16="http://schemas.microsoft.com/office/drawing/2014/main" id="{D98877FD-6E46-584A-8E9F-DF1A25284C31}"/>
              </a:ext>
            </a:extLst>
          </p:cNvPr>
          <p:cNvSpPr/>
          <p:nvPr/>
        </p:nvSpPr>
        <p:spPr>
          <a:xfrm>
            <a:off x="1905659" y="3380491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9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372260" y="1912005"/>
            <a:ext cx="5419238" cy="469128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 รับประทานส้มตำทุกมื้อช่วยลดความอ้วน 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266011" y="4513812"/>
            <a:ext cx="11646721" cy="138179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5170" y="962398"/>
            <a:ext cx="8182824" cy="7875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B7EB4CEE-E456-A04D-8490-3A45F353721E}"/>
              </a:ext>
            </a:extLst>
          </p:cNvPr>
          <p:cNvSpPr/>
          <p:nvPr/>
        </p:nvSpPr>
        <p:spPr>
          <a:xfrm>
            <a:off x="938210" y="1090261"/>
            <a:ext cx="884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๕. ข้อใดกล่าวถูกต้องเกี่ยวกับการบริโภคอาหารอย่างมีสัดส่วน 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F22F81BE-0C5F-E040-B0B4-3B952C336E2A}"/>
              </a:ext>
            </a:extLst>
          </p:cNvPr>
          <p:cNvSpPr/>
          <p:nvPr/>
        </p:nvSpPr>
        <p:spPr>
          <a:xfrm>
            <a:off x="440578" y="4647876"/>
            <a:ext cx="113043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๓. ร่างกายจะเจริญเติบโต และดำรงชีวิตอยู่ได้ ต้องรับประทานอาหารครบ ๕ หมู่ บริโภคอาหารอย่างมีสัดส่วน และให้ได้สารอาหารครบ ได้แก่ โปรตีน </a:t>
            </a:r>
            <a:r>
              <a:rPr lang="th-TH" sz="3200" b="1" dirty="0" smtClean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คาร์โบไฮเดรต เกลือ</a:t>
            </a:r>
            <a:r>
              <a:rPr lang="th-TH" sz="32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แร่ วิตามิน ไขมัน และน้ำ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372260" y="2508934"/>
            <a:ext cx="5419238" cy="469128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 รับประทานอาหารเผ็ด ๆ ทำให้เจริญอาหาร 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372260" y="3099529"/>
            <a:ext cx="5419238" cy="469128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 รับประทานอาหารชนิดใดก็ได้แต่ต้องครบ ๕ หมู่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372260" y="3678185"/>
            <a:ext cx="6948780" cy="57991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 รับประทานอาหารซ้ำ ๆ กันทุกมื้อ เพื่อให้ได้สารอาหารครบถ้วน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11" name="โดนัท 10">
            <a:extLst>
              <a:ext uri="{FF2B5EF4-FFF2-40B4-BE49-F238E27FC236}">
                <a16:creationId xmlns="" xmlns:a16="http://schemas.microsoft.com/office/drawing/2014/main" id="{7820C06D-44FC-D34E-BCCF-DEECDD2318DA}"/>
              </a:ext>
            </a:extLst>
          </p:cNvPr>
          <p:cNvSpPr/>
          <p:nvPr/>
        </p:nvSpPr>
        <p:spPr>
          <a:xfrm>
            <a:off x="1372260" y="3127785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372260" y="1872129"/>
            <a:ext cx="2434969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กระเพาะอาหาร 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232757" y="4800672"/>
            <a:ext cx="11687694" cy="118686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5170" y="962399"/>
            <a:ext cx="6982637" cy="77180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B7EB4CEE-E456-A04D-8490-3A45F353721E}"/>
              </a:ext>
            </a:extLst>
          </p:cNvPr>
          <p:cNvSpPr/>
          <p:nvPr/>
        </p:nvSpPr>
        <p:spPr>
          <a:xfrm>
            <a:off x="938210" y="1090261"/>
            <a:ext cx="884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๖. อวัยวะใดเป็นส่วนแรกของระบบย่อยอาหาร 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F22F81BE-0C5F-E040-B0B4-3B952C336E2A}"/>
              </a:ext>
            </a:extLst>
          </p:cNvPr>
          <p:cNvSpPr/>
          <p:nvPr/>
        </p:nvSpPr>
        <p:spPr>
          <a:xfrm>
            <a:off x="357447" y="4875522"/>
            <a:ext cx="11211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ภายในปาก</a:t>
            </a:r>
            <a:r>
              <a:rPr lang="th-TH" sz="3600" b="1" dirty="0" smtClean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มีฟัน</a:t>
            </a:r>
            <a:r>
              <a:rPr lang="th-TH" sz="36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ช่วยบดเคี้ยวอาหาร ลิ้นคลุกเคล้าอาหาร น้ำลายมีเอนไซม์ (น้ำย่อย)ช่วยย่อยให้อาหารเล็กลง ดังนั้น ปากจึงเป็นอวัยวะส่วนแรกของระบบย่อยอาหาร 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372260" y="2568814"/>
            <a:ext cx="2210525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หลอดอาหาร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372260" y="3309043"/>
            <a:ext cx="2210525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ลำไส้เล็ก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372260" y="4025350"/>
            <a:ext cx="2210525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ปาก 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11" name="โดนัท 10">
            <a:extLst>
              <a:ext uri="{FF2B5EF4-FFF2-40B4-BE49-F238E27FC236}">
                <a16:creationId xmlns="" xmlns:a16="http://schemas.microsoft.com/office/drawing/2014/main" id="{D9930233-DAAF-4F4E-8548-4CE1F9170DCD}"/>
              </a:ext>
            </a:extLst>
          </p:cNvPr>
          <p:cNvSpPr/>
          <p:nvPr/>
        </p:nvSpPr>
        <p:spPr>
          <a:xfrm>
            <a:off x="1372260" y="4090680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372259" y="1912005"/>
            <a:ext cx="3565501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กระเพาะอาหาร ลำไส้เล็ก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349136" y="4635062"/>
            <a:ext cx="11298576" cy="130853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5170" y="962399"/>
            <a:ext cx="7592619" cy="8191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B7EB4CEE-E456-A04D-8490-3A45F353721E}"/>
              </a:ext>
            </a:extLst>
          </p:cNvPr>
          <p:cNvSpPr/>
          <p:nvPr/>
        </p:nvSpPr>
        <p:spPr>
          <a:xfrm>
            <a:off x="938210" y="1086291"/>
            <a:ext cx="884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๗. ถ้ารับประทานไก่ทอด จะเกิดการย่อยที่อวัยวะในข้อใด 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F22F81BE-0C5F-E040-B0B4-3B952C336E2A}"/>
              </a:ext>
            </a:extLst>
          </p:cNvPr>
          <p:cNvSpPr/>
          <p:nvPr/>
        </p:nvSpPr>
        <p:spPr>
          <a:xfrm>
            <a:off x="502931" y="4790102"/>
            <a:ext cx="110656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ไก่ทอดมีสารอาหารประเภทโปรตีน และไขมัน ดังนั้น อวัยวะที่ย่อยโปรตีน คือ กระเพาะอาหารและลำไส้เล็ก ส่วนไขมันจะเกิดการย่อยที่ลำไส้เล็ก โดยใช้น้ำดีจากตับอ่อนทำให้ไขมันแตกตัว 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372259" y="2608690"/>
            <a:ext cx="3565501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หลอดอาหาร ลำไส้ใหญ่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372259" y="3301936"/>
            <a:ext cx="3077821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ทวารหนัก ตับอ่อน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372259" y="3968499"/>
            <a:ext cx="1889101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ปาก ตับ</a:t>
            </a:r>
          </a:p>
        </p:txBody>
      </p:sp>
      <p:pic>
        <p:nvPicPr>
          <p:cNvPr id="19" name="รูปภาพ 18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11" name="โดนัท 10">
            <a:extLst>
              <a:ext uri="{FF2B5EF4-FFF2-40B4-BE49-F238E27FC236}">
                <a16:creationId xmlns="" xmlns:a16="http://schemas.microsoft.com/office/drawing/2014/main" id="{023B313C-A99E-5543-844B-902AC33461F4}"/>
              </a:ext>
            </a:extLst>
          </p:cNvPr>
          <p:cNvSpPr/>
          <p:nvPr/>
        </p:nvSpPr>
        <p:spPr>
          <a:xfrm>
            <a:off x="1372259" y="1979569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oogle Drive\วิทยาศาสตร์ 1012 ป.3 - ป.6\ป.6\แก้ไข 2\1\BG\BG_ADD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10647" y="-39669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32B21992-6BF3-B04A-9C2D-CDAFE4CA9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="" xmlns:a16="http://schemas.microsoft.com/office/drawing/2014/main" id="{6618CDC8-D6BC-0146-A11A-5E71A4940A11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9859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198095" y="1912005"/>
            <a:ext cx="1941346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หลอดอาหาร 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3640151" y="2297661"/>
            <a:ext cx="7498080" cy="3438121"/>
          </a:xfrm>
          <a:prstGeom prst="roundRect">
            <a:avLst>
              <a:gd name="adj" fmla="val 9414"/>
            </a:avLst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5171" y="962399"/>
            <a:ext cx="5563740" cy="71851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B7EB4CEE-E456-A04D-8490-3A45F353721E}"/>
              </a:ext>
            </a:extLst>
          </p:cNvPr>
          <p:cNvSpPr/>
          <p:nvPr/>
        </p:nvSpPr>
        <p:spPr>
          <a:xfrm>
            <a:off x="938210" y="1090261"/>
            <a:ext cx="884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๘. อวัยวะในข้อใดมีหน้าที่สร้างน้ำดี 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F22F81BE-0C5F-E040-B0B4-3B952C336E2A}"/>
              </a:ext>
            </a:extLst>
          </p:cNvPr>
          <p:cNvSpPr/>
          <p:nvPr/>
        </p:nvSpPr>
        <p:spPr>
          <a:xfrm>
            <a:off x="3760061" y="2482353"/>
            <a:ext cx="72582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ตับมีหน้าที่สร้างน้ำดีแล้วส่งมายังลำไส้เล็กช่วยให้ไขมันแตกตัว ส่วนหลอดอาหารทำหน้าที่ลำเลียงอาหารจากปากไปยังกระเพาะอาหาร</a:t>
            </a:r>
          </a:p>
          <a:p>
            <a:pPr algn="thaiDist"/>
            <a:r>
              <a:rPr lang="th-TH" b="1" dirty="0">
                <a:solidFill>
                  <a:srgbClr val="FF66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ลำไส้เล็ก มีเอนไซม์ที่ช่วยย่อยโปรตีน คาร์โบไฮเดรต และไขมัน และดูดซึมโปรตีน คาร์โบไฮเดรต ไขมันที่ผ่านการย่อยจนมีขนาดเล็ก รวมถึงน้ำ เกลือแร่ และวิตามิน ที่ผนังลำไส้เล็กเข้าสู่กระแสเลือดไปยังส่วนต่าง ๆ ของร่างกาย ปาก มีฟันช่วยบดเคี้ยวอาหาร และมีลิ้นคลุกเคล้าอาหารกับน้ำลาย ในน้ำลายมีเอนไซม์ย่อยแป้งให้เป็นน้ำตาล </a:t>
            </a:r>
          </a:p>
          <a:p>
            <a:pPr algn="thaiDist"/>
            <a:endParaRPr lang="th-TH" b="1" dirty="0">
              <a:solidFill>
                <a:srgbClr val="FF669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198095" y="2608690"/>
            <a:ext cx="1606065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ลำไส้เล็ก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198095" y="3348919"/>
            <a:ext cx="1250465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ปาก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198095" y="4025350"/>
            <a:ext cx="1250465" cy="57600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ตับ</a:t>
            </a:r>
          </a:p>
        </p:txBody>
      </p:sp>
      <p:pic>
        <p:nvPicPr>
          <p:cNvPr id="19" name="รูปภาพ 18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11" name="โดนัท 10">
            <a:extLst>
              <a:ext uri="{FF2B5EF4-FFF2-40B4-BE49-F238E27FC236}">
                <a16:creationId xmlns="" xmlns:a16="http://schemas.microsoft.com/office/drawing/2014/main" id="{16720F1B-9F7D-6A4C-9C30-D2C387BE8786}"/>
              </a:ext>
            </a:extLst>
          </p:cNvPr>
          <p:cNvSpPr/>
          <p:nvPr/>
        </p:nvSpPr>
        <p:spPr>
          <a:xfrm>
            <a:off x="1198095" y="4092914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7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372261" y="1961126"/>
            <a:ext cx="5769520" cy="557096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ทำหน้าที่ดูดซึมน้ำและเกลือแร่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5170" y="962398"/>
            <a:ext cx="6556968" cy="8253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B7EB4CEE-E456-A04D-8490-3A45F353721E}"/>
              </a:ext>
            </a:extLst>
          </p:cNvPr>
          <p:cNvSpPr/>
          <p:nvPr/>
        </p:nvSpPr>
        <p:spPr>
          <a:xfrm>
            <a:off x="938210" y="1090261"/>
            <a:ext cx="884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๙. ข้อใดกล่าวถูกต้องเกี่ยวกับลำไส้</a:t>
            </a:r>
            <a:r>
              <a:rPr lang="th-TH" sz="3600" b="1" spc="-3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ใหญ่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6477" y="4776952"/>
            <a:ext cx="9000091" cy="1242011"/>
            <a:chOff x="746477" y="4776952"/>
            <a:chExt cx="9000091" cy="1242011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7" y="4776952"/>
              <a:ext cx="9000091" cy="1242011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="" xmlns:a16="http://schemas.microsoft.com/office/drawing/2014/main" id="{F22F81BE-0C5F-E040-B0B4-3B952C336E2A}"/>
                </a:ext>
              </a:extLst>
            </p:cNvPr>
            <p:cNvSpPr/>
            <p:nvPr/>
          </p:nvSpPr>
          <p:spPr>
            <a:xfrm>
              <a:off x="853110" y="4898461"/>
              <a:ext cx="880017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๑. เหตุผล ลำไส้ใหญ่ทำหน้าที่เก็บกากอาหาร และขับออกเป็นอุจจาระ </a:t>
              </a:r>
            </a:p>
            <a:p>
              <a:pPr algn="thaiDist"/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นอกจากนี้ ลำไส้ใหญ่ยังทำหน้าที่ดูดซึมน้ำและเกลือแร่กลับสู่ร่างกาย</a:t>
              </a:r>
            </a:p>
          </p:txBody>
        </p:sp>
      </p:grp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372261" y="2673255"/>
            <a:ext cx="5769520" cy="601959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ทำหน้าที่ย่อยอาหารประเภทไขมัน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372260" y="3413484"/>
            <a:ext cx="5769520" cy="568311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ทำหน้าที่ย่อยอาหารประเภทโปรตีน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372260" y="4089915"/>
            <a:ext cx="5769520" cy="556899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ทำหน้าที่ย่อยอาหารประเภทคาร์โบไฮเดรต</a:t>
            </a:r>
          </a:p>
        </p:txBody>
      </p:sp>
      <p:pic>
        <p:nvPicPr>
          <p:cNvPr id="19" name="รูปภาพ 18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13" name="โดนัท 10">
            <a:extLst>
              <a:ext uri="{FF2B5EF4-FFF2-40B4-BE49-F238E27FC236}">
                <a16:creationId xmlns="" xmlns:a16="http://schemas.microsoft.com/office/drawing/2014/main" id="{16720F1B-9F7D-6A4C-9C30-D2C387BE8786}"/>
              </a:ext>
            </a:extLst>
          </p:cNvPr>
          <p:cNvSpPr/>
          <p:nvPr/>
        </p:nvSpPr>
        <p:spPr>
          <a:xfrm>
            <a:off x="1367077" y="2073860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8" grpId="0" animBg="1"/>
      <p:bldP spid="35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372260" y="2180375"/>
            <a:ext cx="3673565" cy="593433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รับประทานอาหารตรงเวลา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5170" y="852752"/>
            <a:ext cx="7642495" cy="127044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B7EB4CEE-E456-A04D-8490-3A45F353721E}"/>
              </a:ext>
            </a:extLst>
          </p:cNvPr>
          <p:cNvSpPr/>
          <p:nvPr/>
        </p:nvSpPr>
        <p:spPr>
          <a:xfrm>
            <a:off x="938210" y="922865"/>
            <a:ext cx="7141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31813" algn="thaiDist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๑๐. ข้อใดเป็นการปฏิบัติตนที่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ถูกต้องในการดูแลรักษา  </a:t>
            </a:r>
          </a:p>
          <a:p>
            <a:pPr marL="541338" indent="-531813" algn="thaiDist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อวัยวะในระบบย่อยอาหารให้ทำงานได้เป็นปกติ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477" y="4996472"/>
            <a:ext cx="10500644" cy="1117919"/>
            <a:chOff x="746477" y="4996472"/>
            <a:chExt cx="10500644" cy="1117919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7" y="4996472"/>
              <a:ext cx="10500644" cy="103568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="" xmlns:a16="http://schemas.microsoft.com/office/drawing/2014/main" id="{F22F81BE-0C5F-E040-B0B4-3B952C336E2A}"/>
                </a:ext>
              </a:extLst>
            </p:cNvPr>
            <p:cNvSpPr/>
            <p:nvPr/>
          </p:nvSpPr>
          <p:spPr>
            <a:xfrm>
              <a:off x="853110" y="5037173"/>
              <a:ext cx="1028626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๒</a:t>
              </a:r>
              <a:r>
                <a:rPr lang="en-US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เหตุผล การรับประทานอาหารที่มีรสจัด เป็นอันตรายต่ออวัยวะในระบบย่อยอาหาร </a:t>
              </a:r>
              <a:b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>
                  <a:solidFill>
                    <a:srgbClr val="FF66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ทำให้อวัยวะในระบบย่อยอาหารทำงานผิดปกติ </a:t>
              </a:r>
            </a:p>
          </p:txBody>
        </p:sp>
      </p:grpSp>
      <p:sp>
        <p:nvSpPr>
          <p:cNvPr id="26" name="สี่เหลี่ยมผืนผ้ามุมมน 25">
            <a:extLst>
              <a:ext uri="{FF2B5EF4-FFF2-40B4-BE49-F238E27FC236}">
                <a16:creationId xmlns="" xmlns:a16="http://schemas.microsoft.com/office/drawing/2014/main" id="{C6D35ED6-66E5-CF47-8159-7A6BA58A484C}"/>
              </a:ext>
            </a:extLst>
          </p:cNvPr>
          <p:cNvSpPr/>
          <p:nvPr/>
        </p:nvSpPr>
        <p:spPr>
          <a:xfrm>
            <a:off x="1372260" y="2880830"/>
            <a:ext cx="3673565" cy="548170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รับประทานอาหารที่มีรสจัด</a:t>
            </a:r>
            <a:endParaRPr lang="th-TH" b="1" dirty="0"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="" xmlns:a16="http://schemas.microsoft.com/office/drawing/2014/main" id="{CCE7D756-4BBD-3B4A-A6D5-521CDF386015}"/>
              </a:ext>
            </a:extLst>
          </p:cNvPr>
          <p:cNvSpPr/>
          <p:nvPr/>
        </p:nvSpPr>
        <p:spPr>
          <a:xfrm>
            <a:off x="1372260" y="3540281"/>
            <a:ext cx="4831652" cy="549581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รับประทานอาหารในปริมาณที่เหมาะสม</a:t>
            </a:r>
            <a:endParaRPr lang="th-TH" b="1" dirty="0"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="" xmlns:a16="http://schemas.microsoft.com/office/drawing/2014/main" id="{B9106D06-56C2-8442-AC27-263BD10084B6}"/>
              </a:ext>
            </a:extLst>
          </p:cNvPr>
          <p:cNvSpPr/>
          <p:nvPr/>
        </p:nvSpPr>
        <p:spPr>
          <a:xfrm>
            <a:off x="1372260" y="4235145"/>
            <a:ext cx="5336999" cy="587112"/>
          </a:xfrm>
          <a:prstGeom prst="round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รับประทานอาหารหลากหลายชนิดครบ ๕ หมู่</a:t>
            </a:r>
            <a:endParaRPr lang="th-TH" b="1" dirty="0"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รูปภาพ 18">
            <a:extLst>
              <a:ext uri="{FF2B5EF4-FFF2-40B4-BE49-F238E27FC236}">
                <a16:creationId xmlns="" xmlns:a16="http://schemas.microsoft.com/office/drawing/2014/main" id="{899AE35F-F232-CA4C-ABBD-C4738ED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62" y="677632"/>
            <a:ext cx="1684831" cy="1620029"/>
          </a:xfrm>
          <a:prstGeom prst="rect">
            <a:avLst/>
          </a:prstGeom>
        </p:spPr>
      </p:pic>
      <p:sp>
        <p:nvSpPr>
          <p:cNvPr id="11" name="โดนัท 10">
            <a:extLst>
              <a:ext uri="{FF2B5EF4-FFF2-40B4-BE49-F238E27FC236}">
                <a16:creationId xmlns="" xmlns:a16="http://schemas.microsoft.com/office/drawing/2014/main" id="{16720F1B-9F7D-6A4C-9C30-D2C387BE8786}"/>
              </a:ext>
            </a:extLst>
          </p:cNvPr>
          <p:cNvSpPr/>
          <p:nvPr/>
        </p:nvSpPr>
        <p:spPr>
          <a:xfrm>
            <a:off x="1367077" y="2988128"/>
            <a:ext cx="440872" cy="440872"/>
          </a:xfrm>
          <a:prstGeom prst="donut">
            <a:avLst>
              <a:gd name="adj" fmla="val 138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8" grpId="0" animBg="1"/>
      <p:bldP spid="3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Google Drive\วิทยาศาสตร์ 1012 ป.3 - ป.6\ป.6\แก้ไข 2\1\BG\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71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185219" y="614191"/>
            <a:ext cx="5231347" cy="66215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อาหาร สารอาหาร และพลังงาน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98320" y="1283815"/>
            <a:ext cx="10698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8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๑.๑ ประเภทของสารอาหารที่พบในอาหาร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074765" y="1805725"/>
            <a:ext cx="10330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indent="8382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เราต้องการอาหารเพื่อช่วยในการดำรงชีวิต อาหารที่เรารับประทาน</a:t>
            </a:r>
            <a:r>
              <a:rPr lang="en-US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มีสารอาหารเป็นองค์ประกอบ ซึ่งสารอาหารแต่ละชนิดได้จากอาหารที่แตกต่างกันดังนี้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7C279FDE-D883-4C46-AA9C-C7F1BBC67012}"/>
              </a:ext>
            </a:extLst>
          </p:cNvPr>
          <p:cNvSpPr/>
          <p:nvPr/>
        </p:nvSpPr>
        <p:spPr>
          <a:xfrm>
            <a:off x="1074765" y="2933470"/>
            <a:ext cx="103307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138"/>
            <a:r>
              <a:rPr lang="th-TH" sz="3600" b="1" u="sng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โปรตีน</a:t>
            </a:r>
            <a:r>
              <a:rPr lang="th-TH" sz="3600" b="1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พบมากในอาหารจำพวกเนื้อสัตว์ นม ไข่ ถั่วเมล็ดแห้ง</a:t>
            </a:r>
          </a:p>
          <a:p>
            <a:pPr marL="846138"/>
            <a:r>
              <a:rPr lang="th-TH" sz="3600" b="1" u="sng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คาร์โบไฮเดรต</a:t>
            </a:r>
            <a:r>
              <a:rPr lang="en-US" sz="3600" b="1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พบมากในอาหารจำพวกข้าว แป้ง น้ำตาล</a:t>
            </a:r>
          </a:p>
          <a:p>
            <a:pPr marL="846138"/>
            <a:r>
              <a:rPr lang="th-TH" sz="3600" b="1" u="sng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เกลือแร่</a:t>
            </a:r>
            <a:r>
              <a:rPr lang="th-TH" sz="3600" b="1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พบมากในผักต่าง ๆ</a:t>
            </a:r>
          </a:p>
          <a:p>
            <a:pPr marL="846138"/>
            <a:r>
              <a:rPr lang="th-TH" sz="3600" b="1" u="sng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วิตามิน</a:t>
            </a:r>
            <a:r>
              <a:rPr lang="th-TH" sz="3600" b="1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พบมากในผักและผลไม้</a:t>
            </a:r>
          </a:p>
          <a:p>
            <a:pPr marL="846138"/>
            <a:r>
              <a:rPr lang="th-TH" sz="3600" b="1" u="sng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๕. ไขมัน</a:t>
            </a:r>
            <a:r>
              <a:rPr lang="th-TH" sz="3600" b="1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พบมากในไขมันและน้ำมันที่ได้จากพืชและสัตว์</a:t>
            </a:r>
          </a:p>
          <a:p>
            <a:pPr marL="846138"/>
            <a:r>
              <a:rPr lang="th-TH" sz="3600" b="1" u="sng" dirty="0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๖. </a:t>
            </a:r>
            <a:r>
              <a:rPr lang="th-TH" sz="3600" b="1" u="sng" dirty="0" err="1">
                <a:solidFill>
                  <a:srgbClr val="F370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</a:t>
            </a:r>
            <a:endParaRPr lang="th-TH" sz="3600" b="1" u="sng" dirty="0">
              <a:solidFill>
                <a:srgbClr val="F370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="" xmlns:a16="http://schemas.microsoft.com/office/drawing/2014/main" id="{5486B1CB-A1F7-B647-93D6-480FC735B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="" xmlns:a16="http://schemas.microsoft.com/office/drawing/2014/main" id="{6CD78025-4CF2-6749-8B51-848C4DD1088D}"/>
              </a:ext>
            </a:extLst>
          </p:cNvPr>
          <p:cNvSpPr/>
          <p:nvPr/>
        </p:nvSpPr>
        <p:spPr>
          <a:xfrm>
            <a:off x="4269459" y="64749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5649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-276225" y="1632577"/>
            <a:ext cx="10698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8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๑.๒ ประโยชน์ของสารอาหาร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99636" y="2269652"/>
            <a:ext cx="61726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865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สารอาหารประเภทต่าง ๆ มีประโยชน์ ดังนี้</a:t>
            </a:r>
          </a:p>
          <a:p>
            <a:pPr indent="628650" algn="thaiDist"/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๑) โปรตีน 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ช่วยในการเสริมสร้างกล้ามเนื้อ เนื้อเยื่อ และกระดูก ทำให้ร่างกายเจริญเติบโต แข็งแรง ช่วยซ่อมแซมส่วนที่สึกหรอของร่างกายให้พลังงานแก่ร่างกายและควบคุมการทำงานของร่างกายให้เป็นปกติ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1" descr="page8image31946352">
            <a:extLst>
              <a:ext uri="{FF2B5EF4-FFF2-40B4-BE49-F238E27FC236}">
                <a16:creationId xmlns="" xmlns:a16="http://schemas.microsoft.com/office/drawing/2014/main" id="{82493743-0742-484E-B363-F6F98F827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68" y="2084372"/>
            <a:ext cx="4978582" cy="32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9AD4D2E8-6BC0-FE4F-8263-53F875173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BF07773-CA38-E34C-AA69-4ABBD4FF2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267"/>
            <a:ext cx="12192000" cy="8130521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364828" y="2100649"/>
            <a:ext cx="7299434" cy="24240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09302A16-FE8E-924C-9059-59C9C5F957F3}"/>
              </a:ext>
            </a:extLst>
          </p:cNvPr>
          <p:cNvSpPr/>
          <p:nvPr/>
        </p:nvSpPr>
        <p:spPr>
          <a:xfrm>
            <a:off x="2629791" y="2151781"/>
            <a:ext cx="670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3763" algn="thaiDist"/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๒) คาร์โบไฮเดรต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ช่วยควบคุมการทำงานของร่างกายให้เป็นปกติ ให้พลังงานแก่ร่างกาย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ในการทำกิจกรรมต่าง ๆ ทำให้ร่างกายเจริญเติบโต แข็งแรง และมีสุขภาพดี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BBF98342-2F50-454E-A3E6-D1BE72995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9image13546704">
            <a:extLst>
              <a:ext uri="{FF2B5EF4-FFF2-40B4-BE49-F238E27FC236}">
                <a16:creationId xmlns="" xmlns:a16="http://schemas.microsoft.com/office/drawing/2014/main" id="{095A587E-0B66-5E4A-B8D9-D94C4E63E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r="3497" b="239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2853560" y="5328745"/>
            <a:ext cx="6589986" cy="8355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23318" y="5517986"/>
            <a:ext cx="998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คาร์โบไฮเดรตช่วยให้พลังงานแก่ร่างกาย 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1A85B6BB-9B10-9C40-833C-B95D2579D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1215495A-F70B-3E44-9A24-C1E5EE7AE5F5}"/>
              </a:ext>
            </a:extLst>
          </p:cNvPr>
          <p:cNvSpPr/>
          <p:nvPr/>
        </p:nvSpPr>
        <p:spPr>
          <a:xfrm>
            <a:off x="4269459" y="6428651"/>
            <a:ext cx="104935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5468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36BEEA18-FEB9-7444-B416-D8196A36C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 bwMode="auto">
          <a:xfrm>
            <a:off x="2110479" y="2267104"/>
            <a:ext cx="7945648" cy="403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18F9E6CF-7E96-8448-B21E-8C338C868338}"/>
              </a:ext>
            </a:extLst>
          </p:cNvPr>
          <p:cNvSpPr/>
          <p:nvPr/>
        </p:nvSpPr>
        <p:spPr>
          <a:xfrm>
            <a:off x="1084290" y="1216462"/>
            <a:ext cx="9712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2175">
              <a:tabLst>
                <a:tab pos="879475" algn="l"/>
              </a:tabLst>
            </a:pP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๓) เกลือแร่</a:t>
            </a:r>
            <a:r>
              <a:rPr lang="en-US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ช่วยควบคุมการทำงานของร่างกายให้เป็นปกติ ช่วยให้ร่างกายเจริญเติบโต แข็งแรง เกลือแร่ที่ร่างกายต้องการมีหลายชนิด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18E9CF39-AD5B-9142-98C1-EBFC9D133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Kanit" pitchFamily="2" charset="-34"/>
            <a:cs typeface="Kanit" pitchFamily="2" charset="-34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Kanit" pitchFamily="2" charset="-34"/>
            <a:cs typeface="Kanit" pitchFamily="2" charset="-34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1372</Words>
  <Application>Microsoft Office PowerPoint</Application>
  <PresentationFormat>Custom</PresentationFormat>
  <Paragraphs>158</Paragraphs>
  <Slides>42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Angsana New</vt:lpstr>
      <vt:lpstr>Cordia New</vt:lpstr>
      <vt:lpstr>Calibri</vt:lpstr>
      <vt:lpstr>TH Sarabun New</vt:lpstr>
      <vt:lpstr>Itim</vt:lpstr>
      <vt:lpstr>ธีมของ Office</vt:lpstr>
      <vt:lpstr>1_ธีมของ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b' b'</dc:creator>
  <cp:lastModifiedBy>Sopin</cp:lastModifiedBy>
  <cp:revision>116</cp:revision>
  <dcterms:created xsi:type="dcterms:W3CDTF">2019-09-17T06:50:48Z</dcterms:created>
  <dcterms:modified xsi:type="dcterms:W3CDTF">2020-03-09T03:33:16Z</dcterms:modified>
</cp:coreProperties>
</file>