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2"/>
  </p:notesMasterIdLst>
  <p:sldIdLst>
    <p:sldId id="393" r:id="rId3"/>
    <p:sldId id="283" r:id="rId4"/>
    <p:sldId id="284" r:id="rId5"/>
    <p:sldId id="387" r:id="rId6"/>
    <p:sldId id="388" r:id="rId7"/>
    <p:sldId id="389" r:id="rId8"/>
    <p:sldId id="285" r:id="rId9"/>
    <p:sldId id="286" r:id="rId10"/>
    <p:sldId id="332" r:id="rId11"/>
    <p:sldId id="288" r:id="rId12"/>
    <p:sldId id="289" r:id="rId13"/>
    <p:sldId id="290" r:id="rId14"/>
    <p:sldId id="292" r:id="rId15"/>
    <p:sldId id="291" r:id="rId16"/>
    <p:sldId id="293" r:id="rId17"/>
    <p:sldId id="390" r:id="rId18"/>
    <p:sldId id="294" r:id="rId19"/>
    <p:sldId id="295" r:id="rId20"/>
    <p:sldId id="296" r:id="rId21"/>
    <p:sldId id="299" r:id="rId22"/>
    <p:sldId id="298" r:id="rId23"/>
    <p:sldId id="301" r:id="rId24"/>
    <p:sldId id="302" r:id="rId25"/>
    <p:sldId id="303" r:id="rId26"/>
    <p:sldId id="333" r:id="rId27"/>
    <p:sldId id="391" r:id="rId28"/>
    <p:sldId id="305" r:id="rId29"/>
    <p:sldId id="334" r:id="rId30"/>
    <p:sldId id="392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364" r:id="rId41"/>
  </p:sldIdLst>
  <p:sldSz cx="12192000" cy="6858000"/>
  <p:notesSz cx="6858000" cy="9144000"/>
  <p:embeddedFontLst>
    <p:embeddedFont>
      <p:font typeface="Angsana New" pitchFamily="18" charset="-34"/>
      <p:regular r:id="rId43"/>
      <p:bold r:id="rId44"/>
      <p:italic r:id="rId45"/>
      <p:boldItalic r:id="rId46"/>
    </p:embeddedFont>
    <p:embeddedFont>
      <p:font typeface="TH Sarabun New" pitchFamily="34" charset="-34"/>
      <p:regular r:id="rId47"/>
      <p:bold r:id="rId48"/>
      <p:italic r:id="rId49"/>
      <p:boldItalic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Calibri Light" pitchFamily="34" charset="0"/>
      <p:regular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AE0"/>
    <a:srgbClr val="FFC981"/>
    <a:srgbClr val="FEE2CC"/>
    <a:srgbClr val="FEECBA"/>
    <a:srgbClr val="E4F5FD"/>
    <a:srgbClr val="FBD0D7"/>
    <a:srgbClr val="CCBFDD"/>
    <a:srgbClr val="DAEBC1"/>
    <a:srgbClr val="95989D"/>
    <a:srgbClr val="A6C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88" autoAdjust="0"/>
    <p:restoredTop sz="91308" autoAdjust="0"/>
  </p:normalViewPr>
  <p:slideViewPr>
    <p:cSldViewPr snapToGrid="0">
      <p:cViewPr varScale="1">
        <p:scale>
          <a:sx n="88" d="100"/>
          <a:sy n="88" d="100"/>
        </p:scale>
        <p:origin x="-46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C03C1-4B91-4AF0-B4B7-F01974C07879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B6AD2-298F-4D01-A697-8F64326AD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2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B6AD2-298F-4D01-A697-8F64326AD7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6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1964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9569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18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77262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28449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23698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0712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55364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68052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01492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53989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81931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30510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787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0513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6565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68001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6332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0769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9946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9857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3964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2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5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7876863"/>
            <a:chOff x="0" y="0"/>
            <a:chExt cx="12192000" cy="78768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173" y="3878856"/>
              <a:ext cx="2756356" cy="29793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878638"/>
              <a:ext cx="1906172" cy="29797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2342271"/>
              <a:ext cx="7807763" cy="1536367"/>
            </a:xfrm>
            <a:prstGeom prst="rect">
              <a:avLst/>
            </a:prstGeom>
            <a:solidFill>
              <a:srgbClr val="FF5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62763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9670" y="2756014"/>
              <a:ext cx="776206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72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เทคโนโลยี</a:t>
              </a:r>
              <a:r>
                <a:rPr lang="th-TH" sz="72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72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(วิทยาการคำนวณ)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763" y="2627635"/>
              <a:ext cx="4384237" cy="4230365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4787007" y="2998604"/>
              <a:ext cx="2874506" cy="4878259"/>
              <a:chOff x="4787007" y="2998604"/>
              <a:chExt cx="2874506" cy="487825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299342" y="2998604"/>
                <a:ext cx="2004075" cy="4878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11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๑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787007" y="4078475"/>
                <a:ext cx="28745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4000" b="1" dirty="0" smtClean="0">
                    <a:solidFill>
                      <a:prstClr val="black"/>
                    </a:solidFill>
                    <a:latin typeface="TH Sarabun New" pitchFamily="34" charset="-34"/>
                    <a:cs typeface="TH Sarabun New" pitchFamily="34" charset="-34"/>
                  </a:rPr>
                  <a:t>ชั้นประถมศึกษาปีที่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890657" y="275336"/>
              <a:ext cx="4329842" cy="584776"/>
              <a:chOff x="6890657" y="275336"/>
              <a:chExt cx="4329842" cy="58477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890657" y="275336"/>
                <a:ext cx="4329842" cy="55590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942095" y="275337"/>
                <a:ext cx="42675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>
                    <a:solidFill>
                      <a:srgbClr val="484AE0"/>
                    </a:solidFill>
                    <a:latin typeface="TH Sarabun New" pitchFamily="34" charset="-34"/>
                    <a:cs typeface="TH Sarabun New" pitchFamily="34" charset="-34"/>
                  </a:rPr>
                  <a:t>สถาบันพัฒนาคุณภาพวิชาการ (พว.)</a:t>
                </a:r>
                <a:endParaRPr lang="th-TH" sz="3200" b="1" dirty="0" smtClean="0">
                  <a:solidFill>
                    <a:srgbClr val="484AE0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4929" y="199792"/>
              <a:ext cx="723803" cy="6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76066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772723" y="494984"/>
            <a:ext cx="4836483" cy="67195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67437" y="362751"/>
            <a:ext cx="4836483" cy="6719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39065" y="1388695"/>
            <a:ext cx="3713870" cy="3713870"/>
          </a:xfrm>
          <a:prstGeom prst="ellipse">
            <a:avLst/>
          </a:prstGeom>
          <a:solidFill>
            <a:srgbClr val="F5A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45" y="1754456"/>
            <a:ext cx="1150703" cy="2088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21" y="2308674"/>
            <a:ext cx="2683158" cy="1873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177" y="2011681"/>
            <a:ext cx="2279471" cy="1743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40" y="5266590"/>
            <a:ext cx="2086813" cy="802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28" y="5489910"/>
            <a:ext cx="678632" cy="805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05" y="4448021"/>
            <a:ext cx="1567494" cy="12361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4881" y="247314"/>
            <a:ext cx="405271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อุปกรณ์สำคัญของคอมพิวเตอร์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3285" y="2096087"/>
            <a:ext cx="1114152" cy="5783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0955" y="1912710"/>
            <a:ext cx="1257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ตัวเครื่อง</a:t>
            </a:r>
            <a:endParaRPr lang="th-TH" sz="36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8538" y="4597793"/>
            <a:ext cx="1114152" cy="5783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0490" y="4390823"/>
            <a:ext cx="1244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คีย์บอร์ด</a:t>
            </a:r>
            <a:endParaRPr lang="th-TH" sz="36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29286" y="5554995"/>
            <a:ext cx="1114152" cy="5783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2154" y="5337139"/>
            <a:ext cx="784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เมาส์</a:t>
            </a:r>
            <a:endParaRPr lang="th-TH" sz="36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10000" y="5794931"/>
            <a:ext cx="1114152" cy="5783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06390" y="5609733"/>
            <a:ext cx="958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ลำโพง</a:t>
            </a:r>
            <a:endParaRPr lang="th-TH" sz="36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78723" y="1347006"/>
            <a:ext cx="1114152" cy="5783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4201" y="1140036"/>
            <a:ext cx="1080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จอภาพ</a:t>
            </a:r>
            <a:endParaRPr lang="th-TH" sz="36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188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78"/>
          <p:cNvSpPr/>
          <p:nvPr/>
        </p:nvSpPr>
        <p:spPr>
          <a:xfrm>
            <a:off x="2515716" y="300834"/>
            <a:ext cx="7061096" cy="915579"/>
          </a:xfrm>
          <a:custGeom>
            <a:avLst/>
            <a:gdLst>
              <a:gd name="connsiteX0" fmla="*/ 285602 w 7061096"/>
              <a:gd name="connsiteY0" fmla="*/ 0 h 915579"/>
              <a:gd name="connsiteX1" fmla="*/ 960621 w 7061096"/>
              <a:gd name="connsiteY1" fmla="*/ 0 h 915579"/>
              <a:gd name="connsiteX2" fmla="*/ 960621 w 7061096"/>
              <a:gd name="connsiteY2" fmla="*/ 1 h 915579"/>
              <a:gd name="connsiteX3" fmla="*/ 6186578 w 7061096"/>
              <a:gd name="connsiteY3" fmla="*/ 1 h 915579"/>
              <a:gd name="connsiteX4" fmla="*/ 6186578 w 7061096"/>
              <a:gd name="connsiteY4" fmla="*/ 3841 h 915579"/>
              <a:gd name="connsiteX5" fmla="*/ 6775494 w 7061096"/>
              <a:gd name="connsiteY5" fmla="*/ 3841 h 915579"/>
              <a:gd name="connsiteX6" fmla="*/ 7061096 w 7061096"/>
              <a:gd name="connsiteY6" fmla="*/ 289443 h 915579"/>
              <a:gd name="connsiteX7" fmla="*/ 7061096 w 7061096"/>
              <a:gd name="connsiteY7" fmla="*/ 629977 h 915579"/>
              <a:gd name="connsiteX8" fmla="*/ 6775494 w 7061096"/>
              <a:gd name="connsiteY8" fmla="*/ 915579 h 915579"/>
              <a:gd name="connsiteX9" fmla="*/ 6100475 w 7061096"/>
              <a:gd name="connsiteY9" fmla="*/ 915579 h 915579"/>
              <a:gd name="connsiteX10" fmla="*/ 6100475 w 7061096"/>
              <a:gd name="connsiteY10" fmla="*/ 915578 h 915579"/>
              <a:gd name="connsiteX11" fmla="*/ 960621 w 7061096"/>
              <a:gd name="connsiteY11" fmla="*/ 915578 h 915579"/>
              <a:gd name="connsiteX12" fmla="*/ 756640 w 7061096"/>
              <a:gd name="connsiteY12" fmla="*/ 915578 h 915579"/>
              <a:gd name="connsiteX13" fmla="*/ 285602 w 7061096"/>
              <a:gd name="connsiteY13" fmla="*/ 915578 h 915579"/>
              <a:gd name="connsiteX14" fmla="*/ 0 w 7061096"/>
              <a:gd name="connsiteY14" fmla="*/ 628773 h 915579"/>
              <a:gd name="connsiteX15" fmla="*/ 0 w 7061096"/>
              <a:gd name="connsiteY15" fmla="*/ 286805 h 915579"/>
              <a:gd name="connsiteX16" fmla="*/ 285602 w 7061096"/>
              <a:gd name="connsiteY16" fmla="*/ 0 h 91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61096" h="915579">
                <a:moveTo>
                  <a:pt x="285602" y="0"/>
                </a:moveTo>
                <a:lnTo>
                  <a:pt x="960621" y="0"/>
                </a:lnTo>
                <a:lnTo>
                  <a:pt x="960621" y="1"/>
                </a:lnTo>
                <a:lnTo>
                  <a:pt x="6186578" y="1"/>
                </a:lnTo>
                <a:lnTo>
                  <a:pt x="6186578" y="3841"/>
                </a:lnTo>
                <a:lnTo>
                  <a:pt x="6775494" y="3841"/>
                </a:lnTo>
                <a:cubicBezTo>
                  <a:pt x="6933228" y="3841"/>
                  <a:pt x="7061096" y="131709"/>
                  <a:pt x="7061096" y="289443"/>
                </a:cubicBezTo>
                <a:lnTo>
                  <a:pt x="7061096" y="629977"/>
                </a:lnTo>
                <a:cubicBezTo>
                  <a:pt x="7061096" y="787711"/>
                  <a:pt x="6933228" y="915579"/>
                  <a:pt x="6775494" y="915579"/>
                </a:cubicBezTo>
                <a:lnTo>
                  <a:pt x="6100475" y="915579"/>
                </a:lnTo>
                <a:lnTo>
                  <a:pt x="6100475" y="915578"/>
                </a:lnTo>
                <a:lnTo>
                  <a:pt x="960621" y="915578"/>
                </a:lnTo>
                <a:lnTo>
                  <a:pt x="756640" y="915578"/>
                </a:lnTo>
                <a:lnTo>
                  <a:pt x="285602" y="915578"/>
                </a:lnTo>
                <a:cubicBezTo>
                  <a:pt x="127868" y="915578"/>
                  <a:pt x="0" y="787172"/>
                  <a:pt x="0" y="628773"/>
                </a:cubicBezTo>
                <a:lnTo>
                  <a:pt x="0" y="286805"/>
                </a:lnTo>
                <a:cubicBezTo>
                  <a:pt x="0" y="128407"/>
                  <a:pt x="127868" y="0"/>
                  <a:pt x="285602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2356" y="216008"/>
            <a:ext cx="5429938" cy="915577"/>
          </a:xfrm>
          <a:prstGeom prst="rect">
            <a:avLst/>
          </a:prstGeom>
          <a:solidFill>
            <a:srgbClr val="F59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1" name="Freeform 80"/>
          <p:cNvSpPr/>
          <p:nvPr/>
        </p:nvSpPr>
        <p:spPr>
          <a:xfrm flipH="1">
            <a:off x="2515716" y="216007"/>
            <a:ext cx="960621" cy="91557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F59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2813539" y="216009"/>
            <a:ext cx="5888756" cy="525100"/>
          </a:xfrm>
          <a:custGeom>
            <a:avLst/>
            <a:gdLst>
              <a:gd name="connsiteX0" fmla="*/ 1032 w 5190750"/>
              <a:gd name="connsiteY0" fmla="*/ 0 h 592039"/>
              <a:gd name="connsiteX1" fmla="*/ 5190750 w 5190750"/>
              <a:gd name="connsiteY1" fmla="*/ 0 h 592039"/>
              <a:gd name="connsiteX2" fmla="*/ 5190750 w 5190750"/>
              <a:gd name="connsiteY2" fmla="*/ 592039 h 592039"/>
              <a:gd name="connsiteX3" fmla="*/ 581804 w 5190750"/>
              <a:gd name="connsiteY3" fmla="*/ 592039 h 592039"/>
              <a:gd name="connsiteX4" fmla="*/ 0 w 5190750"/>
              <a:gd name="connsiteY4" fmla="*/ 10235 h 5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0750" h="592039">
                <a:moveTo>
                  <a:pt x="1032" y="0"/>
                </a:moveTo>
                <a:lnTo>
                  <a:pt x="5190750" y="0"/>
                </a:lnTo>
                <a:lnTo>
                  <a:pt x="5190750" y="592039"/>
                </a:lnTo>
                <a:lnTo>
                  <a:pt x="581804" y="592039"/>
                </a:lnTo>
                <a:cubicBezTo>
                  <a:pt x="260483" y="592039"/>
                  <a:pt x="0" y="331556"/>
                  <a:pt x="0" y="1023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8616191" y="216008"/>
            <a:ext cx="960621" cy="91557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F2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570491" y="258465"/>
            <a:ext cx="1105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&gt;&gt;</a:t>
            </a:r>
            <a:endParaRPr lang="en-US" sz="36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974615" y="258997"/>
            <a:ext cx="2133918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ซอฟต์แวร์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6" y="1888268"/>
            <a:ext cx="3383280" cy="305774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88" y="2631536"/>
            <a:ext cx="3383280" cy="23144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480" y="3292929"/>
            <a:ext cx="3383280" cy="16530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10865" y="5068850"/>
            <a:ext cx="267894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โปรแกรมประมวลคำ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2368" y="5073540"/>
            <a:ext cx="235513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โปรแกรมวาดภาพ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80613" y="5068849"/>
            <a:ext cx="290496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โปรแกรมตารางทำงาน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421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974123" y="5134709"/>
            <a:ext cx="7516048" cy="1266092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2515716" y="300834"/>
            <a:ext cx="7061096" cy="915579"/>
          </a:xfrm>
          <a:custGeom>
            <a:avLst/>
            <a:gdLst>
              <a:gd name="connsiteX0" fmla="*/ 285602 w 7061096"/>
              <a:gd name="connsiteY0" fmla="*/ 0 h 915579"/>
              <a:gd name="connsiteX1" fmla="*/ 960621 w 7061096"/>
              <a:gd name="connsiteY1" fmla="*/ 0 h 915579"/>
              <a:gd name="connsiteX2" fmla="*/ 960621 w 7061096"/>
              <a:gd name="connsiteY2" fmla="*/ 1 h 915579"/>
              <a:gd name="connsiteX3" fmla="*/ 6186578 w 7061096"/>
              <a:gd name="connsiteY3" fmla="*/ 1 h 915579"/>
              <a:gd name="connsiteX4" fmla="*/ 6186578 w 7061096"/>
              <a:gd name="connsiteY4" fmla="*/ 3841 h 915579"/>
              <a:gd name="connsiteX5" fmla="*/ 6775494 w 7061096"/>
              <a:gd name="connsiteY5" fmla="*/ 3841 h 915579"/>
              <a:gd name="connsiteX6" fmla="*/ 7061096 w 7061096"/>
              <a:gd name="connsiteY6" fmla="*/ 289443 h 915579"/>
              <a:gd name="connsiteX7" fmla="*/ 7061096 w 7061096"/>
              <a:gd name="connsiteY7" fmla="*/ 629977 h 915579"/>
              <a:gd name="connsiteX8" fmla="*/ 6775494 w 7061096"/>
              <a:gd name="connsiteY8" fmla="*/ 915579 h 915579"/>
              <a:gd name="connsiteX9" fmla="*/ 6100475 w 7061096"/>
              <a:gd name="connsiteY9" fmla="*/ 915579 h 915579"/>
              <a:gd name="connsiteX10" fmla="*/ 6100475 w 7061096"/>
              <a:gd name="connsiteY10" fmla="*/ 915578 h 915579"/>
              <a:gd name="connsiteX11" fmla="*/ 960621 w 7061096"/>
              <a:gd name="connsiteY11" fmla="*/ 915578 h 915579"/>
              <a:gd name="connsiteX12" fmla="*/ 756640 w 7061096"/>
              <a:gd name="connsiteY12" fmla="*/ 915578 h 915579"/>
              <a:gd name="connsiteX13" fmla="*/ 285602 w 7061096"/>
              <a:gd name="connsiteY13" fmla="*/ 915578 h 915579"/>
              <a:gd name="connsiteX14" fmla="*/ 0 w 7061096"/>
              <a:gd name="connsiteY14" fmla="*/ 628773 h 915579"/>
              <a:gd name="connsiteX15" fmla="*/ 0 w 7061096"/>
              <a:gd name="connsiteY15" fmla="*/ 286805 h 915579"/>
              <a:gd name="connsiteX16" fmla="*/ 285602 w 7061096"/>
              <a:gd name="connsiteY16" fmla="*/ 0 h 91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61096" h="915579">
                <a:moveTo>
                  <a:pt x="285602" y="0"/>
                </a:moveTo>
                <a:lnTo>
                  <a:pt x="960621" y="0"/>
                </a:lnTo>
                <a:lnTo>
                  <a:pt x="960621" y="1"/>
                </a:lnTo>
                <a:lnTo>
                  <a:pt x="6186578" y="1"/>
                </a:lnTo>
                <a:lnTo>
                  <a:pt x="6186578" y="3841"/>
                </a:lnTo>
                <a:lnTo>
                  <a:pt x="6775494" y="3841"/>
                </a:lnTo>
                <a:cubicBezTo>
                  <a:pt x="6933228" y="3841"/>
                  <a:pt x="7061096" y="131709"/>
                  <a:pt x="7061096" y="289443"/>
                </a:cubicBezTo>
                <a:lnTo>
                  <a:pt x="7061096" y="629977"/>
                </a:lnTo>
                <a:cubicBezTo>
                  <a:pt x="7061096" y="787711"/>
                  <a:pt x="6933228" y="915579"/>
                  <a:pt x="6775494" y="915579"/>
                </a:cubicBezTo>
                <a:lnTo>
                  <a:pt x="6100475" y="915579"/>
                </a:lnTo>
                <a:lnTo>
                  <a:pt x="6100475" y="915578"/>
                </a:lnTo>
                <a:lnTo>
                  <a:pt x="960621" y="915578"/>
                </a:lnTo>
                <a:lnTo>
                  <a:pt x="756640" y="915578"/>
                </a:lnTo>
                <a:lnTo>
                  <a:pt x="285602" y="915578"/>
                </a:lnTo>
                <a:cubicBezTo>
                  <a:pt x="127868" y="915578"/>
                  <a:pt x="0" y="787172"/>
                  <a:pt x="0" y="628773"/>
                </a:cubicBezTo>
                <a:lnTo>
                  <a:pt x="0" y="286805"/>
                </a:lnTo>
                <a:cubicBezTo>
                  <a:pt x="0" y="128407"/>
                  <a:pt x="127868" y="0"/>
                  <a:pt x="285602" y="0"/>
                </a:cubicBezTo>
                <a:close/>
              </a:path>
            </a:pathLst>
          </a:cu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2356" y="216008"/>
            <a:ext cx="5429938" cy="915577"/>
          </a:xfrm>
          <a:prstGeom prst="rect">
            <a:avLst/>
          </a:prstGeom>
          <a:solidFill>
            <a:srgbClr val="8FC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1" name="Freeform 80"/>
          <p:cNvSpPr/>
          <p:nvPr/>
        </p:nvSpPr>
        <p:spPr>
          <a:xfrm flipH="1">
            <a:off x="2515716" y="216007"/>
            <a:ext cx="960621" cy="91557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8FC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2813539" y="216009"/>
            <a:ext cx="5888756" cy="525100"/>
          </a:xfrm>
          <a:custGeom>
            <a:avLst/>
            <a:gdLst>
              <a:gd name="connsiteX0" fmla="*/ 1032 w 5190750"/>
              <a:gd name="connsiteY0" fmla="*/ 0 h 592039"/>
              <a:gd name="connsiteX1" fmla="*/ 5190750 w 5190750"/>
              <a:gd name="connsiteY1" fmla="*/ 0 h 592039"/>
              <a:gd name="connsiteX2" fmla="*/ 5190750 w 5190750"/>
              <a:gd name="connsiteY2" fmla="*/ 592039 h 592039"/>
              <a:gd name="connsiteX3" fmla="*/ 581804 w 5190750"/>
              <a:gd name="connsiteY3" fmla="*/ 592039 h 592039"/>
              <a:gd name="connsiteX4" fmla="*/ 0 w 5190750"/>
              <a:gd name="connsiteY4" fmla="*/ 10235 h 5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0750" h="592039">
                <a:moveTo>
                  <a:pt x="1032" y="0"/>
                </a:moveTo>
                <a:lnTo>
                  <a:pt x="5190750" y="0"/>
                </a:lnTo>
                <a:lnTo>
                  <a:pt x="5190750" y="592039"/>
                </a:lnTo>
                <a:lnTo>
                  <a:pt x="581804" y="592039"/>
                </a:lnTo>
                <a:cubicBezTo>
                  <a:pt x="260483" y="592039"/>
                  <a:pt x="0" y="331556"/>
                  <a:pt x="0" y="1023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8616191" y="219848"/>
            <a:ext cx="960621" cy="91173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3996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570491" y="258465"/>
            <a:ext cx="110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&gt;&gt;</a:t>
            </a:r>
            <a:endParaRPr lang="en-US" sz="32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043905" y="309575"/>
            <a:ext cx="5274201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การใช้คอมพิวเตอร์เบื้องต้น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79700" y="2011765"/>
            <a:ext cx="2211222" cy="1702107"/>
            <a:chOff x="187323" y="2250915"/>
            <a:chExt cx="2558565" cy="1969477"/>
          </a:xfrm>
        </p:grpSpPr>
        <p:sp>
          <p:nvSpPr>
            <p:cNvPr id="26" name="Rounded Rectangle 25"/>
            <p:cNvSpPr/>
            <p:nvPr/>
          </p:nvSpPr>
          <p:spPr>
            <a:xfrm>
              <a:off x="187323" y="2250915"/>
              <a:ext cx="2558565" cy="1969477"/>
            </a:xfrm>
            <a:prstGeom prst="roundRect">
              <a:avLst>
                <a:gd name="adj" fmla="val 111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53" y="2373842"/>
              <a:ext cx="2245366" cy="1755026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31103" y="1443534"/>
            <a:ext cx="23262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การเปิดใช้งานคอมพิวเตอร์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11877" y="2011765"/>
            <a:ext cx="2211222" cy="1702107"/>
            <a:chOff x="3415462" y="2250915"/>
            <a:chExt cx="2558565" cy="1969477"/>
          </a:xfrm>
        </p:grpSpPr>
        <p:sp>
          <p:nvSpPr>
            <p:cNvPr id="17" name="Rounded Rectangle 16"/>
            <p:cNvSpPr/>
            <p:nvPr/>
          </p:nvSpPr>
          <p:spPr>
            <a:xfrm>
              <a:off x="3415462" y="2250915"/>
              <a:ext cx="2558565" cy="1969477"/>
            </a:xfrm>
            <a:prstGeom prst="roundRect">
              <a:avLst>
                <a:gd name="adj" fmla="val 111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463" y="2783317"/>
              <a:ext cx="2558564" cy="919826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346593" y="1471747"/>
            <a:ext cx="256833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การใช้เมาส์มือขวาและมือซ้าย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92566" y="1476471"/>
            <a:ext cx="26468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ลักษณะการวางมือบนคีย์บอร์ด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499509" y="2011765"/>
            <a:ext cx="2211222" cy="1702107"/>
            <a:chOff x="6322914" y="2250915"/>
            <a:chExt cx="2558565" cy="1969477"/>
          </a:xfrm>
        </p:grpSpPr>
        <p:sp>
          <p:nvSpPr>
            <p:cNvPr id="25" name="Rounded Rectangle 24"/>
            <p:cNvSpPr/>
            <p:nvPr/>
          </p:nvSpPr>
          <p:spPr>
            <a:xfrm>
              <a:off x="6322914" y="2250915"/>
              <a:ext cx="2558565" cy="1969477"/>
            </a:xfrm>
            <a:prstGeom prst="roundRect">
              <a:avLst>
                <a:gd name="adj" fmla="val 111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925" y="2439074"/>
              <a:ext cx="2436425" cy="16412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278949" y="2011765"/>
            <a:ext cx="2211222" cy="1702107"/>
            <a:chOff x="9370388" y="2300068"/>
            <a:chExt cx="2558565" cy="1969477"/>
          </a:xfrm>
        </p:grpSpPr>
        <p:sp>
          <p:nvSpPr>
            <p:cNvPr id="28" name="Rounded Rectangle 27"/>
            <p:cNvSpPr/>
            <p:nvPr/>
          </p:nvSpPr>
          <p:spPr>
            <a:xfrm>
              <a:off x="9370388" y="2300068"/>
              <a:ext cx="2558565" cy="1969477"/>
            </a:xfrm>
            <a:prstGeom prst="roundRect">
              <a:avLst>
                <a:gd name="adj" fmla="val 111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3025" y="2609557"/>
              <a:ext cx="2267566" cy="1364833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9495535" y="1493135"/>
            <a:ext cx="17780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หน้าจอคอมพิวเตอร์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10" y="4084735"/>
            <a:ext cx="3080099" cy="266775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790191" y="5115761"/>
            <a:ext cx="66335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จัดส่วนต่าง ๆ ของร่างกายขณะใช้งานคอมพิวเตอร์ให้ถูกต้อง</a:t>
            </a:r>
          </a:p>
          <a:p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นั่งหลังพิงเก้าอี้ให้สบาย ปรับจอภาพให้อยู่ระดับต่ำกว่าสายตาเล็กน้อย</a:t>
            </a:r>
          </a:p>
          <a:p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ปรับความสว่างหน้าจอให้เหมาะสม 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973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  <p:bldP spid="32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F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2" y="1643443"/>
            <a:ext cx="4572000" cy="1939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765" y="1643443"/>
            <a:ext cx="4572000" cy="281334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2515716" y="300834"/>
            <a:ext cx="7061096" cy="915579"/>
          </a:xfrm>
          <a:custGeom>
            <a:avLst/>
            <a:gdLst>
              <a:gd name="connsiteX0" fmla="*/ 285602 w 7061096"/>
              <a:gd name="connsiteY0" fmla="*/ 0 h 915579"/>
              <a:gd name="connsiteX1" fmla="*/ 960621 w 7061096"/>
              <a:gd name="connsiteY1" fmla="*/ 0 h 915579"/>
              <a:gd name="connsiteX2" fmla="*/ 960621 w 7061096"/>
              <a:gd name="connsiteY2" fmla="*/ 1 h 915579"/>
              <a:gd name="connsiteX3" fmla="*/ 6186578 w 7061096"/>
              <a:gd name="connsiteY3" fmla="*/ 1 h 915579"/>
              <a:gd name="connsiteX4" fmla="*/ 6186578 w 7061096"/>
              <a:gd name="connsiteY4" fmla="*/ 3841 h 915579"/>
              <a:gd name="connsiteX5" fmla="*/ 6775494 w 7061096"/>
              <a:gd name="connsiteY5" fmla="*/ 3841 h 915579"/>
              <a:gd name="connsiteX6" fmla="*/ 7061096 w 7061096"/>
              <a:gd name="connsiteY6" fmla="*/ 289443 h 915579"/>
              <a:gd name="connsiteX7" fmla="*/ 7061096 w 7061096"/>
              <a:gd name="connsiteY7" fmla="*/ 629977 h 915579"/>
              <a:gd name="connsiteX8" fmla="*/ 6775494 w 7061096"/>
              <a:gd name="connsiteY8" fmla="*/ 915579 h 915579"/>
              <a:gd name="connsiteX9" fmla="*/ 6100475 w 7061096"/>
              <a:gd name="connsiteY9" fmla="*/ 915579 h 915579"/>
              <a:gd name="connsiteX10" fmla="*/ 6100475 w 7061096"/>
              <a:gd name="connsiteY10" fmla="*/ 915578 h 915579"/>
              <a:gd name="connsiteX11" fmla="*/ 960621 w 7061096"/>
              <a:gd name="connsiteY11" fmla="*/ 915578 h 915579"/>
              <a:gd name="connsiteX12" fmla="*/ 756640 w 7061096"/>
              <a:gd name="connsiteY12" fmla="*/ 915578 h 915579"/>
              <a:gd name="connsiteX13" fmla="*/ 285602 w 7061096"/>
              <a:gd name="connsiteY13" fmla="*/ 915578 h 915579"/>
              <a:gd name="connsiteX14" fmla="*/ 0 w 7061096"/>
              <a:gd name="connsiteY14" fmla="*/ 628773 h 915579"/>
              <a:gd name="connsiteX15" fmla="*/ 0 w 7061096"/>
              <a:gd name="connsiteY15" fmla="*/ 286805 h 915579"/>
              <a:gd name="connsiteX16" fmla="*/ 285602 w 7061096"/>
              <a:gd name="connsiteY16" fmla="*/ 0 h 91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61096" h="915579">
                <a:moveTo>
                  <a:pt x="285602" y="0"/>
                </a:moveTo>
                <a:lnTo>
                  <a:pt x="960621" y="0"/>
                </a:lnTo>
                <a:lnTo>
                  <a:pt x="960621" y="1"/>
                </a:lnTo>
                <a:lnTo>
                  <a:pt x="6186578" y="1"/>
                </a:lnTo>
                <a:lnTo>
                  <a:pt x="6186578" y="3841"/>
                </a:lnTo>
                <a:lnTo>
                  <a:pt x="6775494" y="3841"/>
                </a:lnTo>
                <a:cubicBezTo>
                  <a:pt x="6933228" y="3841"/>
                  <a:pt x="7061096" y="131709"/>
                  <a:pt x="7061096" y="289443"/>
                </a:cubicBezTo>
                <a:lnTo>
                  <a:pt x="7061096" y="629977"/>
                </a:lnTo>
                <a:cubicBezTo>
                  <a:pt x="7061096" y="787711"/>
                  <a:pt x="6933228" y="915579"/>
                  <a:pt x="6775494" y="915579"/>
                </a:cubicBezTo>
                <a:lnTo>
                  <a:pt x="6100475" y="915579"/>
                </a:lnTo>
                <a:lnTo>
                  <a:pt x="6100475" y="915578"/>
                </a:lnTo>
                <a:lnTo>
                  <a:pt x="960621" y="915578"/>
                </a:lnTo>
                <a:lnTo>
                  <a:pt x="756640" y="915578"/>
                </a:lnTo>
                <a:lnTo>
                  <a:pt x="285602" y="915578"/>
                </a:lnTo>
                <a:cubicBezTo>
                  <a:pt x="127868" y="915578"/>
                  <a:pt x="0" y="787172"/>
                  <a:pt x="0" y="628773"/>
                </a:cubicBezTo>
                <a:lnTo>
                  <a:pt x="0" y="286805"/>
                </a:lnTo>
                <a:cubicBezTo>
                  <a:pt x="0" y="128407"/>
                  <a:pt x="127868" y="0"/>
                  <a:pt x="285602" y="0"/>
                </a:cubicBezTo>
                <a:close/>
              </a:path>
            </a:pathLst>
          </a:cu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72356" y="216008"/>
            <a:ext cx="5429938" cy="915577"/>
          </a:xfrm>
          <a:prstGeom prst="rect">
            <a:avLst/>
          </a:prstGeom>
          <a:solidFill>
            <a:srgbClr val="8FC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flipH="1">
            <a:off x="2515716" y="216007"/>
            <a:ext cx="960621" cy="91557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8FC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813539" y="216009"/>
            <a:ext cx="5888756" cy="525100"/>
          </a:xfrm>
          <a:custGeom>
            <a:avLst/>
            <a:gdLst>
              <a:gd name="connsiteX0" fmla="*/ 1032 w 5190750"/>
              <a:gd name="connsiteY0" fmla="*/ 0 h 592039"/>
              <a:gd name="connsiteX1" fmla="*/ 5190750 w 5190750"/>
              <a:gd name="connsiteY1" fmla="*/ 0 h 592039"/>
              <a:gd name="connsiteX2" fmla="*/ 5190750 w 5190750"/>
              <a:gd name="connsiteY2" fmla="*/ 592039 h 592039"/>
              <a:gd name="connsiteX3" fmla="*/ 581804 w 5190750"/>
              <a:gd name="connsiteY3" fmla="*/ 592039 h 592039"/>
              <a:gd name="connsiteX4" fmla="*/ 0 w 5190750"/>
              <a:gd name="connsiteY4" fmla="*/ 10235 h 5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0750" h="592039">
                <a:moveTo>
                  <a:pt x="1032" y="0"/>
                </a:moveTo>
                <a:lnTo>
                  <a:pt x="5190750" y="0"/>
                </a:lnTo>
                <a:lnTo>
                  <a:pt x="5190750" y="592039"/>
                </a:lnTo>
                <a:lnTo>
                  <a:pt x="581804" y="592039"/>
                </a:lnTo>
                <a:cubicBezTo>
                  <a:pt x="260483" y="592039"/>
                  <a:pt x="0" y="331556"/>
                  <a:pt x="0" y="1023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616191" y="219848"/>
            <a:ext cx="960621" cy="91173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3996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570491" y="258465"/>
            <a:ext cx="1105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Sarabun ExtraBold" panose="00000900000000000000" pitchFamily="2" charset="-34"/>
                <a:cs typeface="Sarabun ExtraBold" panose="00000900000000000000" pitchFamily="2" charset="-34"/>
              </a:rPr>
              <a:t>&gt;&gt;</a:t>
            </a:r>
            <a:endParaRPr lang="en-US" sz="4400" dirty="0">
              <a:solidFill>
                <a:schemeClr val="bg1"/>
              </a:solidFill>
              <a:latin typeface="Sarabun ExtraBold" panose="00000900000000000000" pitchFamily="2" charset="-34"/>
              <a:cs typeface="Sarabun ExtraBold" panose="00000900000000000000" pitchFamily="2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3907" y="342233"/>
            <a:ext cx="5274201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การใช้คอมพิวเตอร์เบื้องต้น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"/>
          <a:stretch/>
        </p:blipFill>
        <p:spPr>
          <a:xfrm>
            <a:off x="4476487" y="4644660"/>
            <a:ext cx="3239026" cy="22133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862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 Same Side Corner Rectangle 27"/>
          <p:cNvSpPr/>
          <p:nvPr/>
        </p:nvSpPr>
        <p:spPr>
          <a:xfrm flipV="1">
            <a:off x="1191741" y="1266410"/>
            <a:ext cx="1368579" cy="566207"/>
          </a:xfrm>
          <a:prstGeom prst="round2SameRect">
            <a:avLst>
              <a:gd name="adj1" fmla="val 27774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48589" y="492548"/>
            <a:ext cx="6148628" cy="663199"/>
          </a:xfrm>
          <a:prstGeom prst="roundRect">
            <a:avLst>
              <a:gd name="adj" fmla="val 5000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32406" y="402648"/>
            <a:ext cx="4464811" cy="663199"/>
          </a:xfrm>
          <a:prstGeom prst="roundRect">
            <a:avLst>
              <a:gd name="adj" fmla="val 50000"/>
            </a:avLst>
          </a:prstGeom>
          <a:solidFill>
            <a:srgbClr val="FF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48589" y="404234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C3D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346461" y="400749"/>
            <a:ext cx="6050756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3399" y="407778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6740" y="288032"/>
            <a:ext cx="142539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solidFill>
                <a:srgbClr val="62A1D7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3317" y="282902"/>
            <a:ext cx="3813865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ฝึกใช้อุปกรณ์คอมพิวเตอร์กัน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20907" y="327083"/>
            <a:ext cx="566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endParaRPr lang="th-TH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49" y="1128239"/>
            <a:ext cx="3297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ตอนที่ 1          ปิดและเปิด</a:t>
            </a:r>
            <a:endParaRPr lang="th-TH" sz="32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7673" y="1855756"/>
            <a:ext cx="10395600" cy="4664418"/>
            <a:chOff x="1177673" y="1855756"/>
            <a:chExt cx="10395600" cy="4664418"/>
          </a:xfrm>
        </p:grpSpPr>
        <p:sp>
          <p:nvSpPr>
            <p:cNvPr id="16" name="TextBox 15"/>
            <p:cNvSpPr txBox="1"/>
            <p:nvPr/>
          </p:nvSpPr>
          <p:spPr>
            <a:xfrm>
              <a:off x="1177673" y="1855756"/>
              <a:ext cx="7966327" cy="422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นักเรียนฝึกเปิดเครื่องคอมพิวเตอร์ แล้วฝึกปิดเครื่องคอมพิวเตอร์ โดยปฏิบัติตามขั้นตอน ดังนี้</a:t>
              </a:r>
              <a:br>
                <a:rPr lang="th-TH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endParaRPr lang="th-TH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กดปุ่มสำหรับเปิดเครื่องคอมพิวเตอร์ที่ตัวเครื่อง และกดปุ่มเปิดที่จอภาพคอมพิวเตอร์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หลังจากเปิดเครื่องคอมพิวเตอร์จนพร้อมใช้งานแล้ว คลิกเมาส์ที่สัญลักษณ์มุมซ้ายล่าง</a:t>
              </a:r>
              <a:br>
                <a:rPr lang="th-TH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หรือปุ่ม </a:t>
              </a:r>
              <a:r>
                <a:rPr lang="en-US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Start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โปรแกรมจะแสดงผลออกมา ดังรูป 3.1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คลิกเมาส์ที่ปุ่ม       เพื่อปิดเครื่องคอมพิวเตอร์ รอจนเครื่องคอมพิวเตอร์ดับสนิท</a:t>
              </a:r>
              <a:br>
                <a:rPr lang="th-TH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หากไม่ใช้งานต่อให้ถอดปลั๊กไฟ</a:t>
              </a:r>
              <a:endPara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265635" y="5920010"/>
              <a:ext cx="6131582" cy="600164"/>
              <a:chOff x="1372317" y="5938993"/>
              <a:chExt cx="6131582" cy="600164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372317" y="6014293"/>
                <a:ext cx="6131582" cy="494172"/>
              </a:xfrm>
              <a:prstGeom prst="roundRect">
                <a:avLst>
                  <a:gd name="adj" fmla="val 37043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537200" y="6082907"/>
                <a:ext cx="334108" cy="334108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875770" y="5938993"/>
                <a:ext cx="561724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นักเรียนพบปัญหาในการปฏิบัติหรือไม่ และมีวิธีการแก้ปัญหาอย่างไร</a:t>
                </a:r>
                <a:endParaRPr lang="th-TH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574212" y="6069845"/>
                <a:ext cx="274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7077" y="2706027"/>
              <a:ext cx="1816196" cy="263701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387" y="5068719"/>
              <a:ext cx="274320" cy="27432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4945" y="3967872"/>
              <a:ext cx="274320" cy="27432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0304004" y="5201521"/>
              <a:ext cx="880369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รูป 3.1</a:t>
              </a:r>
              <a:endPara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033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Same Side Corner Rectangle 24"/>
          <p:cNvSpPr/>
          <p:nvPr/>
        </p:nvSpPr>
        <p:spPr>
          <a:xfrm flipV="1">
            <a:off x="1191741" y="1266410"/>
            <a:ext cx="1368579" cy="566207"/>
          </a:xfrm>
          <a:prstGeom prst="round2SameRect">
            <a:avLst>
              <a:gd name="adj1" fmla="val 27774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48589" y="492548"/>
            <a:ext cx="6148628" cy="663199"/>
          </a:xfrm>
          <a:prstGeom prst="roundRect">
            <a:avLst>
              <a:gd name="adj" fmla="val 5000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32406" y="402648"/>
            <a:ext cx="4464811" cy="663199"/>
          </a:xfrm>
          <a:prstGeom prst="roundRect">
            <a:avLst>
              <a:gd name="adj" fmla="val 50000"/>
            </a:avLst>
          </a:prstGeom>
          <a:solidFill>
            <a:srgbClr val="FF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48589" y="404234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C3D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346461" y="400749"/>
            <a:ext cx="6050756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3399" y="407778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6740" y="288032"/>
            <a:ext cx="142539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solidFill>
                <a:srgbClr val="62A1D7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3317" y="272016"/>
            <a:ext cx="3813865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ฝึกใช้อุปกรณ์คอมพิวเตอร์กัน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20907" y="327083"/>
            <a:ext cx="566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endParaRPr lang="th-TH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49" y="1106467"/>
            <a:ext cx="338586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ตอนที่ 2      มือและเมาส์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1741" y="2129796"/>
            <a:ext cx="4235455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นักเรียนฝึกการใช้เมาส์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โดยปฏิบัติตามขั้นตอน ดังนี้</a:t>
            </a:r>
          </a:p>
          <a:p>
            <a:pPr>
              <a:lnSpc>
                <a:spcPct val="150000"/>
              </a:lnSpc>
            </a:pP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เข้าเว็บไซต์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https://code.org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คลิกเมาส์เลือกหัวข้อนักเรียน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คลิกเมาส์เลือกคอร์ส 1 ดังรูป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89" y="3018217"/>
            <a:ext cx="6247154" cy="31571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327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75282" y="830199"/>
            <a:ext cx="5415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คลิกเมาส์เลือกลำดับที่ 3 จิ๊กซอว์ : เรียนรู้วิธีการลาก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วาง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คลิกเมาส์เลือกข้อ 1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0324" y="5397670"/>
            <a:ext cx="5065180" cy="919840"/>
            <a:chOff x="1418596" y="6017084"/>
            <a:chExt cx="5065180" cy="919840"/>
          </a:xfrm>
        </p:grpSpPr>
        <p:sp>
          <p:nvSpPr>
            <p:cNvPr id="18" name="Rounded Rectangle 17"/>
            <p:cNvSpPr/>
            <p:nvPr/>
          </p:nvSpPr>
          <p:spPr>
            <a:xfrm>
              <a:off x="1418596" y="6017084"/>
              <a:ext cx="5065180" cy="919840"/>
            </a:xfrm>
            <a:prstGeom prst="roundRect">
              <a:avLst>
                <a:gd name="adj" fmla="val 3704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537200" y="6082907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9454" y="6099202"/>
              <a:ext cx="453361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หากต้องการจัดตำแหน่งของภาพ ต้องคลิกเมาส์อย่างไร</a:t>
              </a:r>
            </a:p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เมาส์มีความสำคัญอย่างไร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52440" y="6037187"/>
              <a:ext cx="274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874256" y="5879431"/>
            <a:ext cx="327619" cy="334108"/>
          </a:xfrm>
          <a:prstGeom prst="ellipse">
            <a:avLst/>
          </a:prstGeom>
          <a:solidFill>
            <a:srgbClr val="FF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9496" y="5833711"/>
            <a:ext cx="26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?</a:t>
            </a:r>
            <a:endParaRPr lang="en-US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" t="62631" r="7381" b="21166"/>
          <a:stretch/>
        </p:blipFill>
        <p:spPr>
          <a:xfrm>
            <a:off x="6794721" y="5248701"/>
            <a:ext cx="4165600" cy="1111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12" y="2086113"/>
            <a:ext cx="4340207" cy="279499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57048" y="838876"/>
            <a:ext cx="55946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โปรแกรมจะปรากฏออกมาดังภาพ จากนั้นคลิกเมาส์ที่ปุ่มตกลง แล้วคลิกเมาส์ที่ภาพบนซ้ายค้างไว้ ลากมาวาง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th-TH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th-TH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th-TH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นักเรียนฝึกตามคำแนะนำจนใช้เมาส์ได้คล่อง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23" y="1990581"/>
            <a:ext cx="4712080" cy="22245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35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69270" y="216007"/>
            <a:ext cx="8653461" cy="1000406"/>
            <a:chOff x="1812813" y="216007"/>
            <a:chExt cx="8653461" cy="1000406"/>
          </a:xfrm>
        </p:grpSpPr>
        <p:sp>
          <p:nvSpPr>
            <p:cNvPr id="17" name="Freeform 16"/>
            <p:cNvSpPr/>
            <p:nvPr/>
          </p:nvSpPr>
          <p:spPr>
            <a:xfrm>
              <a:off x="1812813" y="300834"/>
              <a:ext cx="8553989" cy="915579"/>
            </a:xfrm>
            <a:custGeom>
              <a:avLst/>
              <a:gdLst>
                <a:gd name="connsiteX0" fmla="*/ 285602 w 7061096"/>
                <a:gd name="connsiteY0" fmla="*/ 0 h 915579"/>
                <a:gd name="connsiteX1" fmla="*/ 960621 w 7061096"/>
                <a:gd name="connsiteY1" fmla="*/ 0 h 915579"/>
                <a:gd name="connsiteX2" fmla="*/ 960621 w 7061096"/>
                <a:gd name="connsiteY2" fmla="*/ 1 h 915579"/>
                <a:gd name="connsiteX3" fmla="*/ 6186578 w 7061096"/>
                <a:gd name="connsiteY3" fmla="*/ 1 h 915579"/>
                <a:gd name="connsiteX4" fmla="*/ 6186578 w 7061096"/>
                <a:gd name="connsiteY4" fmla="*/ 3841 h 915579"/>
                <a:gd name="connsiteX5" fmla="*/ 6775494 w 7061096"/>
                <a:gd name="connsiteY5" fmla="*/ 3841 h 915579"/>
                <a:gd name="connsiteX6" fmla="*/ 7061096 w 7061096"/>
                <a:gd name="connsiteY6" fmla="*/ 289443 h 915579"/>
                <a:gd name="connsiteX7" fmla="*/ 7061096 w 7061096"/>
                <a:gd name="connsiteY7" fmla="*/ 629977 h 915579"/>
                <a:gd name="connsiteX8" fmla="*/ 6775494 w 7061096"/>
                <a:gd name="connsiteY8" fmla="*/ 915579 h 915579"/>
                <a:gd name="connsiteX9" fmla="*/ 6100475 w 7061096"/>
                <a:gd name="connsiteY9" fmla="*/ 915579 h 915579"/>
                <a:gd name="connsiteX10" fmla="*/ 6100475 w 7061096"/>
                <a:gd name="connsiteY10" fmla="*/ 915578 h 915579"/>
                <a:gd name="connsiteX11" fmla="*/ 960621 w 7061096"/>
                <a:gd name="connsiteY11" fmla="*/ 915578 h 915579"/>
                <a:gd name="connsiteX12" fmla="*/ 756640 w 7061096"/>
                <a:gd name="connsiteY12" fmla="*/ 915578 h 915579"/>
                <a:gd name="connsiteX13" fmla="*/ 285602 w 7061096"/>
                <a:gd name="connsiteY13" fmla="*/ 915578 h 915579"/>
                <a:gd name="connsiteX14" fmla="*/ 0 w 7061096"/>
                <a:gd name="connsiteY14" fmla="*/ 628773 h 915579"/>
                <a:gd name="connsiteX15" fmla="*/ 0 w 7061096"/>
                <a:gd name="connsiteY15" fmla="*/ 286805 h 915579"/>
                <a:gd name="connsiteX16" fmla="*/ 285602 w 7061096"/>
                <a:gd name="connsiteY16" fmla="*/ 0 h 9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1096" h="915579">
                  <a:moveTo>
                    <a:pt x="285602" y="0"/>
                  </a:moveTo>
                  <a:lnTo>
                    <a:pt x="960621" y="0"/>
                  </a:lnTo>
                  <a:lnTo>
                    <a:pt x="960621" y="1"/>
                  </a:lnTo>
                  <a:lnTo>
                    <a:pt x="6186578" y="1"/>
                  </a:lnTo>
                  <a:lnTo>
                    <a:pt x="6186578" y="3841"/>
                  </a:lnTo>
                  <a:lnTo>
                    <a:pt x="6775494" y="3841"/>
                  </a:lnTo>
                  <a:cubicBezTo>
                    <a:pt x="6933228" y="3841"/>
                    <a:pt x="7061096" y="131709"/>
                    <a:pt x="7061096" y="289443"/>
                  </a:cubicBezTo>
                  <a:lnTo>
                    <a:pt x="7061096" y="629977"/>
                  </a:lnTo>
                  <a:cubicBezTo>
                    <a:pt x="7061096" y="787711"/>
                    <a:pt x="6933228" y="915579"/>
                    <a:pt x="6775494" y="915579"/>
                  </a:cubicBezTo>
                  <a:lnTo>
                    <a:pt x="6100475" y="915579"/>
                  </a:lnTo>
                  <a:lnTo>
                    <a:pt x="6100475" y="915578"/>
                  </a:lnTo>
                  <a:lnTo>
                    <a:pt x="960621" y="915578"/>
                  </a:lnTo>
                  <a:lnTo>
                    <a:pt x="756640" y="915578"/>
                  </a:lnTo>
                  <a:lnTo>
                    <a:pt x="285602" y="915578"/>
                  </a:lnTo>
                  <a:cubicBezTo>
                    <a:pt x="127868" y="915578"/>
                    <a:pt x="0" y="787172"/>
                    <a:pt x="0" y="628773"/>
                  </a:cubicBezTo>
                  <a:lnTo>
                    <a:pt x="0" y="286805"/>
                  </a:lnTo>
                  <a:cubicBezTo>
                    <a:pt x="0" y="128407"/>
                    <a:pt x="127868" y="0"/>
                    <a:pt x="285602" y="0"/>
                  </a:cubicBezTo>
                  <a:close/>
                </a:path>
              </a:pathLst>
            </a:custGeom>
            <a:solidFill>
              <a:schemeClr val="tx1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29012" y="216008"/>
              <a:ext cx="6763272" cy="915577"/>
            </a:xfrm>
            <a:prstGeom prst="rect">
              <a:avLst/>
            </a:prstGeom>
            <a:solidFill>
              <a:srgbClr val="FFD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flipH="1">
              <a:off x="1812813" y="216007"/>
              <a:ext cx="960621" cy="91557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FFD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027852" y="216009"/>
              <a:ext cx="7464434" cy="525100"/>
            </a:xfrm>
            <a:custGeom>
              <a:avLst/>
              <a:gdLst>
                <a:gd name="connsiteX0" fmla="*/ 1032 w 5190750"/>
                <a:gd name="connsiteY0" fmla="*/ 0 h 592039"/>
                <a:gd name="connsiteX1" fmla="*/ 5190750 w 5190750"/>
                <a:gd name="connsiteY1" fmla="*/ 0 h 592039"/>
                <a:gd name="connsiteX2" fmla="*/ 5190750 w 5190750"/>
                <a:gd name="connsiteY2" fmla="*/ 592039 h 592039"/>
                <a:gd name="connsiteX3" fmla="*/ 581804 w 5190750"/>
                <a:gd name="connsiteY3" fmla="*/ 592039 h 592039"/>
                <a:gd name="connsiteX4" fmla="*/ 0 w 5190750"/>
                <a:gd name="connsiteY4" fmla="*/ 10235 h 59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0750" h="592039">
                  <a:moveTo>
                    <a:pt x="1032" y="0"/>
                  </a:moveTo>
                  <a:lnTo>
                    <a:pt x="5190750" y="0"/>
                  </a:lnTo>
                  <a:lnTo>
                    <a:pt x="5190750" y="592039"/>
                  </a:lnTo>
                  <a:lnTo>
                    <a:pt x="581804" y="592039"/>
                  </a:lnTo>
                  <a:cubicBezTo>
                    <a:pt x="260483" y="592039"/>
                    <a:pt x="0" y="331556"/>
                    <a:pt x="0" y="1023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9406181" y="219848"/>
              <a:ext cx="960621" cy="91173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FFC2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360481" y="258465"/>
              <a:ext cx="11057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&gt;&gt;</a:t>
              </a:r>
              <a:endParaRPr lang="en-US" sz="4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96055" y="276917"/>
              <a:ext cx="7420621" cy="830997"/>
            </a:xfrm>
            <a:prstGeom prst="rect">
              <a:avLst/>
            </a:prstGeom>
            <a:noFill/>
            <a:effectLst>
              <a:glow rad="5334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การสร้างไฟล์และ</a:t>
              </a:r>
              <a:r>
                <a:rPr lang="th-TH" sz="4800" b="1" dirty="0" smtClean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จัดเก็บไฟล์อย่าง</a:t>
              </a:r>
              <a:r>
                <a:rPr lang="th-TH" sz="4800" b="1" dirty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4800" b="1" dirty="0" smtClean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ระบบ</a:t>
              </a:r>
              <a:endParaRPr lang="th-TH" sz="6600" b="1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43196" r="8174" b="21466"/>
          <a:stretch/>
        </p:blipFill>
        <p:spPr>
          <a:xfrm>
            <a:off x="622196" y="2260922"/>
            <a:ext cx="4842853" cy="28623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5716526" y="1618665"/>
            <a:ext cx="59044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ข้อมูลที่ถูกสร้างขึ้นและจัดเก็บไว้ในคอมพิวเตอร์เรียกว่า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แฟ้มข้อมูลหรือไฟล์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(file)</a:t>
            </a:r>
            <a:endParaRPr lang="th-TH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การจัดเก็บไฟล์ที่เกี่ยวข้องกันไว้ด้วยกันเป็นหมวดหมู่ควรสร้างเป็น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โฟลเดอร์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(folder) 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ขึ้นมา</a:t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เพื่อความสะดวกในการค้นหาข้อมูล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187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1710" y="247708"/>
            <a:ext cx="5550754" cy="916389"/>
            <a:chOff x="3248589" y="239358"/>
            <a:chExt cx="5550754" cy="916389"/>
          </a:xfrm>
        </p:grpSpPr>
        <p:sp>
          <p:nvSpPr>
            <p:cNvPr id="7" name="Rounded Rectangle 6"/>
            <p:cNvSpPr/>
            <p:nvPr/>
          </p:nvSpPr>
          <p:spPr>
            <a:xfrm>
              <a:off x="3248589" y="492548"/>
              <a:ext cx="5550754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932407" y="402648"/>
              <a:ext cx="3866936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46461" y="400749"/>
              <a:ext cx="5452882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6739" y="288032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23731" y="239358"/>
              <a:ext cx="2917786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จัดเก็บอย่างเป็นระบบ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20908" y="294425"/>
              <a:ext cx="5661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4</a:t>
              </a:r>
              <a:endParaRPr lang="th-TH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48959" y="1112674"/>
            <a:ext cx="8652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นักเรียนฝึกสร้างโฟลเดอร์โดยปฏิบัติตามขั้นตอน ดังนี้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4653" y="1748961"/>
            <a:ext cx="11415369" cy="4129546"/>
            <a:chOff x="575282" y="1951934"/>
            <a:chExt cx="11415369" cy="4129546"/>
          </a:xfrm>
        </p:grpSpPr>
        <p:sp>
          <p:nvSpPr>
            <p:cNvPr id="20" name="TextBox 19"/>
            <p:cNvSpPr txBox="1"/>
            <p:nvPr/>
          </p:nvSpPr>
          <p:spPr>
            <a:xfrm>
              <a:off x="6181047" y="2040432"/>
              <a:ext cx="580960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จะปรากฏโฟลเดอร์        คลิกขวาเลือกเปลี่ยนชื่อ</a:t>
              </a:r>
              <a:b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หรือ </a:t>
              </a:r>
              <a:r>
                <a:rPr lang="en-US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Rename</a:t>
              </a: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ตั้งชื่อตามต้องการ</a:t>
              </a:r>
              <a:endPara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 startAt="4"/>
              </a:pP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เมื่อดับเบิลคลิกที่โฟลเดอร์ จะเป็นการเข้าไปในโฟลเดอร์</a:t>
              </a: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5282" y="2046611"/>
              <a:ext cx="5554726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สร้างโฟลเดอร์ไว้ที่หน้าจอคอมพิวเตอร์หรือ </a:t>
              </a:r>
              <a:r>
                <a:rPr lang="en-US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Desktop</a:t>
              </a: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โดยคลิกเมาส์ขวาบนหน้าจอคอมพิวเตอร์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คลิกเมาส์เลือกสร้าง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คลิกเมาส์เลือกโฟลเดอร์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9" t="35692" r="9576" b="36821"/>
            <a:stretch/>
          </p:blipFill>
          <p:spPr>
            <a:xfrm>
              <a:off x="1119618" y="3861075"/>
              <a:ext cx="4415954" cy="222040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" t="48241" r="7852" b="9074"/>
            <a:stretch/>
          </p:blipFill>
          <p:spPr>
            <a:xfrm>
              <a:off x="7577532" y="3473725"/>
              <a:ext cx="3676878" cy="260775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32" t="18612" r="22578" b="69952"/>
            <a:stretch/>
          </p:blipFill>
          <p:spPr>
            <a:xfrm>
              <a:off x="8585477" y="1951934"/>
              <a:ext cx="405952" cy="52072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572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/>
          <p:cNvSpPr/>
          <p:nvPr/>
        </p:nvSpPr>
        <p:spPr>
          <a:xfrm>
            <a:off x="0" y="4160520"/>
            <a:ext cx="6774180" cy="2697480"/>
          </a:xfrm>
          <a:prstGeom prst="rtTriangle">
            <a:avLst/>
          </a:prstGeom>
          <a:solidFill>
            <a:srgbClr val="2A5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6160" y="285099"/>
            <a:ext cx="5550754" cy="894617"/>
            <a:chOff x="3248589" y="261130"/>
            <a:chExt cx="5550754" cy="894617"/>
          </a:xfrm>
        </p:grpSpPr>
        <p:sp>
          <p:nvSpPr>
            <p:cNvPr id="7" name="Rounded Rectangle 6"/>
            <p:cNvSpPr/>
            <p:nvPr/>
          </p:nvSpPr>
          <p:spPr>
            <a:xfrm>
              <a:off x="3248589" y="492548"/>
              <a:ext cx="5550754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932407" y="402648"/>
              <a:ext cx="3866936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46461" y="400749"/>
              <a:ext cx="5452882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96470" y="342462"/>
              <a:ext cx="12859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1518" y="261130"/>
              <a:ext cx="272222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สร้างและจัดเก็บไฟล์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33265" y="370627"/>
              <a:ext cx="51969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5</a:t>
              </a:r>
              <a:endParaRPr lang="th-TH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84042" y="1108975"/>
            <a:ext cx="6024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นักเรียนฝึกสร้างและจัดเก็บไฟล์ โดยปฏิบัติตามขั้นตอน ดังนี้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4143" y="1634631"/>
            <a:ext cx="10899138" cy="5132861"/>
            <a:chOff x="584143" y="1634631"/>
            <a:chExt cx="10899138" cy="5132861"/>
          </a:xfrm>
        </p:grpSpPr>
        <p:sp>
          <p:nvSpPr>
            <p:cNvPr id="15" name="TextBox 14"/>
            <p:cNvSpPr txBox="1"/>
            <p:nvPr/>
          </p:nvSpPr>
          <p:spPr>
            <a:xfrm>
              <a:off x="584143" y="1634631"/>
              <a:ext cx="10899138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สร้างไฟล์ด้วยโปรแกรมประมวลคำ จากนั้นบันทึกไว้ในโฟลเดอร์ที่สร้างขึ้น โดยเลือกบันทึกเป็น หรือ </a:t>
              </a:r>
              <a:r>
                <a:rPr lang="en-US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Save As…</a:t>
              </a: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แล้วดับเบิลคลิกที่โฟลเดอร์ที่สร้างขึ้น แล้วตั้งชื่อไฟล์ว่า “งานของฉัน” และคลิกเมาส์เลือกปุ่ม </a:t>
              </a:r>
              <a:r>
                <a:rPr lang="en-US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Save </a:t>
              </a: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หรือ บันทึก</a:t>
              </a:r>
              <a:b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จะพบว่าไฟล์ถูกจัดเก็บไว้ในโฟลเดอร์ของนักเรียนทันที</a:t>
              </a: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หากต้องการเรียกใช้ไฟล์ ให้ดับเบิลคลิกที่โฟลเดอร์ที่เก็บไฟล์ไว้ แล้วดับเบิลคลิกที่ไฟล์ที่ต้องการ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894" y="4223775"/>
              <a:ext cx="3926936" cy="2543717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936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88543" y="2973911"/>
            <a:ext cx="4714858" cy="846604"/>
            <a:chOff x="688543" y="2973911"/>
            <a:chExt cx="4714858" cy="846604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3209318" y="3421742"/>
              <a:ext cx="2194083" cy="0"/>
            </a:xfrm>
            <a:prstGeom prst="line">
              <a:avLst/>
            </a:prstGeom>
            <a:ln w="76200">
              <a:solidFill>
                <a:srgbClr val="B3BB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688543" y="2973911"/>
              <a:ext cx="2536760" cy="745666"/>
            </a:xfrm>
            <a:prstGeom prst="roundRect">
              <a:avLst/>
            </a:prstGeom>
            <a:solidFill>
              <a:srgbClr val="FCC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5769" y="3174184"/>
              <a:ext cx="23070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โปรแกรมนำเสนอ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88543" y="2973911"/>
              <a:ext cx="2536760" cy="153170"/>
            </a:xfrm>
            <a:custGeom>
              <a:avLst/>
              <a:gdLst>
                <a:gd name="connsiteX0" fmla="*/ 124280 w 2536760"/>
                <a:gd name="connsiteY0" fmla="*/ 0 h 153170"/>
                <a:gd name="connsiteX1" fmla="*/ 2412480 w 2536760"/>
                <a:gd name="connsiteY1" fmla="*/ 0 h 153170"/>
                <a:gd name="connsiteX2" fmla="*/ 2536760 w 2536760"/>
                <a:gd name="connsiteY2" fmla="*/ 124280 h 153170"/>
                <a:gd name="connsiteX3" fmla="*/ 2536760 w 2536760"/>
                <a:gd name="connsiteY3" fmla="*/ 153170 h 153170"/>
                <a:gd name="connsiteX4" fmla="*/ 0 w 2536760"/>
                <a:gd name="connsiteY4" fmla="*/ 153170 h 153170"/>
                <a:gd name="connsiteX5" fmla="*/ 0 w 2536760"/>
                <a:gd name="connsiteY5" fmla="*/ 124280 h 153170"/>
                <a:gd name="connsiteX6" fmla="*/ 124280 w 2536760"/>
                <a:gd name="connsiteY6" fmla="*/ 0 h 1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6760" h="153170">
                  <a:moveTo>
                    <a:pt x="124280" y="0"/>
                  </a:moveTo>
                  <a:lnTo>
                    <a:pt x="2412480" y="0"/>
                  </a:lnTo>
                  <a:cubicBezTo>
                    <a:pt x="2481118" y="0"/>
                    <a:pt x="2536760" y="55642"/>
                    <a:pt x="2536760" y="124280"/>
                  </a:cubicBezTo>
                  <a:lnTo>
                    <a:pt x="2536760" y="153170"/>
                  </a:lnTo>
                  <a:lnTo>
                    <a:pt x="0" y="153170"/>
                  </a:lnTo>
                  <a:lnTo>
                    <a:pt x="0" y="124280"/>
                  </a:lnTo>
                  <a:cubicBezTo>
                    <a:pt x="0" y="55642"/>
                    <a:pt x="55642" y="0"/>
                    <a:pt x="124280" y="0"/>
                  </a:cubicBezTo>
                  <a:close/>
                </a:path>
              </a:pathLst>
            </a:custGeom>
            <a:solidFill>
              <a:srgbClr val="FBA6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17394" y="1726584"/>
            <a:ext cx="4068077" cy="859904"/>
            <a:chOff x="1017394" y="1726584"/>
            <a:chExt cx="4068077" cy="859904"/>
          </a:xfrm>
        </p:grpSpPr>
        <p:sp>
          <p:nvSpPr>
            <p:cNvPr id="48" name="Rounded Rectangle 47"/>
            <p:cNvSpPr/>
            <p:nvPr/>
          </p:nvSpPr>
          <p:spPr>
            <a:xfrm>
              <a:off x="1017394" y="1726584"/>
              <a:ext cx="2531597" cy="745666"/>
            </a:xfrm>
            <a:prstGeom prst="roundRect">
              <a:avLst/>
            </a:prstGeom>
            <a:solidFill>
              <a:srgbClr val="FCC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75642" y="1940157"/>
              <a:ext cx="2371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อุปกรณ์เทคโนโลยี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1017394" y="1726584"/>
              <a:ext cx="2531597" cy="154002"/>
            </a:xfrm>
            <a:custGeom>
              <a:avLst/>
              <a:gdLst>
                <a:gd name="connsiteX0" fmla="*/ 124280 w 2531597"/>
                <a:gd name="connsiteY0" fmla="*/ 0 h 154002"/>
                <a:gd name="connsiteX1" fmla="*/ 2407317 w 2531597"/>
                <a:gd name="connsiteY1" fmla="*/ 0 h 154002"/>
                <a:gd name="connsiteX2" fmla="*/ 2531597 w 2531597"/>
                <a:gd name="connsiteY2" fmla="*/ 124280 h 154002"/>
                <a:gd name="connsiteX3" fmla="*/ 2531597 w 2531597"/>
                <a:gd name="connsiteY3" fmla="*/ 154002 h 154002"/>
                <a:gd name="connsiteX4" fmla="*/ 0 w 2531597"/>
                <a:gd name="connsiteY4" fmla="*/ 154002 h 154002"/>
                <a:gd name="connsiteX5" fmla="*/ 0 w 2531597"/>
                <a:gd name="connsiteY5" fmla="*/ 124280 h 154002"/>
                <a:gd name="connsiteX6" fmla="*/ 124280 w 2531597"/>
                <a:gd name="connsiteY6" fmla="*/ 0 h 15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1597" h="154002">
                  <a:moveTo>
                    <a:pt x="124280" y="0"/>
                  </a:moveTo>
                  <a:lnTo>
                    <a:pt x="2407317" y="0"/>
                  </a:lnTo>
                  <a:cubicBezTo>
                    <a:pt x="2475955" y="0"/>
                    <a:pt x="2531597" y="55642"/>
                    <a:pt x="2531597" y="124280"/>
                  </a:cubicBezTo>
                  <a:lnTo>
                    <a:pt x="2531597" y="154002"/>
                  </a:lnTo>
                  <a:lnTo>
                    <a:pt x="0" y="154002"/>
                  </a:lnTo>
                  <a:lnTo>
                    <a:pt x="0" y="124280"/>
                  </a:lnTo>
                  <a:cubicBezTo>
                    <a:pt x="0" y="55642"/>
                    <a:pt x="55642" y="0"/>
                    <a:pt x="124280" y="0"/>
                  </a:cubicBezTo>
                  <a:close/>
                </a:path>
              </a:pathLst>
            </a:custGeom>
            <a:solidFill>
              <a:srgbClr val="F26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15" name="Elbow Connector 14"/>
            <p:cNvCxnSpPr>
              <a:stCxn id="48" idx="3"/>
            </p:cNvCxnSpPr>
            <p:nvPr/>
          </p:nvCxnSpPr>
          <p:spPr>
            <a:xfrm>
              <a:off x="3548991" y="2099417"/>
              <a:ext cx="1536480" cy="372833"/>
            </a:xfrm>
            <a:prstGeom prst="bentConnector3">
              <a:avLst/>
            </a:prstGeom>
            <a:ln w="76200">
              <a:solidFill>
                <a:srgbClr val="B3BB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7189408" y="2973911"/>
            <a:ext cx="4174112" cy="813946"/>
            <a:chOff x="7189408" y="2973911"/>
            <a:chExt cx="4174112" cy="813946"/>
          </a:xfrm>
        </p:grpSpPr>
        <p:cxnSp>
          <p:nvCxnSpPr>
            <p:cNvPr id="97" name="Straight Connector 96"/>
            <p:cNvCxnSpPr>
              <a:stCxn id="8" idx="3"/>
              <a:endCxn id="65" idx="1"/>
            </p:cNvCxnSpPr>
            <p:nvPr/>
          </p:nvCxnSpPr>
          <p:spPr>
            <a:xfrm flipV="1">
              <a:off x="7189408" y="3346744"/>
              <a:ext cx="2510801" cy="99932"/>
            </a:xfrm>
            <a:prstGeom prst="line">
              <a:avLst/>
            </a:prstGeom>
            <a:ln w="76200">
              <a:solidFill>
                <a:srgbClr val="B3BB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ounded Rectangle 64"/>
            <p:cNvSpPr/>
            <p:nvPr/>
          </p:nvSpPr>
          <p:spPr>
            <a:xfrm>
              <a:off x="9700209" y="2973911"/>
              <a:ext cx="1663311" cy="745666"/>
            </a:xfrm>
            <a:prstGeom prst="roundRect">
              <a:avLst/>
            </a:prstGeom>
            <a:solidFill>
              <a:srgbClr val="FCC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832640" y="3141526"/>
              <a:ext cx="14061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ซอฟต์แวร์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9700208" y="2973911"/>
              <a:ext cx="1663311" cy="156063"/>
            </a:xfrm>
            <a:custGeom>
              <a:avLst/>
              <a:gdLst>
                <a:gd name="connsiteX0" fmla="*/ 124280 w 1663311"/>
                <a:gd name="connsiteY0" fmla="*/ 0 h 156063"/>
                <a:gd name="connsiteX1" fmla="*/ 1539031 w 1663311"/>
                <a:gd name="connsiteY1" fmla="*/ 0 h 156063"/>
                <a:gd name="connsiteX2" fmla="*/ 1663311 w 1663311"/>
                <a:gd name="connsiteY2" fmla="*/ 124280 h 156063"/>
                <a:gd name="connsiteX3" fmla="*/ 1663311 w 1663311"/>
                <a:gd name="connsiteY3" fmla="*/ 156063 h 156063"/>
                <a:gd name="connsiteX4" fmla="*/ 0 w 1663311"/>
                <a:gd name="connsiteY4" fmla="*/ 156063 h 156063"/>
                <a:gd name="connsiteX5" fmla="*/ 0 w 1663311"/>
                <a:gd name="connsiteY5" fmla="*/ 124280 h 156063"/>
                <a:gd name="connsiteX6" fmla="*/ 124280 w 1663311"/>
                <a:gd name="connsiteY6" fmla="*/ 0 h 15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3311" h="156063">
                  <a:moveTo>
                    <a:pt x="124280" y="0"/>
                  </a:moveTo>
                  <a:lnTo>
                    <a:pt x="1539031" y="0"/>
                  </a:lnTo>
                  <a:cubicBezTo>
                    <a:pt x="1607669" y="0"/>
                    <a:pt x="1663311" y="55642"/>
                    <a:pt x="1663311" y="124280"/>
                  </a:cubicBezTo>
                  <a:lnTo>
                    <a:pt x="1663311" y="156063"/>
                  </a:lnTo>
                  <a:lnTo>
                    <a:pt x="0" y="156063"/>
                  </a:lnTo>
                  <a:lnTo>
                    <a:pt x="0" y="124280"/>
                  </a:lnTo>
                  <a:cubicBezTo>
                    <a:pt x="0" y="55642"/>
                    <a:pt x="55642" y="0"/>
                    <a:pt x="124280" y="0"/>
                  </a:cubicBezTo>
                  <a:close/>
                </a:path>
              </a:pathLst>
            </a:custGeom>
            <a:solidFill>
              <a:srgbClr val="F27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95377" y="4008530"/>
            <a:ext cx="2201244" cy="2725589"/>
            <a:chOff x="4995377" y="4008530"/>
            <a:chExt cx="2201244" cy="2725589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096000" y="4008530"/>
              <a:ext cx="0" cy="1521202"/>
            </a:xfrm>
            <a:prstGeom prst="line">
              <a:avLst/>
            </a:prstGeom>
            <a:ln w="76200">
              <a:solidFill>
                <a:srgbClr val="B3BB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/>
            <p:cNvSpPr/>
            <p:nvPr/>
          </p:nvSpPr>
          <p:spPr>
            <a:xfrm>
              <a:off x="4995377" y="5459614"/>
              <a:ext cx="2201244" cy="1131099"/>
            </a:xfrm>
            <a:prstGeom prst="roundRect">
              <a:avLst/>
            </a:prstGeom>
            <a:solidFill>
              <a:srgbClr val="FCC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78119" y="5533790"/>
              <a:ext cx="18357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ประโยชน์ของ</a:t>
              </a:r>
            </a:p>
            <a:p>
              <a:pPr algn="ctr"/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5002539" y="5457150"/>
              <a:ext cx="2186921" cy="153049"/>
            </a:xfrm>
            <a:custGeom>
              <a:avLst/>
              <a:gdLst>
                <a:gd name="connsiteX0" fmla="*/ 181358 w 2186921"/>
                <a:gd name="connsiteY0" fmla="*/ 0 h 153049"/>
                <a:gd name="connsiteX1" fmla="*/ 2005562 w 2186921"/>
                <a:gd name="connsiteY1" fmla="*/ 0 h 153049"/>
                <a:gd name="connsiteX2" fmla="*/ 2179267 w 2186921"/>
                <a:gd name="connsiteY2" fmla="*/ 115140 h 153049"/>
                <a:gd name="connsiteX3" fmla="*/ 2186921 w 2186921"/>
                <a:gd name="connsiteY3" fmla="*/ 153049 h 153049"/>
                <a:gd name="connsiteX4" fmla="*/ 0 w 2186921"/>
                <a:gd name="connsiteY4" fmla="*/ 153049 h 153049"/>
                <a:gd name="connsiteX5" fmla="*/ 7653 w 2186921"/>
                <a:gd name="connsiteY5" fmla="*/ 115140 h 153049"/>
                <a:gd name="connsiteX6" fmla="*/ 181358 w 2186921"/>
                <a:gd name="connsiteY6" fmla="*/ 0 h 15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921" h="153049">
                  <a:moveTo>
                    <a:pt x="181358" y="0"/>
                  </a:moveTo>
                  <a:lnTo>
                    <a:pt x="2005562" y="0"/>
                  </a:lnTo>
                  <a:cubicBezTo>
                    <a:pt x="2083650" y="0"/>
                    <a:pt x="2150649" y="47477"/>
                    <a:pt x="2179267" y="115140"/>
                  </a:cubicBezTo>
                  <a:lnTo>
                    <a:pt x="2186921" y="153049"/>
                  </a:lnTo>
                  <a:lnTo>
                    <a:pt x="0" y="153049"/>
                  </a:lnTo>
                  <a:lnTo>
                    <a:pt x="7653" y="115140"/>
                  </a:lnTo>
                  <a:cubicBezTo>
                    <a:pt x="36272" y="47477"/>
                    <a:pt x="103271" y="0"/>
                    <a:pt x="181358" y="0"/>
                  </a:cubicBezTo>
                  <a:close/>
                </a:path>
              </a:pathLst>
            </a:custGeom>
            <a:solidFill>
              <a:srgbClr val="526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89973" y="602204"/>
            <a:ext cx="792075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5400" b="1" dirty="0" smtClean="0">
                <a:latin typeface="TH Sarabun New" pitchFamily="34" charset="-34"/>
                <a:cs typeface="TH Sarabun New" pitchFamily="34" charset="-34"/>
              </a:rPr>
              <a:t>ความรู้เบื้องต้นเกี่ยวกับอุปกรณ์เทคโนโลยี</a:t>
            </a:r>
          </a:p>
        </p:txBody>
      </p:sp>
      <p:sp>
        <p:nvSpPr>
          <p:cNvPr id="52" name="Oval 51"/>
          <p:cNvSpPr/>
          <p:nvPr/>
        </p:nvSpPr>
        <p:spPr>
          <a:xfrm>
            <a:off x="4598438" y="1991458"/>
            <a:ext cx="2995124" cy="2995124"/>
          </a:xfrm>
          <a:prstGeom prst="ellipse">
            <a:avLst/>
          </a:prstGeom>
          <a:solidFill>
            <a:srgbClr val="B3B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>
                  <a:lumMod val="8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598438" y="1991458"/>
            <a:ext cx="1497562" cy="2995125"/>
          </a:xfrm>
          <a:custGeom>
            <a:avLst/>
            <a:gdLst>
              <a:gd name="connsiteX0" fmla="*/ 1711705 w 1711705"/>
              <a:gd name="connsiteY0" fmla="*/ 0 h 3423412"/>
              <a:gd name="connsiteX1" fmla="*/ 1711705 w 1711705"/>
              <a:gd name="connsiteY1" fmla="*/ 3423412 h 3423412"/>
              <a:gd name="connsiteX2" fmla="*/ 1536694 w 1711705"/>
              <a:gd name="connsiteY2" fmla="*/ 3414575 h 3423412"/>
              <a:gd name="connsiteX3" fmla="*/ 0 w 1711705"/>
              <a:gd name="connsiteY3" fmla="*/ 1711706 h 3423412"/>
              <a:gd name="connsiteX4" fmla="*/ 1536694 w 1711705"/>
              <a:gd name="connsiteY4" fmla="*/ 8837 h 34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705" h="3423412">
                <a:moveTo>
                  <a:pt x="1711705" y="0"/>
                </a:moveTo>
                <a:lnTo>
                  <a:pt x="1711705" y="3423412"/>
                </a:lnTo>
                <a:lnTo>
                  <a:pt x="1536694" y="3414575"/>
                </a:lnTo>
                <a:cubicBezTo>
                  <a:pt x="673556" y="3326918"/>
                  <a:pt x="0" y="2597971"/>
                  <a:pt x="0" y="1711706"/>
                </a:cubicBezTo>
                <a:cubicBezTo>
                  <a:pt x="0" y="825441"/>
                  <a:pt x="673556" y="96494"/>
                  <a:pt x="1536694" y="8837"/>
                </a:cubicBezTo>
                <a:close/>
              </a:path>
            </a:pathLst>
          </a:custGeom>
          <a:solidFill>
            <a:srgbClr val="B3B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42800" y="2135820"/>
            <a:ext cx="2706398" cy="27063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>
                  <a:lumMod val="8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536" y="2263557"/>
            <a:ext cx="2450926" cy="2450927"/>
          </a:xfrm>
          <a:prstGeom prst="ellipse">
            <a:avLst/>
          </a:prstGeom>
          <a:solidFill>
            <a:srgbClr val="F48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2591" y="2403313"/>
            <a:ext cx="2186817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ความรู้</a:t>
            </a: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เบื้องต้น</a:t>
            </a:r>
            <a:b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เกี่ยวกับ</a:t>
            </a: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อุปกรณ์</a:t>
            </a:r>
            <a:b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เทคโนโลยี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51847" y="1726584"/>
            <a:ext cx="3365280" cy="808656"/>
            <a:chOff x="7051847" y="1726584"/>
            <a:chExt cx="3365280" cy="808656"/>
          </a:xfrm>
        </p:grpSpPr>
        <p:cxnSp>
          <p:nvCxnSpPr>
            <p:cNvPr id="99" name="Elbow Connector 98"/>
            <p:cNvCxnSpPr/>
            <p:nvPr/>
          </p:nvCxnSpPr>
          <p:spPr>
            <a:xfrm flipH="1">
              <a:off x="7051847" y="2099416"/>
              <a:ext cx="1536480" cy="372833"/>
            </a:xfrm>
            <a:prstGeom prst="bentConnector3">
              <a:avLst/>
            </a:prstGeom>
            <a:ln w="76200">
              <a:solidFill>
                <a:srgbClr val="B3BB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61"/>
            <p:cNvSpPr/>
            <p:nvPr/>
          </p:nvSpPr>
          <p:spPr>
            <a:xfrm>
              <a:off x="8546123" y="1731059"/>
              <a:ext cx="1871004" cy="745666"/>
            </a:xfrm>
            <a:prstGeom prst="roundRect">
              <a:avLst/>
            </a:prstGeom>
            <a:solidFill>
              <a:srgbClr val="FCC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25928" y="1888909"/>
              <a:ext cx="16898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8546123" y="1726584"/>
              <a:ext cx="1871004" cy="153170"/>
            </a:xfrm>
            <a:custGeom>
              <a:avLst/>
              <a:gdLst>
                <a:gd name="connsiteX0" fmla="*/ 124280 w 1871004"/>
                <a:gd name="connsiteY0" fmla="*/ 0 h 153170"/>
                <a:gd name="connsiteX1" fmla="*/ 1746724 w 1871004"/>
                <a:gd name="connsiteY1" fmla="*/ 0 h 153170"/>
                <a:gd name="connsiteX2" fmla="*/ 1871004 w 1871004"/>
                <a:gd name="connsiteY2" fmla="*/ 124280 h 153170"/>
                <a:gd name="connsiteX3" fmla="*/ 1871004 w 1871004"/>
                <a:gd name="connsiteY3" fmla="*/ 153170 h 153170"/>
                <a:gd name="connsiteX4" fmla="*/ 0 w 1871004"/>
                <a:gd name="connsiteY4" fmla="*/ 153170 h 153170"/>
                <a:gd name="connsiteX5" fmla="*/ 0 w 1871004"/>
                <a:gd name="connsiteY5" fmla="*/ 124280 h 153170"/>
                <a:gd name="connsiteX6" fmla="*/ 124280 w 1871004"/>
                <a:gd name="connsiteY6" fmla="*/ 0 h 1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1004" h="153170">
                  <a:moveTo>
                    <a:pt x="124280" y="0"/>
                  </a:moveTo>
                  <a:lnTo>
                    <a:pt x="1746724" y="0"/>
                  </a:lnTo>
                  <a:cubicBezTo>
                    <a:pt x="1815362" y="0"/>
                    <a:pt x="1871004" y="55642"/>
                    <a:pt x="1871004" y="124280"/>
                  </a:cubicBezTo>
                  <a:lnTo>
                    <a:pt x="1871004" y="153170"/>
                  </a:lnTo>
                  <a:lnTo>
                    <a:pt x="0" y="153170"/>
                  </a:lnTo>
                  <a:lnTo>
                    <a:pt x="0" y="124280"/>
                  </a:lnTo>
                  <a:cubicBezTo>
                    <a:pt x="0" y="55642"/>
                    <a:pt x="55642" y="0"/>
                    <a:pt x="124280" y="0"/>
                  </a:cubicBezTo>
                  <a:close/>
                </a:path>
              </a:pathLst>
            </a:custGeom>
            <a:solidFill>
              <a:srgbClr val="7FC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427366" y="3944221"/>
            <a:ext cx="4431701" cy="1105018"/>
            <a:chOff x="7427366" y="3944221"/>
            <a:chExt cx="4431701" cy="1105018"/>
          </a:xfrm>
        </p:grpSpPr>
        <p:cxnSp>
          <p:nvCxnSpPr>
            <p:cNvPr id="118" name="Elbow Connector 117"/>
            <p:cNvCxnSpPr/>
            <p:nvPr/>
          </p:nvCxnSpPr>
          <p:spPr>
            <a:xfrm flipH="1" flipV="1">
              <a:off x="7427366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rgbClr val="B3BB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>
            <a:xfrm>
              <a:off x="8131128" y="4216763"/>
              <a:ext cx="3727939" cy="745666"/>
            </a:xfrm>
            <a:prstGeom prst="roundRect">
              <a:avLst/>
            </a:prstGeom>
            <a:solidFill>
              <a:srgbClr val="FCC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80774" y="4402908"/>
              <a:ext cx="34291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การใช้คอมพิวเตอร์เบื้องต้น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8131128" y="4216763"/>
              <a:ext cx="3727939" cy="153598"/>
            </a:xfrm>
            <a:custGeom>
              <a:avLst/>
              <a:gdLst>
                <a:gd name="connsiteX0" fmla="*/ 124280 w 3727939"/>
                <a:gd name="connsiteY0" fmla="*/ 0 h 153598"/>
                <a:gd name="connsiteX1" fmla="*/ 3603659 w 3727939"/>
                <a:gd name="connsiteY1" fmla="*/ 0 h 153598"/>
                <a:gd name="connsiteX2" fmla="*/ 3727939 w 3727939"/>
                <a:gd name="connsiteY2" fmla="*/ 124280 h 153598"/>
                <a:gd name="connsiteX3" fmla="*/ 3727939 w 3727939"/>
                <a:gd name="connsiteY3" fmla="*/ 153598 h 153598"/>
                <a:gd name="connsiteX4" fmla="*/ 0 w 3727939"/>
                <a:gd name="connsiteY4" fmla="*/ 153598 h 153598"/>
                <a:gd name="connsiteX5" fmla="*/ 0 w 3727939"/>
                <a:gd name="connsiteY5" fmla="*/ 124280 h 153598"/>
                <a:gd name="connsiteX6" fmla="*/ 124280 w 3727939"/>
                <a:gd name="connsiteY6" fmla="*/ 0 h 15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7939" h="153598">
                  <a:moveTo>
                    <a:pt x="124280" y="0"/>
                  </a:moveTo>
                  <a:lnTo>
                    <a:pt x="3603659" y="0"/>
                  </a:lnTo>
                  <a:cubicBezTo>
                    <a:pt x="3672297" y="0"/>
                    <a:pt x="3727939" y="55642"/>
                    <a:pt x="3727939" y="124280"/>
                  </a:cubicBezTo>
                  <a:lnTo>
                    <a:pt x="3727939" y="153598"/>
                  </a:lnTo>
                  <a:lnTo>
                    <a:pt x="0" y="153598"/>
                  </a:lnTo>
                  <a:lnTo>
                    <a:pt x="0" y="124280"/>
                  </a:lnTo>
                  <a:cubicBezTo>
                    <a:pt x="0" y="55642"/>
                    <a:pt x="55642" y="0"/>
                    <a:pt x="124280" y="0"/>
                  </a:cubicBezTo>
                  <a:close/>
                </a:path>
              </a:pathLst>
            </a:custGeom>
            <a:solidFill>
              <a:srgbClr val="3996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60417" y="4091820"/>
            <a:ext cx="4379492" cy="2718502"/>
            <a:chOff x="7360417" y="4091820"/>
            <a:chExt cx="4379492" cy="2718502"/>
          </a:xfrm>
        </p:grpSpPr>
        <p:cxnSp>
          <p:nvCxnSpPr>
            <p:cNvPr id="103" name="Elbow Connector 102"/>
            <p:cNvCxnSpPr/>
            <p:nvPr/>
          </p:nvCxnSpPr>
          <p:spPr>
            <a:xfrm flipH="1" flipV="1">
              <a:off x="7360417" y="4091820"/>
              <a:ext cx="773406" cy="1740627"/>
            </a:xfrm>
            <a:prstGeom prst="bentConnector2">
              <a:avLst/>
            </a:prstGeom>
            <a:ln w="76200">
              <a:solidFill>
                <a:srgbClr val="B3BB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/>
            <p:cNvSpPr/>
            <p:nvPr/>
          </p:nvSpPr>
          <p:spPr>
            <a:xfrm>
              <a:off x="7976359" y="5459615"/>
              <a:ext cx="3763550" cy="1274504"/>
            </a:xfrm>
            <a:prstGeom prst="roundRect">
              <a:avLst/>
            </a:prstGeom>
            <a:solidFill>
              <a:srgbClr val="FCC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23311" y="5609993"/>
              <a:ext cx="359104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การสร้างไฟล์และจัดเก็บไฟล์</a:t>
              </a:r>
              <a:b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อย่างเป็นระบบ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7976359" y="5457150"/>
              <a:ext cx="3763550" cy="133751"/>
            </a:xfrm>
            <a:custGeom>
              <a:avLst/>
              <a:gdLst>
                <a:gd name="connsiteX0" fmla="*/ 180572 w 3353315"/>
                <a:gd name="connsiteY0" fmla="*/ 0 h 149155"/>
                <a:gd name="connsiteX1" fmla="*/ 3172742 w 3353315"/>
                <a:gd name="connsiteY1" fmla="*/ 0 h 149155"/>
                <a:gd name="connsiteX2" fmla="*/ 3346447 w 3353315"/>
                <a:gd name="connsiteY2" fmla="*/ 115140 h 149155"/>
                <a:gd name="connsiteX3" fmla="*/ 3353315 w 3353315"/>
                <a:gd name="connsiteY3" fmla="*/ 149155 h 149155"/>
                <a:gd name="connsiteX4" fmla="*/ 0 w 3353315"/>
                <a:gd name="connsiteY4" fmla="*/ 149155 h 149155"/>
                <a:gd name="connsiteX5" fmla="*/ 6867 w 3353315"/>
                <a:gd name="connsiteY5" fmla="*/ 115140 h 149155"/>
                <a:gd name="connsiteX6" fmla="*/ 180572 w 3353315"/>
                <a:gd name="connsiteY6" fmla="*/ 0 h 1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3315" h="149155">
                  <a:moveTo>
                    <a:pt x="180572" y="0"/>
                  </a:moveTo>
                  <a:lnTo>
                    <a:pt x="3172742" y="0"/>
                  </a:lnTo>
                  <a:cubicBezTo>
                    <a:pt x="3250830" y="0"/>
                    <a:pt x="3317828" y="47477"/>
                    <a:pt x="3346447" y="115140"/>
                  </a:cubicBezTo>
                  <a:lnTo>
                    <a:pt x="3353315" y="149155"/>
                  </a:lnTo>
                  <a:lnTo>
                    <a:pt x="0" y="149155"/>
                  </a:lnTo>
                  <a:lnTo>
                    <a:pt x="6867" y="115140"/>
                  </a:lnTo>
                  <a:cubicBezTo>
                    <a:pt x="35486" y="47477"/>
                    <a:pt x="102485" y="0"/>
                    <a:pt x="180572" y="0"/>
                  </a:cubicBezTo>
                  <a:close/>
                </a:path>
              </a:pathLst>
            </a:custGeom>
            <a:solidFill>
              <a:srgbClr val="FFC2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6821" y="4091820"/>
            <a:ext cx="3277455" cy="2175389"/>
            <a:chOff x="1556821" y="4091820"/>
            <a:chExt cx="3277455" cy="2175389"/>
          </a:xfrm>
        </p:grpSpPr>
        <p:cxnSp>
          <p:nvCxnSpPr>
            <p:cNvPr id="101" name="Elbow Connector 100"/>
            <p:cNvCxnSpPr>
              <a:stCxn id="70" idx="3"/>
            </p:cNvCxnSpPr>
            <p:nvPr/>
          </p:nvCxnSpPr>
          <p:spPr>
            <a:xfrm flipV="1">
              <a:off x="4060870" y="4091820"/>
              <a:ext cx="773406" cy="1740627"/>
            </a:xfrm>
            <a:prstGeom prst="bentConnector2">
              <a:avLst/>
            </a:prstGeom>
            <a:ln w="76200">
              <a:solidFill>
                <a:srgbClr val="B3BB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69"/>
            <p:cNvSpPr/>
            <p:nvPr/>
          </p:nvSpPr>
          <p:spPr>
            <a:xfrm>
              <a:off x="1556821" y="5459614"/>
              <a:ext cx="2504049" cy="745666"/>
            </a:xfrm>
            <a:prstGeom prst="roundRect">
              <a:avLst/>
            </a:prstGeom>
            <a:solidFill>
              <a:srgbClr val="FCC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21410" y="5620878"/>
              <a:ext cx="21836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โปรแกรมกราฟิก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1556821" y="5453481"/>
              <a:ext cx="2504049" cy="152503"/>
            </a:xfrm>
            <a:custGeom>
              <a:avLst/>
              <a:gdLst>
                <a:gd name="connsiteX0" fmla="*/ 124280 w 2504049"/>
                <a:gd name="connsiteY0" fmla="*/ 0 h 152503"/>
                <a:gd name="connsiteX1" fmla="*/ 2379769 w 2504049"/>
                <a:gd name="connsiteY1" fmla="*/ 0 h 152503"/>
                <a:gd name="connsiteX2" fmla="*/ 2504049 w 2504049"/>
                <a:gd name="connsiteY2" fmla="*/ 124280 h 152503"/>
                <a:gd name="connsiteX3" fmla="*/ 2504049 w 2504049"/>
                <a:gd name="connsiteY3" fmla="*/ 152503 h 152503"/>
                <a:gd name="connsiteX4" fmla="*/ 0 w 2504049"/>
                <a:gd name="connsiteY4" fmla="*/ 152503 h 152503"/>
                <a:gd name="connsiteX5" fmla="*/ 0 w 2504049"/>
                <a:gd name="connsiteY5" fmla="*/ 124280 h 152503"/>
                <a:gd name="connsiteX6" fmla="*/ 124280 w 2504049"/>
                <a:gd name="connsiteY6" fmla="*/ 0 h 15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4049" h="152503">
                  <a:moveTo>
                    <a:pt x="124280" y="0"/>
                  </a:moveTo>
                  <a:lnTo>
                    <a:pt x="2379769" y="0"/>
                  </a:lnTo>
                  <a:cubicBezTo>
                    <a:pt x="2448407" y="0"/>
                    <a:pt x="2504049" y="55642"/>
                    <a:pt x="2504049" y="124280"/>
                  </a:cubicBezTo>
                  <a:lnTo>
                    <a:pt x="2504049" y="152503"/>
                  </a:lnTo>
                  <a:lnTo>
                    <a:pt x="0" y="152503"/>
                  </a:lnTo>
                  <a:lnTo>
                    <a:pt x="0" y="124280"/>
                  </a:lnTo>
                  <a:cubicBezTo>
                    <a:pt x="0" y="55642"/>
                    <a:pt x="55642" y="0"/>
                    <a:pt x="124280" y="0"/>
                  </a:cubicBezTo>
                  <a:close/>
                </a:path>
              </a:pathLst>
            </a:custGeom>
            <a:solidFill>
              <a:srgbClr val="4EC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8543" y="3944221"/>
            <a:ext cx="4086805" cy="1083246"/>
            <a:chOff x="688543" y="3944221"/>
            <a:chExt cx="4086805" cy="1083246"/>
          </a:xfrm>
        </p:grpSpPr>
        <p:sp>
          <p:nvSpPr>
            <p:cNvPr id="69" name="Rounded Rectangle 68"/>
            <p:cNvSpPr/>
            <p:nvPr/>
          </p:nvSpPr>
          <p:spPr>
            <a:xfrm>
              <a:off x="691660" y="4216763"/>
              <a:ext cx="3369212" cy="745666"/>
            </a:xfrm>
            <a:prstGeom prst="roundRect">
              <a:avLst/>
            </a:prstGeom>
            <a:solidFill>
              <a:srgbClr val="FCC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5909" y="4381136"/>
              <a:ext cx="2678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โปรแกรมประมวลคำ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88543" y="4211016"/>
              <a:ext cx="3369212" cy="156259"/>
            </a:xfrm>
            <a:custGeom>
              <a:avLst/>
              <a:gdLst>
                <a:gd name="connsiteX0" fmla="*/ 124280 w 3369212"/>
                <a:gd name="connsiteY0" fmla="*/ 0 h 156259"/>
                <a:gd name="connsiteX1" fmla="*/ 3244932 w 3369212"/>
                <a:gd name="connsiteY1" fmla="*/ 0 h 156259"/>
                <a:gd name="connsiteX2" fmla="*/ 3369212 w 3369212"/>
                <a:gd name="connsiteY2" fmla="*/ 124280 h 156259"/>
                <a:gd name="connsiteX3" fmla="*/ 3369212 w 3369212"/>
                <a:gd name="connsiteY3" fmla="*/ 156259 h 156259"/>
                <a:gd name="connsiteX4" fmla="*/ 0 w 3369212"/>
                <a:gd name="connsiteY4" fmla="*/ 156259 h 156259"/>
                <a:gd name="connsiteX5" fmla="*/ 0 w 3369212"/>
                <a:gd name="connsiteY5" fmla="*/ 124280 h 156259"/>
                <a:gd name="connsiteX6" fmla="*/ 124280 w 3369212"/>
                <a:gd name="connsiteY6" fmla="*/ 0 h 1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9212" h="156259">
                  <a:moveTo>
                    <a:pt x="124280" y="0"/>
                  </a:moveTo>
                  <a:lnTo>
                    <a:pt x="3244932" y="0"/>
                  </a:lnTo>
                  <a:cubicBezTo>
                    <a:pt x="3313570" y="0"/>
                    <a:pt x="3369212" y="55642"/>
                    <a:pt x="3369212" y="124280"/>
                  </a:cubicBezTo>
                  <a:lnTo>
                    <a:pt x="3369212" y="156259"/>
                  </a:lnTo>
                  <a:lnTo>
                    <a:pt x="0" y="156259"/>
                  </a:lnTo>
                  <a:lnTo>
                    <a:pt x="0" y="124280"/>
                  </a:lnTo>
                  <a:cubicBezTo>
                    <a:pt x="0" y="55642"/>
                    <a:pt x="55642" y="0"/>
                    <a:pt x="124280" y="0"/>
                  </a:cubicBezTo>
                  <a:close/>
                </a:path>
              </a:pathLst>
            </a:custGeom>
            <a:solidFill>
              <a:srgbClr val="01B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114" name="Elbow Connector 113"/>
            <p:cNvCxnSpPr>
              <a:stCxn id="69" idx="3"/>
            </p:cNvCxnSpPr>
            <p:nvPr/>
          </p:nvCxnSpPr>
          <p:spPr>
            <a:xfrm flipV="1">
              <a:off x="4060872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rgbClr val="B3BB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9901" y="167134"/>
            <a:ext cx="4050971" cy="685237"/>
            <a:chOff x="9901" y="167134"/>
            <a:chExt cx="4050971" cy="685237"/>
          </a:xfrm>
        </p:grpSpPr>
        <p:sp>
          <p:nvSpPr>
            <p:cNvPr id="34" name="Rectangle 33"/>
            <p:cNvSpPr/>
            <p:nvPr/>
          </p:nvSpPr>
          <p:spPr>
            <a:xfrm>
              <a:off x="9901" y="167134"/>
              <a:ext cx="4050971" cy="578889"/>
            </a:xfrm>
            <a:prstGeom prst="rect">
              <a:avLst/>
            </a:prstGeom>
            <a:solidFill>
              <a:srgbClr val="F481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9" name="TextBox 2"/>
            <p:cNvSpPr txBox="1"/>
            <p:nvPr/>
          </p:nvSpPr>
          <p:spPr>
            <a:xfrm>
              <a:off x="21938" y="206040"/>
              <a:ext cx="3869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แผนผังหัวข้อหน่วยการ</a:t>
              </a: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เรียนรู้</a:t>
              </a:r>
              <a:endParaRPr lang="th-TH" sz="3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883249" y="136838"/>
            <a:ext cx="678086" cy="694404"/>
            <a:chOff x="2879227" y="692035"/>
            <a:chExt cx="678086" cy="694404"/>
          </a:xfrm>
        </p:grpSpPr>
        <p:sp>
          <p:nvSpPr>
            <p:cNvPr id="41" name="Oval 40"/>
            <p:cNvSpPr/>
            <p:nvPr/>
          </p:nvSpPr>
          <p:spPr>
            <a:xfrm>
              <a:off x="2879227" y="692035"/>
              <a:ext cx="678086" cy="67808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7150">
              <a:solidFill>
                <a:srgbClr val="F48155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37042" y="740108"/>
              <a:ext cx="321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282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45" y="1978858"/>
            <a:ext cx="3508787" cy="2684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03" y="4880347"/>
            <a:ext cx="2682907" cy="10314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21" y="4880347"/>
            <a:ext cx="872481" cy="103607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184029" y="2057701"/>
            <a:ext cx="3328495" cy="343583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029" y="2106882"/>
            <a:ext cx="3273086" cy="18077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09018" y="1975480"/>
            <a:ext cx="6260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เราสามารถใช้คอมพิวเตอร์ในการวาดภาพ </a:t>
            </a:r>
            <a:br>
              <a: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คิดเลข ศึกษาบทเรียนต่าง ๆ พิมพ์เอกสาร ติดต่อสื่อสารกับบุคคลอื่น ออกแบบ </a:t>
            </a:r>
            <a:br>
              <a: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สร้างหุ่นยนต์ แล้วเขียนโปรแกรมควบคุมหุ่นยนต์ และเชื่อมต่อกับเครือข่ายอินเทอร์เน็ต เพื่อค้นหาข้อมูลต่าง ๆ ได้อีกด้วย</a:t>
            </a:r>
            <a:endParaRPr lang="th-TH" sz="4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2515716" y="300834"/>
            <a:ext cx="7061096" cy="915579"/>
          </a:xfrm>
          <a:custGeom>
            <a:avLst/>
            <a:gdLst>
              <a:gd name="connsiteX0" fmla="*/ 285602 w 7061096"/>
              <a:gd name="connsiteY0" fmla="*/ 0 h 915579"/>
              <a:gd name="connsiteX1" fmla="*/ 960621 w 7061096"/>
              <a:gd name="connsiteY1" fmla="*/ 0 h 915579"/>
              <a:gd name="connsiteX2" fmla="*/ 960621 w 7061096"/>
              <a:gd name="connsiteY2" fmla="*/ 1 h 915579"/>
              <a:gd name="connsiteX3" fmla="*/ 6186578 w 7061096"/>
              <a:gd name="connsiteY3" fmla="*/ 1 h 915579"/>
              <a:gd name="connsiteX4" fmla="*/ 6186578 w 7061096"/>
              <a:gd name="connsiteY4" fmla="*/ 3841 h 915579"/>
              <a:gd name="connsiteX5" fmla="*/ 6775494 w 7061096"/>
              <a:gd name="connsiteY5" fmla="*/ 3841 h 915579"/>
              <a:gd name="connsiteX6" fmla="*/ 7061096 w 7061096"/>
              <a:gd name="connsiteY6" fmla="*/ 289443 h 915579"/>
              <a:gd name="connsiteX7" fmla="*/ 7061096 w 7061096"/>
              <a:gd name="connsiteY7" fmla="*/ 629977 h 915579"/>
              <a:gd name="connsiteX8" fmla="*/ 6775494 w 7061096"/>
              <a:gd name="connsiteY8" fmla="*/ 915579 h 915579"/>
              <a:gd name="connsiteX9" fmla="*/ 6100475 w 7061096"/>
              <a:gd name="connsiteY9" fmla="*/ 915579 h 915579"/>
              <a:gd name="connsiteX10" fmla="*/ 6100475 w 7061096"/>
              <a:gd name="connsiteY10" fmla="*/ 915578 h 915579"/>
              <a:gd name="connsiteX11" fmla="*/ 960621 w 7061096"/>
              <a:gd name="connsiteY11" fmla="*/ 915578 h 915579"/>
              <a:gd name="connsiteX12" fmla="*/ 756640 w 7061096"/>
              <a:gd name="connsiteY12" fmla="*/ 915578 h 915579"/>
              <a:gd name="connsiteX13" fmla="*/ 285602 w 7061096"/>
              <a:gd name="connsiteY13" fmla="*/ 915578 h 915579"/>
              <a:gd name="connsiteX14" fmla="*/ 0 w 7061096"/>
              <a:gd name="connsiteY14" fmla="*/ 628773 h 915579"/>
              <a:gd name="connsiteX15" fmla="*/ 0 w 7061096"/>
              <a:gd name="connsiteY15" fmla="*/ 286805 h 915579"/>
              <a:gd name="connsiteX16" fmla="*/ 285602 w 7061096"/>
              <a:gd name="connsiteY16" fmla="*/ 0 h 91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61096" h="915579">
                <a:moveTo>
                  <a:pt x="285602" y="0"/>
                </a:moveTo>
                <a:lnTo>
                  <a:pt x="960621" y="0"/>
                </a:lnTo>
                <a:lnTo>
                  <a:pt x="960621" y="1"/>
                </a:lnTo>
                <a:lnTo>
                  <a:pt x="6186578" y="1"/>
                </a:lnTo>
                <a:lnTo>
                  <a:pt x="6186578" y="3841"/>
                </a:lnTo>
                <a:lnTo>
                  <a:pt x="6775494" y="3841"/>
                </a:lnTo>
                <a:cubicBezTo>
                  <a:pt x="6933228" y="3841"/>
                  <a:pt x="7061096" y="131709"/>
                  <a:pt x="7061096" y="289443"/>
                </a:cubicBezTo>
                <a:lnTo>
                  <a:pt x="7061096" y="629977"/>
                </a:lnTo>
                <a:cubicBezTo>
                  <a:pt x="7061096" y="787711"/>
                  <a:pt x="6933228" y="915579"/>
                  <a:pt x="6775494" y="915579"/>
                </a:cubicBezTo>
                <a:lnTo>
                  <a:pt x="6100475" y="915579"/>
                </a:lnTo>
                <a:lnTo>
                  <a:pt x="6100475" y="915578"/>
                </a:lnTo>
                <a:lnTo>
                  <a:pt x="960621" y="915578"/>
                </a:lnTo>
                <a:lnTo>
                  <a:pt x="756640" y="915578"/>
                </a:lnTo>
                <a:lnTo>
                  <a:pt x="285602" y="915578"/>
                </a:lnTo>
                <a:cubicBezTo>
                  <a:pt x="127868" y="915578"/>
                  <a:pt x="0" y="787172"/>
                  <a:pt x="0" y="628773"/>
                </a:cubicBezTo>
                <a:lnTo>
                  <a:pt x="0" y="286805"/>
                </a:lnTo>
                <a:cubicBezTo>
                  <a:pt x="0" y="128407"/>
                  <a:pt x="127868" y="0"/>
                  <a:pt x="285602" y="0"/>
                </a:cubicBezTo>
                <a:close/>
              </a:path>
            </a:pathLst>
          </a:cu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272356" y="216008"/>
            <a:ext cx="5429938" cy="915577"/>
          </a:xfrm>
          <a:prstGeom prst="rect">
            <a:avLst/>
          </a:prstGeom>
          <a:solidFill>
            <a:srgbClr val="94A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Freeform 39"/>
          <p:cNvSpPr/>
          <p:nvPr/>
        </p:nvSpPr>
        <p:spPr>
          <a:xfrm flipH="1">
            <a:off x="2515716" y="216007"/>
            <a:ext cx="960621" cy="91557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94A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813539" y="216009"/>
            <a:ext cx="5888756" cy="525100"/>
          </a:xfrm>
          <a:custGeom>
            <a:avLst/>
            <a:gdLst>
              <a:gd name="connsiteX0" fmla="*/ 1032 w 5190750"/>
              <a:gd name="connsiteY0" fmla="*/ 0 h 592039"/>
              <a:gd name="connsiteX1" fmla="*/ 5190750 w 5190750"/>
              <a:gd name="connsiteY1" fmla="*/ 0 h 592039"/>
              <a:gd name="connsiteX2" fmla="*/ 5190750 w 5190750"/>
              <a:gd name="connsiteY2" fmla="*/ 592039 h 592039"/>
              <a:gd name="connsiteX3" fmla="*/ 581804 w 5190750"/>
              <a:gd name="connsiteY3" fmla="*/ 592039 h 592039"/>
              <a:gd name="connsiteX4" fmla="*/ 0 w 5190750"/>
              <a:gd name="connsiteY4" fmla="*/ 10235 h 5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0750" h="592039">
                <a:moveTo>
                  <a:pt x="1032" y="0"/>
                </a:moveTo>
                <a:lnTo>
                  <a:pt x="5190750" y="0"/>
                </a:lnTo>
                <a:lnTo>
                  <a:pt x="5190750" y="592039"/>
                </a:lnTo>
                <a:lnTo>
                  <a:pt x="581804" y="592039"/>
                </a:lnTo>
                <a:cubicBezTo>
                  <a:pt x="260483" y="592039"/>
                  <a:pt x="0" y="331556"/>
                  <a:pt x="0" y="1023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8616191" y="219848"/>
            <a:ext cx="960621" cy="91173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526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70491" y="258465"/>
            <a:ext cx="1105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&gt;&gt;</a:t>
            </a:r>
            <a:endParaRPr lang="en-US" sz="44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118448" y="255145"/>
            <a:ext cx="5125122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ประโยชน์ของคอมพิวเตอร์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332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63487" y="271212"/>
            <a:ext cx="6265026" cy="960743"/>
            <a:chOff x="3248589" y="271212"/>
            <a:chExt cx="6265026" cy="960743"/>
          </a:xfrm>
        </p:grpSpPr>
        <p:sp>
          <p:nvSpPr>
            <p:cNvPr id="5" name="Rounded Rectangle 4"/>
            <p:cNvSpPr/>
            <p:nvPr/>
          </p:nvSpPr>
          <p:spPr>
            <a:xfrm>
              <a:off x="3248589" y="492548"/>
              <a:ext cx="6265026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932407" y="402648"/>
              <a:ext cx="4581208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346461" y="400749"/>
              <a:ext cx="6167154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04705" y="308625"/>
              <a:ext cx="14253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22313" y="292478"/>
              <a:ext cx="392928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สนุกกับโปรแกรมเครื่องคิดเลข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6862" y="271212"/>
              <a:ext cx="6142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6</a:t>
              </a:r>
              <a:endParaRPr lang="th-TH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050" y="1641619"/>
            <a:ext cx="3082252" cy="3724389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7345902" y="5846733"/>
            <a:ext cx="4549013" cy="738664"/>
            <a:chOff x="1372317" y="5914140"/>
            <a:chExt cx="4549013" cy="738664"/>
          </a:xfrm>
        </p:grpSpPr>
        <p:sp>
          <p:nvSpPr>
            <p:cNvPr id="18" name="Rounded Rectangle 17"/>
            <p:cNvSpPr/>
            <p:nvPr/>
          </p:nvSpPr>
          <p:spPr>
            <a:xfrm>
              <a:off x="1372317" y="6014293"/>
              <a:ext cx="4549013" cy="494172"/>
            </a:xfrm>
            <a:prstGeom prst="roundRect">
              <a:avLst>
                <a:gd name="adj" fmla="val 3704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537200" y="6082907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03884" y="5914140"/>
              <a:ext cx="401744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โปรแกรมเครื่องคิดเลขมีประโยชน์อย่างไร</a:t>
              </a:r>
              <a:endParaRPr lang="th-TH" sz="28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52440" y="5950099"/>
              <a:ext cx="274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1334" y="1317963"/>
            <a:ext cx="7124066" cy="854080"/>
            <a:chOff x="871334" y="1317963"/>
            <a:chExt cx="7124066" cy="854080"/>
          </a:xfrm>
        </p:grpSpPr>
        <p:sp>
          <p:nvSpPr>
            <p:cNvPr id="13" name="TextBox 12"/>
            <p:cNvSpPr txBox="1"/>
            <p:nvPr/>
          </p:nvSpPr>
          <p:spPr>
            <a:xfrm>
              <a:off x="871334" y="1317963"/>
              <a:ext cx="7124066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dirty="0" smtClean="0">
                  <a:solidFill>
                    <a:srgbClr val="00557C"/>
                  </a:solidFill>
                  <a:latin typeface="TH Sarabun New" pitchFamily="34" charset="-34"/>
                  <a:cs typeface="TH Sarabun New" pitchFamily="34" charset="-34"/>
                </a:rPr>
                <a:t>นักเรียนฝึกใช้โปรแกรมเครื่องคิดเลข</a:t>
              </a:r>
              <a:r>
                <a:rPr lang="en-US" sz="3600" dirty="0" smtClean="0">
                  <a:solidFill>
                    <a:srgbClr val="00557C"/>
                  </a:solidFill>
                  <a:latin typeface="TH Sarabun New" pitchFamily="34" charset="-34"/>
                  <a:cs typeface="TH Sarabun New" pitchFamily="34" charset="-34"/>
                </a:rPr>
                <a:t>        </a:t>
              </a:r>
              <a:r>
                <a:rPr lang="th-TH" sz="3600" dirty="0" smtClean="0">
                  <a:solidFill>
                    <a:srgbClr val="00557C"/>
                  </a:solidFill>
                  <a:latin typeface="TH Sarabun New" pitchFamily="34" charset="-34"/>
                  <a:cs typeface="TH Sarabun New" pitchFamily="34" charset="-34"/>
                </a:rPr>
                <a:t>ของ </a:t>
              </a:r>
              <a:r>
                <a:rPr lang="en-US" sz="3600" dirty="0" smtClean="0">
                  <a:solidFill>
                    <a:srgbClr val="00557C"/>
                  </a:solidFill>
                  <a:latin typeface="TH Sarabun New" pitchFamily="34" charset="-34"/>
                  <a:cs typeface="TH Sarabun New" pitchFamily="34" charset="-34"/>
                </a:rPr>
                <a:t>Windows</a:t>
              </a:r>
              <a:endParaRPr lang="th-TH" sz="3600" dirty="0" smtClean="0">
                <a:solidFill>
                  <a:srgbClr val="00557C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224" y="1625124"/>
              <a:ext cx="451642" cy="440351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871334" y="3617203"/>
            <a:ext cx="5875453" cy="3111357"/>
            <a:chOff x="871334" y="3617203"/>
            <a:chExt cx="5875453" cy="311135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3" t="19352" r="11863" b="52685"/>
            <a:stretch/>
          </p:blipFill>
          <p:spPr>
            <a:xfrm>
              <a:off x="871334" y="3617203"/>
              <a:ext cx="5875453" cy="3027964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224049" y="4516329"/>
              <a:ext cx="2445339" cy="1650766"/>
              <a:chOff x="3224049" y="4516329"/>
              <a:chExt cx="2445339" cy="165076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3224049" y="4516820"/>
                <a:ext cx="5180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latin typeface="TH Sarabun New" pitchFamily="34" charset="-34"/>
                    <a:cs typeface="TH Sarabun New" pitchFamily="34" charset="-34"/>
                  </a:rPr>
                  <a:t>12</a:t>
                </a:r>
                <a:endParaRPr lang="en-US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151297" y="4516329"/>
                <a:ext cx="5180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latin typeface="TH Sarabun New" pitchFamily="34" charset="-34"/>
                    <a:cs typeface="TH Sarabun New" pitchFamily="34" charset="-34"/>
                  </a:rPr>
                  <a:t>12</a:t>
                </a:r>
                <a:endParaRPr lang="en-US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224049" y="5042843"/>
                <a:ext cx="5180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latin typeface="TH Sarabun New" pitchFamily="34" charset="-34"/>
                    <a:cs typeface="TH Sarabun New" pitchFamily="34" charset="-34"/>
                  </a:rPr>
                  <a:t>30</a:t>
                </a:r>
                <a:endParaRPr lang="en-US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151297" y="5042352"/>
                <a:ext cx="5180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latin typeface="TH Sarabun New" pitchFamily="34" charset="-34"/>
                    <a:cs typeface="TH Sarabun New" pitchFamily="34" charset="-34"/>
                  </a:rPr>
                  <a:t>30</a:t>
                </a:r>
                <a:endParaRPr lang="en-US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381707" y="5520764"/>
                <a:ext cx="351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TH Sarabun New" pitchFamily="34" charset="-34"/>
                    <a:cs typeface="TH Sarabun New" pitchFamily="34" charset="-34"/>
                  </a:rPr>
                  <a:t>8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955" y="5520273"/>
                <a:ext cx="351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latin typeface="TH Sarabun New" pitchFamily="34" charset="-34"/>
                    <a:cs typeface="TH Sarabun New" pitchFamily="34" charset="-34"/>
                  </a:rPr>
                  <a:t>8</a:t>
                </a:r>
                <a:endParaRPr lang="en-US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224049" y="6082229"/>
              <a:ext cx="5180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TH Sarabun New" pitchFamily="34" charset="-34"/>
                  <a:cs typeface="TH Sarabun New" pitchFamily="34" charset="-34"/>
                </a:rPr>
                <a:t>13</a:t>
              </a:r>
              <a:endParaRPr lang="en-US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51297" y="6081738"/>
              <a:ext cx="5180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TH Sarabun New" pitchFamily="34" charset="-34"/>
                  <a:cs typeface="TH Sarabun New" pitchFamily="34" charset="-34"/>
                </a:rPr>
                <a:t>13</a:t>
              </a:r>
              <a:endParaRPr lang="en-US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40516" y="2031970"/>
            <a:ext cx="7726316" cy="1754326"/>
            <a:chOff x="840516" y="2031970"/>
            <a:chExt cx="7726316" cy="1754326"/>
          </a:xfrm>
        </p:grpSpPr>
        <p:sp>
          <p:nvSpPr>
            <p:cNvPr id="14" name="TextBox 13"/>
            <p:cNvSpPr txBox="1"/>
            <p:nvPr/>
          </p:nvSpPr>
          <p:spPr>
            <a:xfrm>
              <a:off x="840516" y="2031970"/>
              <a:ext cx="733085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คลิกเมาส์ที่ปุ่ม </a:t>
              </a:r>
              <a:r>
                <a:rPr 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Start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คลิกเมาส์เลือกโปรแกรม เครื่องคิดเลข หรือ </a:t>
              </a:r>
              <a:r>
                <a:rPr 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Calculator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ใช้โปรแกรมเครื่องคิดเลขหาคำตอบในตาราง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5190" y="2645570"/>
              <a:ext cx="451642" cy="440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82528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>
            <a:off x="2515716" y="300834"/>
            <a:ext cx="7061096" cy="915579"/>
          </a:xfrm>
          <a:custGeom>
            <a:avLst/>
            <a:gdLst>
              <a:gd name="connsiteX0" fmla="*/ 285602 w 7061096"/>
              <a:gd name="connsiteY0" fmla="*/ 0 h 915579"/>
              <a:gd name="connsiteX1" fmla="*/ 960621 w 7061096"/>
              <a:gd name="connsiteY1" fmla="*/ 0 h 915579"/>
              <a:gd name="connsiteX2" fmla="*/ 960621 w 7061096"/>
              <a:gd name="connsiteY2" fmla="*/ 1 h 915579"/>
              <a:gd name="connsiteX3" fmla="*/ 6186578 w 7061096"/>
              <a:gd name="connsiteY3" fmla="*/ 1 h 915579"/>
              <a:gd name="connsiteX4" fmla="*/ 6186578 w 7061096"/>
              <a:gd name="connsiteY4" fmla="*/ 3841 h 915579"/>
              <a:gd name="connsiteX5" fmla="*/ 6775494 w 7061096"/>
              <a:gd name="connsiteY5" fmla="*/ 3841 h 915579"/>
              <a:gd name="connsiteX6" fmla="*/ 7061096 w 7061096"/>
              <a:gd name="connsiteY6" fmla="*/ 289443 h 915579"/>
              <a:gd name="connsiteX7" fmla="*/ 7061096 w 7061096"/>
              <a:gd name="connsiteY7" fmla="*/ 629977 h 915579"/>
              <a:gd name="connsiteX8" fmla="*/ 6775494 w 7061096"/>
              <a:gd name="connsiteY8" fmla="*/ 915579 h 915579"/>
              <a:gd name="connsiteX9" fmla="*/ 6100475 w 7061096"/>
              <a:gd name="connsiteY9" fmla="*/ 915579 h 915579"/>
              <a:gd name="connsiteX10" fmla="*/ 6100475 w 7061096"/>
              <a:gd name="connsiteY10" fmla="*/ 915578 h 915579"/>
              <a:gd name="connsiteX11" fmla="*/ 960621 w 7061096"/>
              <a:gd name="connsiteY11" fmla="*/ 915578 h 915579"/>
              <a:gd name="connsiteX12" fmla="*/ 756640 w 7061096"/>
              <a:gd name="connsiteY12" fmla="*/ 915578 h 915579"/>
              <a:gd name="connsiteX13" fmla="*/ 285602 w 7061096"/>
              <a:gd name="connsiteY13" fmla="*/ 915578 h 915579"/>
              <a:gd name="connsiteX14" fmla="*/ 0 w 7061096"/>
              <a:gd name="connsiteY14" fmla="*/ 628773 h 915579"/>
              <a:gd name="connsiteX15" fmla="*/ 0 w 7061096"/>
              <a:gd name="connsiteY15" fmla="*/ 286805 h 915579"/>
              <a:gd name="connsiteX16" fmla="*/ 285602 w 7061096"/>
              <a:gd name="connsiteY16" fmla="*/ 0 h 91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61096" h="915579">
                <a:moveTo>
                  <a:pt x="285602" y="0"/>
                </a:moveTo>
                <a:lnTo>
                  <a:pt x="960621" y="0"/>
                </a:lnTo>
                <a:lnTo>
                  <a:pt x="960621" y="1"/>
                </a:lnTo>
                <a:lnTo>
                  <a:pt x="6186578" y="1"/>
                </a:lnTo>
                <a:lnTo>
                  <a:pt x="6186578" y="3841"/>
                </a:lnTo>
                <a:lnTo>
                  <a:pt x="6775494" y="3841"/>
                </a:lnTo>
                <a:cubicBezTo>
                  <a:pt x="6933228" y="3841"/>
                  <a:pt x="7061096" y="131709"/>
                  <a:pt x="7061096" y="289443"/>
                </a:cubicBezTo>
                <a:lnTo>
                  <a:pt x="7061096" y="629977"/>
                </a:lnTo>
                <a:cubicBezTo>
                  <a:pt x="7061096" y="787711"/>
                  <a:pt x="6933228" y="915579"/>
                  <a:pt x="6775494" y="915579"/>
                </a:cubicBezTo>
                <a:lnTo>
                  <a:pt x="6100475" y="915579"/>
                </a:lnTo>
                <a:lnTo>
                  <a:pt x="6100475" y="915578"/>
                </a:lnTo>
                <a:lnTo>
                  <a:pt x="960621" y="915578"/>
                </a:lnTo>
                <a:lnTo>
                  <a:pt x="756640" y="915578"/>
                </a:lnTo>
                <a:lnTo>
                  <a:pt x="285602" y="915578"/>
                </a:lnTo>
                <a:cubicBezTo>
                  <a:pt x="127868" y="915578"/>
                  <a:pt x="0" y="787172"/>
                  <a:pt x="0" y="628773"/>
                </a:cubicBezTo>
                <a:lnTo>
                  <a:pt x="0" y="286805"/>
                </a:lnTo>
                <a:cubicBezTo>
                  <a:pt x="0" y="128407"/>
                  <a:pt x="127868" y="0"/>
                  <a:pt x="285602" y="0"/>
                </a:cubicBezTo>
                <a:close/>
              </a:path>
            </a:pathLst>
          </a:cu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272356" y="216008"/>
            <a:ext cx="5429938" cy="915577"/>
          </a:xfrm>
          <a:prstGeom prst="rect">
            <a:avLst/>
          </a:prstGeom>
          <a:solidFill>
            <a:srgbClr val="8B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Freeform 39"/>
          <p:cNvSpPr/>
          <p:nvPr/>
        </p:nvSpPr>
        <p:spPr>
          <a:xfrm flipH="1">
            <a:off x="2515716" y="216007"/>
            <a:ext cx="960621" cy="91557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8B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813539" y="216009"/>
            <a:ext cx="5888756" cy="525100"/>
          </a:xfrm>
          <a:custGeom>
            <a:avLst/>
            <a:gdLst>
              <a:gd name="connsiteX0" fmla="*/ 1032 w 5190750"/>
              <a:gd name="connsiteY0" fmla="*/ 0 h 592039"/>
              <a:gd name="connsiteX1" fmla="*/ 5190750 w 5190750"/>
              <a:gd name="connsiteY1" fmla="*/ 0 h 592039"/>
              <a:gd name="connsiteX2" fmla="*/ 5190750 w 5190750"/>
              <a:gd name="connsiteY2" fmla="*/ 592039 h 592039"/>
              <a:gd name="connsiteX3" fmla="*/ 581804 w 5190750"/>
              <a:gd name="connsiteY3" fmla="*/ 592039 h 592039"/>
              <a:gd name="connsiteX4" fmla="*/ 0 w 5190750"/>
              <a:gd name="connsiteY4" fmla="*/ 10235 h 5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0750" h="592039">
                <a:moveTo>
                  <a:pt x="1032" y="0"/>
                </a:moveTo>
                <a:lnTo>
                  <a:pt x="5190750" y="0"/>
                </a:lnTo>
                <a:lnTo>
                  <a:pt x="5190750" y="592039"/>
                </a:lnTo>
                <a:lnTo>
                  <a:pt x="581804" y="592039"/>
                </a:lnTo>
                <a:cubicBezTo>
                  <a:pt x="260483" y="592039"/>
                  <a:pt x="0" y="331556"/>
                  <a:pt x="0" y="1023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8616191" y="219848"/>
            <a:ext cx="960621" cy="91173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4EC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70491" y="352551"/>
            <a:ext cx="1105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&gt;&gt;</a:t>
            </a:r>
            <a:endParaRPr lang="en-US" sz="36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35367" y="309575"/>
            <a:ext cx="3291287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โปรแกรมกราฟิก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756" y="2101333"/>
            <a:ext cx="8880796" cy="379303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393717" y="3443868"/>
            <a:ext cx="71113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โปรแกรมกราฟิกเป็นโปรแกรมสำหรับวาดภาพ ตกแต่งภาพ </a:t>
            </a:r>
            <a:br>
              <a:rPr lang="th-TH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ซึ่งมีอยู่หลายโปรแกรม โดยโปรแกรมที่ได้รับความนิยม เช่น </a:t>
            </a:r>
            <a:br>
              <a:rPr lang="th-TH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โปรแกรมระบายสี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(Paint) </a:t>
            </a:r>
            <a:r>
              <a:rPr lang="th-TH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ซึ่งมีเครื่องมือในการวาดภาพ ระบายสี </a:t>
            </a:r>
            <a:br>
              <a:rPr lang="th-TH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และจัดการกับภาพมากมาย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95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65471" y="392399"/>
            <a:ext cx="4461058" cy="763348"/>
            <a:chOff x="3248589" y="392399"/>
            <a:chExt cx="4461058" cy="763348"/>
          </a:xfrm>
        </p:grpSpPr>
        <p:sp>
          <p:nvSpPr>
            <p:cNvPr id="7" name="Rounded Rectangle 6"/>
            <p:cNvSpPr/>
            <p:nvPr/>
          </p:nvSpPr>
          <p:spPr>
            <a:xfrm>
              <a:off x="3248589" y="492548"/>
              <a:ext cx="4461058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932407" y="402648"/>
              <a:ext cx="2777240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46461" y="400749"/>
              <a:ext cx="4363186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34327" y="407778"/>
              <a:ext cx="10102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24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58784" y="402648"/>
              <a:ext cx="1364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วาดเส้น เล่นสี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68196" y="392399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7</a:t>
              </a:r>
              <a:endParaRPr lang="th-TH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779" y="2484012"/>
            <a:ext cx="4978571" cy="37465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190513" y="1276374"/>
            <a:ext cx="6622326" cy="3408836"/>
            <a:chOff x="840516" y="1496714"/>
            <a:chExt cx="6622326" cy="3408836"/>
          </a:xfrm>
        </p:grpSpPr>
        <p:sp>
          <p:nvSpPr>
            <p:cNvPr id="16" name="TextBox 15"/>
            <p:cNvSpPr txBox="1"/>
            <p:nvPr/>
          </p:nvSpPr>
          <p:spPr>
            <a:xfrm>
              <a:off x="840516" y="1496714"/>
              <a:ext cx="46057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2400">
                  <a:solidFill>
                    <a:srgbClr val="00557C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3200" b="1" dirty="0">
                  <a:solidFill>
                    <a:srgbClr val="484AE0"/>
                  </a:solidFill>
                  <a:latin typeface="TH Sarabun New" pitchFamily="34" charset="-34"/>
                  <a:cs typeface="TH Sarabun New" pitchFamily="34" charset="-34"/>
                </a:rPr>
                <a:t>นักเรียน</a:t>
              </a:r>
              <a:r>
                <a:rPr lang="th-TH" sz="3200" b="1" dirty="0" smtClean="0">
                  <a:solidFill>
                    <a:srgbClr val="484AE0"/>
                  </a:solidFill>
                  <a:latin typeface="TH Sarabun New" pitchFamily="34" charset="-34"/>
                  <a:cs typeface="TH Sarabun New" pitchFamily="34" charset="-34"/>
                </a:rPr>
                <a:t>ฝึกใช้โปรแกรมระบายสี </a:t>
              </a:r>
              <a:r>
                <a:rPr lang="en-US" sz="3200" b="1" dirty="0" smtClean="0">
                  <a:solidFill>
                    <a:srgbClr val="484AE0"/>
                  </a:solidFill>
                  <a:latin typeface="TH Sarabun New" pitchFamily="34" charset="-34"/>
                  <a:cs typeface="TH Sarabun New" pitchFamily="34" charset="-34"/>
                </a:rPr>
                <a:t>(Paint)</a:t>
              </a:r>
              <a:endParaRPr lang="th-TH" sz="32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0516" y="2241293"/>
              <a:ext cx="66223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คลิกเมาส์ที่ปุ่ม </a:t>
              </a:r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Start </a:t>
              </a: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แล้วเลือก </a:t>
              </a:r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Windows Accessories</a:t>
              </a: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คลิกเมาส์เลือกโปรแกรม ระบายสี หรือ </a:t>
              </a:r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Paint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348675" y="4074553"/>
              <a:ext cx="6018606" cy="830997"/>
              <a:chOff x="1286116" y="5978670"/>
              <a:chExt cx="6018606" cy="830997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1290648" y="6153785"/>
                <a:ext cx="6014074" cy="494172"/>
              </a:xfrm>
              <a:prstGeom prst="roundRect">
                <a:avLst>
                  <a:gd name="adj" fmla="val 37043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286116" y="6129309"/>
                <a:ext cx="551665" cy="551665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903884" y="5978670"/>
                <a:ext cx="540083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3200" dirty="0" smtClean="0">
                    <a:latin typeface="TH Sarabun New" pitchFamily="34" charset="-34"/>
                    <a:cs typeface="TH Sarabun New" pitchFamily="34" charset="-34"/>
                  </a:rPr>
                  <a:t>การวาดภาพด้วยโปรแกรมระบายสี มีข้อดีอย่างไร</a:t>
                </a:r>
                <a:endParaRPr lang="th-TH" sz="32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413771" y="6144733"/>
                <a:ext cx="2743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</a:p>
            </p:txBody>
          </p:sp>
        </p:grpSp>
        <p:pic>
          <p:nvPicPr>
            <p:cNvPr id="2052" name="Picture 4" descr="Image result for paint windo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281" y="1589545"/>
              <a:ext cx="591848" cy="583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Image result for paint windows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2814" y="3198717"/>
              <a:ext cx="396137" cy="390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ight Triangle 33"/>
          <p:cNvSpPr/>
          <p:nvPr/>
        </p:nvSpPr>
        <p:spPr>
          <a:xfrm>
            <a:off x="0" y="4160520"/>
            <a:ext cx="6774180" cy="2697480"/>
          </a:xfrm>
          <a:prstGeom prst="rtTriangle">
            <a:avLst/>
          </a:prstGeom>
          <a:solidFill>
            <a:srgbClr val="32B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597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8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52" y="1840511"/>
            <a:ext cx="9606496" cy="44416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8" name="Freeform 37"/>
          <p:cNvSpPr/>
          <p:nvPr/>
        </p:nvSpPr>
        <p:spPr>
          <a:xfrm>
            <a:off x="2515716" y="300834"/>
            <a:ext cx="7061096" cy="915579"/>
          </a:xfrm>
          <a:custGeom>
            <a:avLst/>
            <a:gdLst>
              <a:gd name="connsiteX0" fmla="*/ 285602 w 7061096"/>
              <a:gd name="connsiteY0" fmla="*/ 0 h 915579"/>
              <a:gd name="connsiteX1" fmla="*/ 960621 w 7061096"/>
              <a:gd name="connsiteY1" fmla="*/ 0 h 915579"/>
              <a:gd name="connsiteX2" fmla="*/ 960621 w 7061096"/>
              <a:gd name="connsiteY2" fmla="*/ 1 h 915579"/>
              <a:gd name="connsiteX3" fmla="*/ 6186578 w 7061096"/>
              <a:gd name="connsiteY3" fmla="*/ 1 h 915579"/>
              <a:gd name="connsiteX4" fmla="*/ 6186578 w 7061096"/>
              <a:gd name="connsiteY4" fmla="*/ 3841 h 915579"/>
              <a:gd name="connsiteX5" fmla="*/ 6775494 w 7061096"/>
              <a:gd name="connsiteY5" fmla="*/ 3841 h 915579"/>
              <a:gd name="connsiteX6" fmla="*/ 7061096 w 7061096"/>
              <a:gd name="connsiteY6" fmla="*/ 289443 h 915579"/>
              <a:gd name="connsiteX7" fmla="*/ 7061096 w 7061096"/>
              <a:gd name="connsiteY7" fmla="*/ 629977 h 915579"/>
              <a:gd name="connsiteX8" fmla="*/ 6775494 w 7061096"/>
              <a:gd name="connsiteY8" fmla="*/ 915579 h 915579"/>
              <a:gd name="connsiteX9" fmla="*/ 6100475 w 7061096"/>
              <a:gd name="connsiteY9" fmla="*/ 915579 h 915579"/>
              <a:gd name="connsiteX10" fmla="*/ 6100475 w 7061096"/>
              <a:gd name="connsiteY10" fmla="*/ 915578 h 915579"/>
              <a:gd name="connsiteX11" fmla="*/ 960621 w 7061096"/>
              <a:gd name="connsiteY11" fmla="*/ 915578 h 915579"/>
              <a:gd name="connsiteX12" fmla="*/ 756640 w 7061096"/>
              <a:gd name="connsiteY12" fmla="*/ 915578 h 915579"/>
              <a:gd name="connsiteX13" fmla="*/ 285602 w 7061096"/>
              <a:gd name="connsiteY13" fmla="*/ 915578 h 915579"/>
              <a:gd name="connsiteX14" fmla="*/ 0 w 7061096"/>
              <a:gd name="connsiteY14" fmla="*/ 628773 h 915579"/>
              <a:gd name="connsiteX15" fmla="*/ 0 w 7061096"/>
              <a:gd name="connsiteY15" fmla="*/ 286805 h 915579"/>
              <a:gd name="connsiteX16" fmla="*/ 285602 w 7061096"/>
              <a:gd name="connsiteY16" fmla="*/ 0 h 91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61096" h="915579">
                <a:moveTo>
                  <a:pt x="285602" y="0"/>
                </a:moveTo>
                <a:lnTo>
                  <a:pt x="960621" y="0"/>
                </a:lnTo>
                <a:lnTo>
                  <a:pt x="960621" y="1"/>
                </a:lnTo>
                <a:lnTo>
                  <a:pt x="6186578" y="1"/>
                </a:lnTo>
                <a:lnTo>
                  <a:pt x="6186578" y="3841"/>
                </a:lnTo>
                <a:lnTo>
                  <a:pt x="6775494" y="3841"/>
                </a:lnTo>
                <a:cubicBezTo>
                  <a:pt x="6933228" y="3841"/>
                  <a:pt x="7061096" y="131709"/>
                  <a:pt x="7061096" y="289443"/>
                </a:cubicBezTo>
                <a:lnTo>
                  <a:pt x="7061096" y="629977"/>
                </a:lnTo>
                <a:cubicBezTo>
                  <a:pt x="7061096" y="787711"/>
                  <a:pt x="6933228" y="915579"/>
                  <a:pt x="6775494" y="915579"/>
                </a:cubicBezTo>
                <a:lnTo>
                  <a:pt x="6100475" y="915579"/>
                </a:lnTo>
                <a:lnTo>
                  <a:pt x="6100475" y="915578"/>
                </a:lnTo>
                <a:lnTo>
                  <a:pt x="960621" y="915578"/>
                </a:lnTo>
                <a:lnTo>
                  <a:pt x="756640" y="915578"/>
                </a:lnTo>
                <a:lnTo>
                  <a:pt x="285602" y="915578"/>
                </a:lnTo>
                <a:cubicBezTo>
                  <a:pt x="127868" y="915578"/>
                  <a:pt x="0" y="787172"/>
                  <a:pt x="0" y="628773"/>
                </a:cubicBezTo>
                <a:lnTo>
                  <a:pt x="0" y="286805"/>
                </a:lnTo>
                <a:cubicBezTo>
                  <a:pt x="0" y="128407"/>
                  <a:pt x="127868" y="0"/>
                  <a:pt x="285602" y="0"/>
                </a:cubicBezTo>
                <a:close/>
              </a:path>
            </a:pathLst>
          </a:cu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272356" y="216008"/>
            <a:ext cx="5429938" cy="915577"/>
          </a:xfrm>
          <a:prstGeom prst="rect">
            <a:avLst/>
          </a:prstGeom>
          <a:solidFill>
            <a:srgbClr val="0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Freeform 39"/>
          <p:cNvSpPr/>
          <p:nvPr/>
        </p:nvSpPr>
        <p:spPr>
          <a:xfrm flipH="1">
            <a:off x="2515716" y="216007"/>
            <a:ext cx="960621" cy="91557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0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813539" y="216009"/>
            <a:ext cx="5888756" cy="525100"/>
          </a:xfrm>
          <a:custGeom>
            <a:avLst/>
            <a:gdLst>
              <a:gd name="connsiteX0" fmla="*/ 1032 w 5190750"/>
              <a:gd name="connsiteY0" fmla="*/ 0 h 592039"/>
              <a:gd name="connsiteX1" fmla="*/ 5190750 w 5190750"/>
              <a:gd name="connsiteY1" fmla="*/ 0 h 592039"/>
              <a:gd name="connsiteX2" fmla="*/ 5190750 w 5190750"/>
              <a:gd name="connsiteY2" fmla="*/ 592039 h 592039"/>
              <a:gd name="connsiteX3" fmla="*/ 581804 w 5190750"/>
              <a:gd name="connsiteY3" fmla="*/ 592039 h 592039"/>
              <a:gd name="connsiteX4" fmla="*/ 0 w 5190750"/>
              <a:gd name="connsiteY4" fmla="*/ 10235 h 5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0750" h="592039">
                <a:moveTo>
                  <a:pt x="1032" y="0"/>
                </a:moveTo>
                <a:lnTo>
                  <a:pt x="5190750" y="0"/>
                </a:lnTo>
                <a:lnTo>
                  <a:pt x="5190750" y="592039"/>
                </a:lnTo>
                <a:lnTo>
                  <a:pt x="581804" y="592039"/>
                </a:lnTo>
                <a:cubicBezTo>
                  <a:pt x="260483" y="592039"/>
                  <a:pt x="0" y="331556"/>
                  <a:pt x="0" y="1023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8616191" y="219848"/>
            <a:ext cx="960621" cy="91173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01B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70491" y="334667"/>
            <a:ext cx="1105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&gt;&gt;</a:t>
            </a:r>
            <a:endParaRPr lang="en-US" sz="44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48243" y="244259"/>
            <a:ext cx="4065537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โปรแกรมประมวลคำ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1004" y="3636867"/>
            <a:ext cx="77570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โปรแกรมประมวลคำ เป็นโปรแกรมที่ใช้ในการพิมพ์งาน มีอยู่หลายโปรแกรม เช่น </a:t>
            </a:r>
            <a:b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โปรแกรมโน้ตแพด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(Notepad) 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โปรแกรมเวิร์ดแพด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(WordPad) 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หรือ</a:t>
            </a:r>
            <a:b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โปรแกรมไมโครซอฟต์ออฟฟิศเวิร์ด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(Microsoft Office Word) 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เป็นต้น</a:t>
            </a:r>
            <a:b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บางโปรแกรมสามารถวาดภาพ และสร้างตารางได้ด้วย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78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4160520"/>
            <a:ext cx="6774180" cy="2697480"/>
          </a:xfrm>
          <a:prstGeom prst="rtTriangle">
            <a:avLst/>
          </a:prstGeom>
          <a:solidFill>
            <a:srgbClr val="2A5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65471" y="282902"/>
            <a:ext cx="4695428" cy="872845"/>
            <a:chOff x="3248589" y="282902"/>
            <a:chExt cx="4695428" cy="872845"/>
          </a:xfrm>
        </p:grpSpPr>
        <p:sp>
          <p:nvSpPr>
            <p:cNvPr id="7" name="Rounded Rectangle 6"/>
            <p:cNvSpPr/>
            <p:nvPr/>
          </p:nvSpPr>
          <p:spPr>
            <a:xfrm>
              <a:off x="3248589" y="492548"/>
              <a:ext cx="4695428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932407" y="402648"/>
              <a:ext cx="3011610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46461" y="400749"/>
              <a:ext cx="4597556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96470" y="320690"/>
              <a:ext cx="12859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68756" y="282902"/>
              <a:ext cx="2249335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มือพิมพ์อันดับ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20907" y="316197"/>
              <a:ext cx="5661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8</a:t>
              </a:r>
              <a:endParaRPr lang="th-TH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40516" y="1381698"/>
            <a:ext cx="788389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557C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r>
              <a:rPr lang="th-TH" sz="36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นักเรียนฝึกใช้โปรแกรมประมวล</a:t>
            </a:r>
            <a:r>
              <a:rPr lang="th-TH" sz="36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คำ โดยปฏิบัติตามขั้นตอนดังนี้</a:t>
            </a:r>
            <a:endParaRPr lang="th-TH" sz="3600" b="1" dirty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0516" y="2241293"/>
            <a:ext cx="490070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คลิกเมาส์ที่ปุ่ม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Start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คลิกเมาส์เลือกโปรแกรมประมวลคำ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ทดลองพิมพ์คำที่ต้องการ</a:t>
            </a:r>
            <a:endParaRPr lang="en-US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81" y="2298410"/>
            <a:ext cx="5109769" cy="330991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885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/>
          <p:nvPr/>
        </p:nvSpPr>
        <p:spPr>
          <a:xfrm>
            <a:off x="0" y="4160520"/>
            <a:ext cx="6774180" cy="2697480"/>
          </a:xfrm>
          <a:prstGeom prst="rtTriangle">
            <a:avLst/>
          </a:prstGeom>
          <a:solidFill>
            <a:srgbClr val="2A5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5282" y="700546"/>
            <a:ext cx="541526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บันทึกงานที่พิมพ์ไว้ในหน่วยความจำของคอมพิวเตอร์ 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โดยคลิกเมาส์ที่เมนูแฟ้ม แล้วคลิกเมาส์เลือกบันทึกเป็น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57048" y="709223"/>
            <a:ext cx="5594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คลิกเมาส์เลือกโฟลเดอร์ที่ต้องการจัดเก็บไฟล์ ตั้งชื่อไฟล์ 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แล้วคลิกที่ปุ่ม บันทึก เพื่อจัดเก็บไฟล์ไว้ในโฟลเดอร์ของตนเอง 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08377" y="5657741"/>
            <a:ext cx="4297341" cy="789484"/>
            <a:chOff x="1372317" y="6014293"/>
            <a:chExt cx="4297341" cy="789484"/>
          </a:xfrm>
        </p:grpSpPr>
        <p:sp>
          <p:nvSpPr>
            <p:cNvPr id="16" name="Rounded Rectangle 15"/>
            <p:cNvSpPr/>
            <p:nvPr/>
          </p:nvSpPr>
          <p:spPr>
            <a:xfrm>
              <a:off x="1372317" y="6014293"/>
              <a:ext cx="4297341" cy="789484"/>
            </a:xfrm>
            <a:prstGeom prst="roundRect">
              <a:avLst>
                <a:gd name="adj" fmla="val 3704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537200" y="6082907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03884" y="6066544"/>
              <a:ext cx="36569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  <a:t>นักเรียนจะใช้โปรแกรมประมวลคำพิมพ์ข้อความใด</a:t>
              </a:r>
            </a:p>
            <a:p>
              <a: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  <a:t>เพื่อบอกความรู้สึกที่มีต่อผู้ปกครอง</a:t>
              </a:r>
              <a:endParaRPr lang="th-TH" sz="20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52440" y="6037187"/>
              <a:ext cx="274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40" y="2343573"/>
            <a:ext cx="4724112" cy="2487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2" y="2343573"/>
            <a:ext cx="5106823" cy="24855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254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5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62" y="1839866"/>
            <a:ext cx="9632077" cy="444398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8" name="Freeform 37"/>
          <p:cNvSpPr/>
          <p:nvPr/>
        </p:nvSpPr>
        <p:spPr>
          <a:xfrm>
            <a:off x="2515716" y="300834"/>
            <a:ext cx="7061096" cy="915579"/>
          </a:xfrm>
          <a:custGeom>
            <a:avLst/>
            <a:gdLst>
              <a:gd name="connsiteX0" fmla="*/ 285602 w 7061096"/>
              <a:gd name="connsiteY0" fmla="*/ 0 h 915579"/>
              <a:gd name="connsiteX1" fmla="*/ 960621 w 7061096"/>
              <a:gd name="connsiteY1" fmla="*/ 0 h 915579"/>
              <a:gd name="connsiteX2" fmla="*/ 960621 w 7061096"/>
              <a:gd name="connsiteY2" fmla="*/ 1 h 915579"/>
              <a:gd name="connsiteX3" fmla="*/ 6186578 w 7061096"/>
              <a:gd name="connsiteY3" fmla="*/ 1 h 915579"/>
              <a:gd name="connsiteX4" fmla="*/ 6186578 w 7061096"/>
              <a:gd name="connsiteY4" fmla="*/ 3841 h 915579"/>
              <a:gd name="connsiteX5" fmla="*/ 6775494 w 7061096"/>
              <a:gd name="connsiteY5" fmla="*/ 3841 h 915579"/>
              <a:gd name="connsiteX6" fmla="*/ 7061096 w 7061096"/>
              <a:gd name="connsiteY6" fmla="*/ 289443 h 915579"/>
              <a:gd name="connsiteX7" fmla="*/ 7061096 w 7061096"/>
              <a:gd name="connsiteY7" fmla="*/ 629977 h 915579"/>
              <a:gd name="connsiteX8" fmla="*/ 6775494 w 7061096"/>
              <a:gd name="connsiteY8" fmla="*/ 915579 h 915579"/>
              <a:gd name="connsiteX9" fmla="*/ 6100475 w 7061096"/>
              <a:gd name="connsiteY9" fmla="*/ 915579 h 915579"/>
              <a:gd name="connsiteX10" fmla="*/ 6100475 w 7061096"/>
              <a:gd name="connsiteY10" fmla="*/ 915578 h 915579"/>
              <a:gd name="connsiteX11" fmla="*/ 960621 w 7061096"/>
              <a:gd name="connsiteY11" fmla="*/ 915578 h 915579"/>
              <a:gd name="connsiteX12" fmla="*/ 756640 w 7061096"/>
              <a:gd name="connsiteY12" fmla="*/ 915578 h 915579"/>
              <a:gd name="connsiteX13" fmla="*/ 285602 w 7061096"/>
              <a:gd name="connsiteY13" fmla="*/ 915578 h 915579"/>
              <a:gd name="connsiteX14" fmla="*/ 0 w 7061096"/>
              <a:gd name="connsiteY14" fmla="*/ 628773 h 915579"/>
              <a:gd name="connsiteX15" fmla="*/ 0 w 7061096"/>
              <a:gd name="connsiteY15" fmla="*/ 286805 h 915579"/>
              <a:gd name="connsiteX16" fmla="*/ 285602 w 7061096"/>
              <a:gd name="connsiteY16" fmla="*/ 0 h 91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61096" h="915579">
                <a:moveTo>
                  <a:pt x="285602" y="0"/>
                </a:moveTo>
                <a:lnTo>
                  <a:pt x="960621" y="0"/>
                </a:lnTo>
                <a:lnTo>
                  <a:pt x="960621" y="1"/>
                </a:lnTo>
                <a:lnTo>
                  <a:pt x="6186578" y="1"/>
                </a:lnTo>
                <a:lnTo>
                  <a:pt x="6186578" y="3841"/>
                </a:lnTo>
                <a:lnTo>
                  <a:pt x="6775494" y="3841"/>
                </a:lnTo>
                <a:cubicBezTo>
                  <a:pt x="6933228" y="3841"/>
                  <a:pt x="7061096" y="131709"/>
                  <a:pt x="7061096" y="289443"/>
                </a:cubicBezTo>
                <a:lnTo>
                  <a:pt x="7061096" y="629977"/>
                </a:lnTo>
                <a:cubicBezTo>
                  <a:pt x="7061096" y="787711"/>
                  <a:pt x="6933228" y="915579"/>
                  <a:pt x="6775494" y="915579"/>
                </a:cubicBezTo>
                <a:lnTo>
                  <a:pt x="6100475" y="915579"/>
                </a:lnTo>
                <a:lnTo>
                  <a:pt x="6100475" y="915578"/>
                </a:lnTo>
                <a:lnTo>
                  <a:pt x="960621" y="915578"/>
                </a:lnTo>
                <a:lnTo>
                  <a:pt x="756640" y="915578"/>
                </a:lnTo>
                <a:lnTo>
                  <a:pt x="285602" y="915578"/>
                </a:lnTo>
                <a:cubicBezTo>
                  <a:pt x="127868" y="915578"/>
                  <a:pt x="0" y="787172"/>
                  <a:pt x="0" y="628773"/>
                </a:cubicBezTo>
                <a:lnTo>
                  <a:pt x="0" y="286805"/>
                </a:lnTo>
                <a:cubicBezTo>
                  <a:pt x="0" y="128407"/>
                  <a:pt x="127868" y="0"/>
                  <a:pt x="285602" y="0"/>
                </a:cubicBezTo>
                <a:close/>
              </a:path>
            </a:pathLst>
          </a:cu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272356" y="216008"/>
            <a:ext cx="5429938" cy="915577"/>
          </a:xfrm>
          <a:prstGeom prst="rect">
            <a:avLst/>
          </a:prstGeom>
          <a:solidFill>
            <a:srgbClr val="FCB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 flipH="1">
            <a:off x="2515716" y="216007"/>
            <a:ext cx="960621" cy="91557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FCB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2813539" y="216009"/>
            <a:ext cx="5888756" cy="525100"/>
          </a:xfrm>
          <a:custGeom>
            <a:avLst/>
            <a:gdLst>
              <a:gd name="connsiteX0" fmla="*/ 1032 w 5190750"/>
              <a:gd name="connsiteY0" fmla="*/ 0 h 592039"/>
              <a:gd name="connsiteX1" fmla="*/ 5190750 w 5190750"/>
              <a:gd name="connsiteY1" fmla="*/ 0 h 592039"/>
              <a:gd name="connsiteX2" fmla="*/ 5190750 w 5190750"/>
              <a:gd name="connsiteY2" fmla="*/ 592039 h 592039"/>
              <a:gd name="connsiteX3" fmla="*/ 581804 w 5190750"/>
              <a:gd name="connsiteY3" fmla="*/ 592039 h 592039"/>
              <a:gd name="connsiteX4" fmla="*/ 0 w 5190750"/>
              <a:gd name="connsiteY4" fmla="*/ 10235 h 5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0750" h="592039">
                <a:moveTo>
                  <a:pt x="1032" y="0"/>
                </a:moveTo>
                <a:lnTo>
                  <a:pt x="5190750" y="0"/>
                </a:lnTo>
                <a:lnTo>
                  <a:pt x="5190750" y="592039"/>
                </a:lnTo>
                <a:lnTo>
                  <a:pt x="581804" y="592039"/>
                </a:lnTo>
                <a:cubicBezTo>
                  <a:pt x="260483" y="592039"/>
                  <a:pt x="0" y="331556"/>
                  <a:pt x="0" y="1023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8616191" y="216007"/>
            <a:ext cx="960621" cy="915579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FBA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8570491" y="258465"/>
            <a:ext cx="1105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Sarabun ExtraBold" panose="00000900000000000000" pitchFamily="2" charset="-34"/>
                <a:cs typeface="Sarabun ExtraBold" panose="00000900000000000000" pitchFamily="2" charset="-34"/>
              </a:rPr>
              <a:t>&gt;&gt;</a:t>
            </a:r>
            <a:endParaRPr lang="en-US" sz="4400" dirty="0">
              <a:solidFill>
                <a:schemeClr val="bg1"/>
              </a:solidFill>
              <a:latin typeface="Sarabun ExtraBold" panose="00000900000000000000" pitchFamily="2" charset="-34"/>
              <a:cs typeface="Sarabun ExtraBold" panose="00000900000000000000" pitchFamily="2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40792" y="276917"/>
            <a:ext cx="3480441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โปรแกรมนำเสนอ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1281" y="3365871"/>
            <a:ext cx="66958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การนำเสนอข้อมูลต่าง ๆ ทำได้หลายวิธี อาจเป็นการบอกเล่า </a:t>
            </a:r>
            <a:b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การวาดภาพ สำหรับคอมพิวเตอร์มีโปรแกรมนำเสนอหลา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ย</a:t>
            </a:r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 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เช่น </a:t>
            </a:r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โปรแกรมไมโครซอฟต์ออฟฟิศเพาเวอร์พอยต์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(Microsoft Office PowerPoint) </a:t>
            </a:r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โปรแกรมซันสตาร์ออฟฟิคอิมเพลสส์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(Sun 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StarOffice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Impress) </a:t>
            </a:r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และโปรแกรมคีย์โน้ต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(Keynote)</a:t>
            </a:r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934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19"/>
          <p:cNvSpPr/>
          <p:nvPr/>
        </p:nvSpPr>
        <p:spPr>
          <a:xfrm>
            <a:off x="0" y="4160520"/>
            <a:ext cx="6774180" cy="2697480"/>
          </a:xfrm>
          <a:prstGeom prst="rtTriangle">
            <a:avLst/>
          </a:prstGeom>
          <a:solidFill>
            <a:srgbClr val="B74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898" y="2350794"/>
            <a:ext cx="5112538" cy="330991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3865471" y="152270"/>
            <a:ext cx="4695428" cy="1048206"/>
            <a:chOff x="3248589" y="152270"/>
            <a:chExt cx="4695428" cy="1048206"/>
          </a:xfrm>
        </p:grpSpPr>
        <p:sp>
          <p:nvSpPr>
            <p:cNvPr id="7" name="Rounded Rectangle 6"/>
            <p:cNvSpPr/>
            <p:nvPr/>
          </p:nvSpPr>
          <p:spPr>
            <a:xfrm>
              <a:off x="3248589" y="492548"/>
              <a:ext cx="4695428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932407" y="402648"/>
              <a:ext cx="3011610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46461" y="400749"/>
              <a:ext cx="4597556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6739" y="277146"/>
              <a:ext cx="14253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32855" y="152270"/>
              <a:ext cx="2060180" cy="1023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กล้านำเสนอ</a:t>
              </a:r>
              <a:endParaRPr lang="th-TH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96862" y="250881"/>
              <a:ext cx="6142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9</a:t>
              </a:r>
              <a:endParaRPr lang="th-TH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40516" y="1496714"/>
            <a:ext cx="7598555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557C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r>
              <a:rPr lang="th-TH" sz="36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นักเรียนฝึกใช้</a:t>
            </a:r>
            <a:r>
              <a:rPr lang="th-TH" sz="36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โปรแกรมนำเสนอ </a:t>
            </a:r>
            <a:r>
              <a:rPr lang="th-TH" sz="36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โดยปฏิบัติตาม</a:t>
            </a:r>
            <a:r>
              <a:rPr lang="th-TH" sz="36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ขั้นตอน ดังนี้</a:t>
            </a:r>
            <a:endParaRPr lang="th-TH" sz="3600" b="1" dirty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0516" y="2241293"/>
            <a:ext cx="57983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คลิกเมาส์ที่ปุ่ม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Start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คลิกเมาส์เลือกโปรแกรมนำเสนอ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โปรแกรมนำเสนอจะปรากฏออกมา ดังภาพ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139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66425" y="596397"/>
            <a:ext cx="541526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คลิกเมาส์ที่บริเวณ “คลิกเพื่อเพิ่มชื่อเรื่อง” แล้วทดลองพิมพ์คำว่า “ฉันรักโรงเรียน” จากนั้นนำเสนอข้อมูลโดยคลิกเมาส์ที่ปุ่ม “การนำเสนอภาพนิ่ง”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37302" y="615964"/>
            <a:ext cx="5907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โปรแกรมจะนำเสนอข้อมูลที่สร้างขึ้นทางหน้าคอมพิวเตอร์ 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และเราสามารถเพิ่มจำนวนหน้า แต่งสีข้อความหรือทำสิ่งต่าง ๆ 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ได้อีกมากมาย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บันทึกไฟล์ไว้ในหน่วยความจำ โดยคลิกเมนูแฟ้ม เลือกบันทึกเป็น หรือ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Save As…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แล้วดับเบิลคลิกเลือกโฟลเดอร์ที่ต้องการ 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จากนั้นตั้งชื่อไฟล์ แล้วคลิกที่ปุ่ม บันทึก เพื่อจัดเก็บไว้ในโฟลเดอร์ของตนเอง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Right Triangle 11"/>
          <p:cNvSpPr/>
          <p:nvPr/>
        </p:nvSpPr>
        <p:spPr>
          <a:xfrm>
            <a:off x="0" y="4160520"/>
            <a:ext cx="6774180" cy="2697480"/>
          </a:xfrm>
          <a:prstGeom prst="rtTriangle">
            <a:avLst/>
          </a:prstGeom>
          <a:solidFill>
            <a:srgbClr val="B74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961506" y="4712513"/>
            <a:ext cx="4297341" cy="600164"/>
            <a:chOff x="1372317" y="5946798"/>
            <a:chExt cx="4297341" cy="600164"/>
          </a:xfrm>
        </p:grpSpPr>
        <p:sp>
          <p:nvSpPr>
            <p:cNvPr id="17" name="Rounded Rectangle 16"/>
            <p:cNvSpPr/>
            <p:nvPr/>
          </p:nvSpPr>
          <p:spPr>
            <a:xfrm>
              <a:off x="1372317" y="6014293"/>
              <a:ext cx="4297341" cy="496678"/>
            </a:xfrm>
            <a:prstGeom prst="roundRect">
              <a:avLst>
                <a:gd name="adj" fmla="val 3704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417454" y="6115565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5278" y="5946798"/>
              <a:ext cx="398698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นักเรียนคิดว่าจะจัดเก็บไฟล์นี้ไว้ใช้งานได้อย่างไร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43580" y="6080731"/>
              <a:ext cx="274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6" y="2462757"/>
            <a:ext cx="4941300" cy="2783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486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2515716" y="216007"/>
            <a:ext cx="7160568" cy="1000406"/>
            <a:chOff x="2515715" y="398571"/>
            <a:chExt cx="7160568" cy="1000406"/>
          </a:xfrm>
        </p:grpSpPr>
        <p:sp>
          <p:nvSpPr>
            <p:cNvPr id="79" name="Freeform 78"/>
            <p:cNvSpPr/>
            <p:nvPr/>
          </p:nvSpPr>
          <p:spPr>
            <a:xfrm>
              <a:off x="2515715" y="483398"/>
              <a:ext cx="7061096" cy="915579"/>
            </a:xfrm>
            <a:custGeom>
              <a:avLst/>
              <a:gdLst>
                <a:gd name="connsiteX0" fmla="*/ 285602 w 7061096"/>
                <a:gd name="connsiteY0" fmla="*/ 0 h 915579"/>
                <a:gd name="connsiteX1" fmla="*/ 960621 w 7061096"/>
                <a:gd name="connsiteY1" fmla="*/ 0 h 915579"/>
                <a:gd name="connsiteX2" fmla="*/ 960621 w 7061096"/>
                <a:gd name="connsiteY2" fmla="*/ 1 h 915579"/>
                <a:gd name="connsiteX3" fmla="*/ 6186578 w 7061096"/>
                <a:gd name="connsiteY3" fmla="*/ 1 h 915579"/>
                <a:gd name="connsiteX4" fmla="*/ 6186578 w 7061096"/>
                <a:gd name="connsiteY4" fmla="*/ 3841 h 915579"/>
                <a:gd name="connsiteX5" fmla="*/ 6775494 w 7061096"/>
                <a:gd name="connsiteY5" fmla="*/ 3841 h 915579"/>
                <a:gd name="connsiteX6" fmla="*/ 7061096 w 7061096"/>
                <a:gd name="connsiteY6" fmla="*/ 289443 h 915579"/>
                <a:gd name="connsiteX7" fmla="*/ 7061096 w 7061096"/>
                <a:gd name="connsiteY7" fmla="*/ 629977 h 915579"/>
                <a:gd name="connsiteX8" fmla="*/ 6775494 w 7061096"/>
                <a:gd name="connsiteY8" fmla="*/ 915579 h 915579"/>
                <a:gd name="connsiteX9" fmla="*/ 6100475 w 7061096"/>
                <a:gd name="connsiteY9" fmla="*/ 915579 h 915579"/>
                <a:gd name="connsiteX10" fmla="*/ 6100475 w 7061096"/>
                <a:gd name="connsiteY10" fmla="*/ 915578 h 915579"/>
                <a:gd name="connsiteX11" fmla="*/ 960621 w 7061096"/>
                <a:gd name="connsiteY11" fmla="*/ 915578 h 915579"/>
                <a:gd name="connsiteX12" fmla="*/ 756640 w 7061096"/>
                <a:gd name="connsiteY12" fmla="*/ 915578 h 915579"/>
                <a:gd name="connsiteX13" fmla="*/ 285602 w 7061096"/>
                <a:gd name="connsiteY13" fmla="*/ 915578 h 915579"/>
                <a:gd name="connsiteX14" fmla="*/ 0 w 7061096"/>
                <a:gd name="connsiteY14" fmla="*/ 628773 h 915579"/>
                <a:gd name="connsiteX15" fmla="*/ 0 w 7061096"/>
                <a:gd name="connsiteY15" fmla="*/ 286805 h 915579"/>
                <a:gd name="connsiteX16" fmla="*/ 285602 w 7061096"/>
                <a:gd name="connsiteY16" fmla="*/ 0 h 9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1096" h="915579">
                  <a:moveTo>
                    <a:pt x="285602" y="0"/>
                  </a:moveTo>
                  <a:lnTo>
                    <a:pt x="960621" y="0"/>
                  </a:lnTo>
                  <a:lnTo>
                    <a:pt x="960621" y="1"/>
                  </a:lnTo>
                  <a:lnTo>
                    <a:pt x="6186578" y="1"/>
                  </a:lnTo>
                  <a:lnTo>
                    <a:pt x="6186578" y="3841"/>
                  </a:lnTo>
                  <a:lnTo>
                    <a:pt x="6775494" y="3841"/>
                  </a:lnTo>
                  <a:cubicBezTo>
                    <a:pt x="6933228" y="3841"/>
                    <a:pt x="7061096" y="131709"/>
                    <a:pt x="7061096" y="289443"/>
                  </a:cubicBezTo>
                  <a:lnTo>
                    <a:pt x="7061096" y="629977"/>
                  </a:lnTo>
                  <a:cubicBezTo>
                    <a:pt x="7061096" y="787711"/>
                    <a:pt x="6933228" y="915579"/>
                    <a:pt x="6775494" y="915579"/>
                  </a:cubicBezTo>
                  <a:lnTo>
                    <a:pt x="6100475" y="915579"/>
                  </a:lnTo>
                  <a:lnTo>
                    <a:pt x="6100475" y="915578"/>
                  </a:lnTo>
                  <a:lnTo>
                    <a:pt x="960621" y="915578"/>
                  </a:lnTo>
                  <a:lnTo>
                    <a:pt x="756640" y="915578"/>
                  </a:lnTo>
                  <a:lnTo>
                    <a:pt x="285602" y="915578"/>
                  </a:lnTo>
                  <a:cubicBezTo>
                    <a:pt x="127868" y="915578"/>
                    <a:pt x="0" y="787172"/>
                    <a:pt x="0" y="628773"/>
                  </a:cubicBezTo>
                  <a:lnTo>
                    <a:pt x="0" y="286805"/>
                  </a:lnTo>
                  <a:cubicBezTo>
                    <a:pt x="0" y="128407"/>
                    <a:pt x="127868" y="0"/>
                    <a:pt x="28560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272355" y="398572"/>
              <a:ext cx="5429938" cy="915577"/>
            </a:xfrm>
            <a:prstGeom prst="rect">
              <a:avLst/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 flipH="1">
              <a:off x="2515715" y="398571"/>
              <a:ext cx="960621" cy="91557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813538" y="398573"/>
              <a:ext cx="5888756" cy="525100"/>
            </a:xfrm>
            <a:custGeom>
              <a:avLst/>
              <a:gdLst>
                <a:gd name="connsiteX0" fmla="*/ 1032 w 5190750"/>
                <a:gd name="connsiteY0" fmla="*/ 0 h 592039"/>
                <a:gd name="connsiteX1" fmla="*/ 5190750 w 5190750"/>
                <a:gd name="connsiteY1" fmla="*/ 0 h 592039"/>
                <a:gd name="connsiteX2" fmla="*/ 5190750 w 5190750"/>
                <a:gd name="connsiteY2" fmla="*/ 592039 h 592039"/>
                <a:gd name="connsiteX3" fmla="*/ 581804 w 5190750"/>
                <a:gd name="connsiteY3" fmla="*/ 592039 h 592039"/>
                <a:gd name="connsiteX4" fmla="*/ 0 w 5190750"/>
                <a:gd name="connsiteY4" fmla="*/ 10235 h 59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0750" h="592039">
                  <a:moveTo>
                    <a:pt x="1032" y="0"/>
                  </a:moveTo>
                  <a:lnTo>
                    <a:pt x="5190750" y="0"/>
                  </a:lnTo>
                  <a:lnTo>
                    <a:pt x="5190750" y="592039"/>
                  </a:lnTo>
                  <a:lnTo>
                    <a:pt x="581804" y="592039"/>
                  </a:lnTo>
                  <a:cubicBezTo>
                    <a:pt x="260483" y="592039"/>
                    <a:pt x="0" y="331556"/>
                    <a:pt x="0" y="1023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8616190" y="402412"/>
              <a:ext cx="960621" cy="91173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62A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570490" y="441029"/>
              <a:ext cx="11057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&gt;&gt;</a:t>
              </a:r>
              <a:endParaRPr lang="en-US" sz="4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4026943" y="280237"/>
            <a:ext cx="3581430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อุปกรณ์เทคโนโลยี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43" y="3260744"/>
            <a:ext cx="1107013" cy="1187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94" y="1456583"/>
            <a:ext cx="2029690" cy="2423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03" y="3919750"/>
            <a:ext cx="1748692" cy="1336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8" y="3846252"/>
            <a:ext cx="1765050" cy="1572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2" y="2170714"/>
            <a:ext cx="2812574" cy="1483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25" y="4873208"/>
            <a:ext cx="1095694" cy="1543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74" y="4227216"/>
            <a:ext cx="975536" cy="14408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942" y="4312338"/>
            <a:ext cx="1680422" cy="21043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011" y="1546206"/>
            <a:ext cx="1518089" cy="1523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831" y="1566179"/>
            <a:ext cx="2746160" cy="27461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1862" y="5728990"/>
            <a:ext cx="5963238" cy="1059045"/>
            <a:chOff x="281862" y="5728990"/>
            <a:chExt cx="5535203" cy="1059045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1482383" y="6005435"/>
              <a:ext cx="4150127" cy="494172"/>
            </a:xfrm>
            <a:prstGeom prst="wedgeRoundRectCallout">
              <a:avLst>
                <a:gd name="adj1" fmla="val -56562"/>
                <a:gd name="adj2" fmla="val -6579"/>
                <a:gd name="adj3" fmla="val 16667"/>
              </a:avLst>
            </a:prstGeom>
            <a:solidFill>
              <a:srgbClr val="EDF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81862" y="5728990"/>
              <a:ext cx="887541" cy="1059045"/>
              <a:chOff x="10479725" y="698858"/>
              <a:chExt cx="887541" cy="1059045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725" y="698858"/>
                <a:ext cx="887541" cy="698581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496306" y="1327016"/>
                <a:ext cx="85437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1600" b="1" dirty="0" smtClean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th-TH" sz="16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297277" y="5925026"/>
              <a:ext cx="4519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อุปกรณ์คอมพิวเตอร์แต่ละอุปกรณ์มีประโยชน์อย่างไร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76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3991" y="327575"/>
            <a:ext cx="8010526" cy="85408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</a:t>
            </a: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ตัวชี้วัด</a:t>
            </a:r>
            <a:endParaRPr lang="th-TH" sz="36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64" y="1811124"/>
            <a:ext cx="9114996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อุปกรณ์เทคโนโลยีใดนิยมใช้ในโรงเรียนและสำนักงานต่าง ๆ มากที่สุด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แท็บเล็ต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กล้องดิจิทัล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คอมพิวเตอร์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9160" y="1457438"/>
            <a:ext cx="969368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หน่วยงานเรียนรู้ที่ 3</a:t>
            </a:r>
            <a:r>
              <a:rPr lang="th-TH" sz="44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 ความรู้</a:t>
            </a:r>
            <a:r>
              <a:rPr lang="th-TH" sz="44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เบื้องต้นเกี่ยวกับอุปกรณ์เทคโนโลยี</a:t>
            </a:r>
          </a:p>
          <a:p>
            <a:pPr algn="ctr"/>
            <a:endParaRPr lang="th-TH" sz="4400" b="1" dirty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ctr"/>
            <a:endParaRPr lang="en-US" sz="4400" b="1" dirty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54489" y="550926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48400" y="3045630"/>
            <a:ext cx="5535406" cy="1099315"/>
            <a:chOff x="6248400" y="3045630"/>
            <a:chExt cx="5535406" cy="1099315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248400" y="3045630"/>
              <a:ext cx="5334000" cy="1099315"/>
            </a:xfrm>
            <a:prstGeom prst="wedgeRoundRectCallout">
              <a:avLst>
                <a:gd name="adj1" fmla="val 38307"/>
                <a:gd name="adj2" fmla="val 12375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20266" y="3067727"/>
              <a:ext cx="54635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เพราะคอมพิวเตอร์ถูกออกแบบมาสำหรับใช้งานในโรงเรียนและสำนักงานต่าง ๆ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76" y="163345"/>
            <a:ext cx="839586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57" y="163345"/>
            <a:ext cx="739422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9507731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หากคอมพิวเตอร์ไม่มีเมาส์สามารถใช้อุปกรณ์ใดของคอมพิวเตอร์แทนได้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ลำโพง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จอภาพ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คีย์บอร์ด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484774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96200" y="2392114"/>
            <a:ext cx="4059878" cy="1754326"/>
            <a:chOff x="7696200" y="2392114"/>
            <a:chExt cx="4059878" cy="1754326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7696200" y="2430780"/>
              <a:ext cx="4059878" cy="1715660"/>
            </a:xfrm>
            <a:prstGeom prst="wedgeRoundRectCallout">
              <a:avLst>
                <a:gd name="adj1" fmla="val 30366"/>
                <a:gd name="adj2" fmla="val 10062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30168" y="2392114"/>
              <a:ext cx="365223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เพราะคีย์บอร์ดและเมาส์เป็นอุปกรณ์รับข้อมูลเข้าสู่คอมพิวเตอร์เหมือนกัน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4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3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7188186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อุปกรณ์ที่มีหน้าจอสัมผัสมีลักษณะการใช้งานอย่างไร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ใช้ปากกาดิจิทัลหรือนิ้วมือแทนคีย์บอร์ดกับเมาส์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สามารถพกพาไปสถานที่ต่าง ๆ ได้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สามารถใช้ติดต่อสื่อสารได้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258024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501" y="5304141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47245" y="3161379"/>
            <a:ext cx="5207966" cy="2142762"/>
            <a:chOff x="5947245" y="3161379"/>
            <a:chExt cx="5207966" cy="2142762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947245" y="3161379"/>
              <a:ext cx="5088220" cy="2027565"/>
            </a:xfrm>
            <a:prstGeom prst="wedgeRoundRectCallout">
              <a:avLst>
                <a:gd name="adj1" fmla="val 34787"/>
                <a:gd name="adj2" fmla="val 7317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66991" y="3242038"/>
              <a:ext cx="508822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 เพราะอุปกรณ์ที่มีหน้าจอสัมผัส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รวมการทำงานทุกอย่างไว้บนจอภาพ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โดยใช้ปากกาดิจิทัลหรือนิ้วมือแทนคีย์บอร์ด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กับเมาส์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8340745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เมื่อคอมพิวเตอร์เกิดอาการผิดปกติ นักเรียนควรปฏิบัติอย่างไร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หาจุดที่เกิดปัญหาเพื่อแก้ไข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ปิดแล้วเปิดใหม่อีกครั้ง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แจ้งผู้ปกครองหรือครู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484120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49291" y="2389944"/>
            <a:ext cx="4769983" cy="2069438"/>
            <a:chOff x="6849291" y="2389944"/>
            <a:chExt cx="4769983" cy="2069438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6849291" y="2389944"/>
              <a:ext cx="4623758" cy="1975228"/>
            </a:xfrm>
            <a:prstGeom prst="wedgeRoundRectCallout">
              <a:avLst>
                <a:gd name="adj1" fmla="val 35198"/>
                <a:gd name="adj2" fmla="val 8273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42920" y="2397279"/>
              <a:ext cx="457635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เพราะเมื่อคอมพิวเตอร์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เกิดอาการผิดปกติ ควรแจ้งผู้ปกครองหรือครูให้ทราบเพื่อป้องกันอันตราย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ที่จะเกิดขึ้น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0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6290505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ข้อใดสามารถนำไปตั้งชื่อโฟลเดอร์และไฟล์ได้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การ์ตูน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การ์ตูน/1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การ์ตูน*.*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233693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32320" y="2907016"/>
            <a:ext cx="4623758" cy="1569660"/>
            <a:chOff x="7132320" y="2907016"/>
            <a:chExt cx="4623758" cy="1569660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132320" y="2928260"/>
              <a:ext cx="4623758" cy="1478280"/>
            </a:xfrm>
            <a:prstGeom prst="wedgeRoundRectCallout">
              <a:avLst>
                <a:gd name="adj1" fmla="val 32938"/>
                <a:gd name="adj2" fmla="val 8830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3300" y="2907016"/>
              <a:ext cx="41986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เพราะหลักเกณฑ์การตั้งชื่อโฟลเดอร์และไฟล์ห้าม</a:t>
              </a:r>
            </a:p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มีเครื่องหมาย /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\:*?&lt;&gt;|</a:t>
              </a:r>
              <a:endPara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06826"/>
            <a:ext cx="7585731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ข้อใดเป็นประโยชน์ของการจัดเก็บข้อมูลอย่างเป็นระบบ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เรียกใช้ข้อมูลได้อย่างรวดเร็ว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ไม่เปลืองพื้นที่จัดเก็บ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เป็นระเบียบเรียบร้อย</a:t>
            </a:r>
          </a:p>
        </p:txBody>
      </p:sp>
      <p:sp>
        <p:nvSpPr>
          <p:cNvPr id="9" name="Oval 8"/>
          <p:cNvSpPr/>
          <p:nvPr/>
        </p:nvSpPr>
        <p:spPr>
          <a:xfrm>
            <a:off x="1043683" y="236579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52360" y="1992616"/>
            <a:ext cx="4739642" cy="1596404"/>
            <a:chOff x="7452360" y="1992616"/>
            <a:chExt cx="4739642" cy="1596404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452360" y="1992616"/>
              <a:ext cx="4303718" cy="1596404"/>
            </a:xfrm>
            <a:prstGeom prst="wedgeRoundRectCallout">
              <a:avLst>
                <a:gd name="adj1" fmla="val 34355"/>
                <a:gd name="adj2" fmla="val 12390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41229" y="1992616"/>
              <a:ext cx="45507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เพราะการจัดเก็บข้อมูล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อย่างเป็นระบบทำให้สามารถ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เรียกใช้ข้อมูลได้อย่างรวดเร็ว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06826"/>
            <a:ext cx="8674169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ถ้าต้องการออกแบบภาพการ์ตูนสำหรับใช้งานควรใช้โปรแกรมใด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โปรแกรมตารางงาน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โปรแกรมระบายสี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โปรแกรมนำเสนอ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344424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33160" y="2558919"/>
            <a:ext cx="5414058" cy="1569660"/>
            <a:chOff x="6233160" y="2558919"/>
            <a:chExt cx="5414058" cy="1569660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6233160" y="2590800"/>
              <a:ext cx="5311140" cy="1440180"/>
            </a:xfrm>
            <a:prstGeom prst="wedgeRoundRectCallout">
              <a:avLst>
                <a:gd name="adj1" fmla="val 38246"/>
                <a:gd name="adj2" fmla="val 10332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4320" y="2558919"/>
              <a:ext cx="53628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เพราะโปรแกรมระบายสีเป็นโปรแกรมพื้นฐานสำหรับการวาดภาพหรือการออกแบบกราฟิกบนคอมพิวเตอร์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5801588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โปรแกรมใดที่เหมาะสมกับการทำรายงาน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Paint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Microsoft Office Word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Microsoft Office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Excel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54569" y="345948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78040" y="2152875"/>
            <a:ext cx="4959533" cy="2062103"/>
            <a:chOff x="7178040" y="2152875"/>
            <a:chExt cx="4959533" cy="2062103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178040" y="2233744"/>
              <a:ext cx="4578038" cy="1821180"/>
            </a:xfrm>
            <a:prstGeom prst="wedgeRoundRectCallout">
              <a:avLst>
                <a:gd name="adj1" fmla="val 31618"/>
                <a:gd name="adj2" fmla="val 10157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29353" y="2152875"/>
              <a:ext cx="480822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เพราะโปรแกรม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Microsoft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Office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Word</a:t>
              </a:r>
              <a:endPara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เป็นโปรแกรมสำหรับสร้างงานเอกสาร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เช่น การทำรายงาน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91586"/>
            <a:ext cx="10030695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ข้อใดเป็นขั้นตอนการบันทึกข้อมูล จากโปรแกรม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Microsoft Office Word</a:t>
            </a: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แฟ้ม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&gt;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บันทึก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&gt;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ตั้งชื่อไฟล์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บันทึก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&gt;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ตั้งชื่อไฟล์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&gt;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แฟ้ม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ตั้งชื่อไฟล์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&gt;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แฟ้ม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&gt;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บันทึก</a:t>
            </a:r>
          </a:p>
        </p:txBody>
      </p:sp>
      <p:sp>
        <p:nvSpPr>
          <p:cNvPr id="9" name="Oval 8"/>
          <p:cNvSpPr/>
          <p:nvPr/>
        </p:nvSpPr>
        <p:spPr>
          <a:xfrm>
            <a:off x="1057247" y="231338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89176" y="2367810"/>
            <a:ext cx="4027710" cy="1789767"/>
            <a:chOff x="8089176" y="2367810"/>
            <a:chExt cx="4027710" cy="1789767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8089176" y="2367810"/>
              <a:ext cx="3793178" cy="1702361"/>
            </a:xfrm>
            <a:prstGeom prst="wedgeRoundRectCallout">
              <a:avLst>
                <a:gd name="adj1" fmla="val 31287"/>
                <a:gd name="adj2" fmla="val 10238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53397" y="2403251"/>
              <a:ext cx="396348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เพราะเป็นขั้นตอน</a:t>
              </a:r>
              <a:b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ที่ช่วยในการบันทึกข้อมูล </a:t>
              </a:r>
              <a:r>
                <a:rPr lang="en-US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(Save)</a:t>
              </a: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อย่างถูกวิธี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91586"/>
            <a:ext cx="9159880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ถ้าต้องการนำเสนอข้อมูลประวัติโรงเรียนควรใช้โปรแกรมใดมากที่สุด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Paint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Microsoft Office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Word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Microsoft Office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PowerPoint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32797" y="453017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629400" y="2545080"/>
            <a:ext cx="4710248" cy="2072989"/>
            <a:chOff x="6629400" y="2545080"/>
            <a:chExt cx="4710248" cy="207298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6629400" y="2545080"/>
              <a:ext cx="4612274" cy="1985091"/>
            </a:xfrm>
            <a:prstGeom prst="wedgeRoundRectCallout">
              <a:avLst>
                <a:gd name="adj1" fmla="val 40161"/>
                <a:gd name="adj2" fmla="val 7443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06687" y="2555966"/>
              <a:ext cx="463296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เพราะโปรแกรม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Microsoft Office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PowerPoint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 สามารถสร้างงานที่จะนำเสนอได้ง่าย และทำให้ข้อมูล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มีความน่าสนใจมากขึ้น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3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75000"/>
              </a:schemeClr>
            </a:gs>
            <a:gs pos="48000">
              <a:schemeClr val="bg1">
                <a:lumMod val="95000"/>
              </a:schemeClr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17352" y="1042099"/>
            <a:ext cx="7288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4F6886"/>
                </a:solidFill>
                <a:latin typeface="TH Sarabun New" pitchFamily="34" charset="-34"/>
                <a:cs typeface="TH Sarabun New" pitchFamily="34" charset="-34"/>
              </a:rPr>
              <a:t>คอมพิวเตอร์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เป็นอุปกรณ์เทคโนโลยีที่ทำงานได้หลากหลาย </a:t>
            </a:r>
            <a:b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เช่น คิดเลข ประมวลผลข้อมูล สร้างเอกสาร นำเสนอข้อมูล </a:t>
            </a:r>
            <a:b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วาดภาพหรือแต่งภาพ ชมภาพยนตร์ ฟังเพลง หรือค้นหาข้อมูลบนอินเทอร์เน็ต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1" y="3827533"/>
            <a:ext cx="2283882" cy="1521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3" y="1518850"/>
            <a:ext cx="2286000" cy="13548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39120" y="3452482"/>
            <a:ext cx="7843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4F6886"/>
                </a:solidFill>
                <a:latin typeface="TH Sarabun New" pitchFamily="34" charset="-34"/>
                <a:cs typeface="TH Sarabun New" pitchFamily="34" charset="-34"/>
              </a:rPr>
              <a:t>กล้องดิจิทัล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เป็นอุปกรณ์เทคโนโลยีที่ใช้สำหรับบันทึกภาพนิ่ง ภาพเคลื่อนไหว สามารถถ่ายภาพและดูภาพได้ทันที บางรุ่นสามารถแต่งภาพและเชื่อมต่อกับอุปกรณ์เทคโนโลยีอื่น ๆ </a:t>
            </a:r>
            <a:b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ได้อีกด้วย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664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75000"/>
              </a:schemeClr>
            </a:gs>
            <a:gs pos="48000">
              <a:schemeClr val="bg1">
                <a:lumMod val="95000"/>
              </a:schemeClr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619379" y="3975138"/>
            <a:ext cx="7078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4F6886"/>
                </a:solidFill>
                <a:latin typeface="TH Sarabun New" pitchFamily="34" charset="-34"/>
                <a:cs typeface="TH Sarabun New" pitchFamily="34" charset="-34"/>
              </a:rPr>
              <a:t>วิทยุ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เป็นอุปกรณ์เทคโนโลยีที่ให้ข้อมูลประเภทเสียง </a:t>
            </a:r>
            <a:b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เช่น ข่าวสารต่าง ๆ ฟังเพลง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19379" y="1028704"/>
            <a:ext cx="7963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4F6886"/>
                </a:solidFill>
                <a:latin typeface="TH Sarabun New" pitchFamily="34" charset="-34"/>
                <a:cs typeface="TH Sarabun New" pitchFamily="34" charset="-34"/>
              </a:rPr>
              <a:t>โทรศัพท์เคลื่อนที่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เป็นอุปกรณ์เทคโนโลยีที่ใช้ในการติดต่อสื่อสาร สามารถพกพาติดตัวไปได้ง่าย โทรศัพท์เคลื่อนที่บางรุ่นสามารถทำงานได้หลายอย่าง เช่น ถ่ายภาพ บันทึกเสียง ดูภาพเคลื่อนไหว เล่นเกม ค้นหาข้อมูลบนอินเทอร์เน็ต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3" y="3975138"/>
            <a:ext cx="2286000" cy="994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67" y="1489729"/>
            <a:ext cx="694093" cy="1386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616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75000"/>
              </a:schemeClr>
            </a:gs>
            <a:gs pos="48000">
              <a:schemeClr val="bg1">
                <a:lumMod val="95000"/>
              </a:schemeClr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91522" y="3822605"/>
            <a:ext cx="79303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4F6886"/>
                </a:solidFill>
                <a:latin typeface="TH Sarabun New" pitchFamily="34" charset="-34"/>
                <a:cs typeface="TH Sarabun New" pitchFamily="34" charset="-34"/>
              </a:rPr>
              <a:t>แท็บเล็ต 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เป็นอุปกรณ์เทคโนโลยีคล้ายคอมพิวเตอร์ขนาดเล็ก </a:t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นักเรียนสามารถใช้ติดต่อสื่อสาร เลือกสิ่งต่าง ๆ ได้โดยการสัมผัสหน้าจอโดยตรงใช้งานได้มากมาย เช่น นักเรียนใช้สำหรับเรียนบนเรียนต่าง ๆ ค้นหาข้อมูลบนอินเตอร์เน็ตหรือเล่นเกม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91522" y="1255710"/>
            <a:ext cx="7777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4F6886"/>
                </a:solidFill>
                <a:latin typeface="TH Sarabun New" pitchFamily="34" charset="-34"/>
                <a:cs typeface="TH Sarabun New" pitchFamily="34" charset="-34"/>
              </a:rPr>
              <a:t>โทรทัศน์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เป็นอุปกรณ์เทคโนโลยีที่ให้ข้อมูลประเภทภาพเคลื่อนไหว เสียง ตัวอักษร เช่น ภาพยนตร์ ข่าวสารต่าง ๆ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3" y="3752425"/>
            <a:ext cx="2286000" cy="2126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11" y="1396949"/>
            <a:ext cx="2286000" cy="1598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751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330774" y="1016698"/>
            <a:ext cx="985667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นักเรียนบอกประโยชน์ของอุปกรณ์เทคโนโลยีที่ตนเองพบเห็นหรือเคยใช้งาน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97181" y="259427"/>
            <a:ext cx="4785471" cy="939163"/>
            <a:chOff x="797181" y="259427"/>
            <a:chExt cx="4785471" cy="939163"/>
          </a:xfrm>
        </p:grpSpPr>
        <p:sp>
          <p:nvSpPr>
            <p:cNvPr id="27" name="Rounded Rectangle 26"/>
            <p:cNvSpPr/>
            <p:nvPr/>
          </p:nvSpPr>
          <p:spPr>
            <a:xfrm>
              <a:off x="797182" y="492548"/>
              <a:ext cx="4785470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481000" y="402648"/>
              <a:ext cx="3101652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97181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895052" y="400749"/>
              <a:ext cx="4687600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421991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75331" y="275260"/>
              <a:ext cx="14253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27956" y="259427"/>
              <a:ext cx="22942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เด็กยุค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</a:t>
              </a: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ทคโนโลยี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56471" y="260195"/>
              <a:ext cx="6142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32820"/>
          <a:stretch/>
        </p:blipFill>
        <p:spPr>
          <a:xfrm>
            <a:off x="3273695" y="1968170"/>
            <a:ext cx="5644611" cy="34550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1365331" y="5499432"/>
            <a:ext cx="9390874" cy="827377"/>
            <a:chOff x="1372317" y="5856141"/>
            <a:chExt cx="9390874" cy="827377"/>
          </a:xfrm>
        </p:grpSpPr>
        <p:sp>
          <p:nvSpPr>
            <p:cNvPr id="21" name="Rounded Rectangle 20"/>
            <p:cNvSpPr/>
            <p:nvPr/>
          </p:nvSpPr>
          <p:spPr>
            <a:xfrm>
              <a:off x="1372317" y="6014293"/>
              <a:ext cx="9390874" cy="494172"/>
            </a:xfrm>
            <a:prstGeom prst="roundRect">
              <a:avLst>
                <a:gd name="adj" fmla="val 3704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37200" y="6082907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11088" y="5856141"/>
              <a:ext cx="88521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ในชีวิตประจำวัน นักเรียนใช้อุปกรณ์เทคโลยีอะไรมากที่สุด และใช้เพื่อประโยชน์ใด</a:t>
              </a:r>
              <a:endParaRPr lang="th-TH" sz="32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52440" y="6037187"/>
              <a:ext cx="274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?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36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75000"/>
              </a:schemeClr>
            </a:gs>
            <a:gs pos="48000">
              <a:schemeClr val="bg1">
                <a:lumMod val="95000"/>
              </a:schemeClr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78"/>
          <p:cNvSpPr/>
          <p:nvPr/>
        </p:nvSpPr>
        <p:spPr>
          <a:xfrm>
            <a:off x="2515716" y="300834"/>
            <a:ext cx="7061096" cy="915579"/>
          </a:xfrm>
          <a:custGeom>
            <a:avLst/>
            <a:gdLst>
              <a:gd name="connsiteX0" fmla="*/ 285602 w 7061096"/>
              <a:gd name="connsiteY0" fmla="*/ 0 h 915579"/>
              <a:gd name="connsiteX1" fmla="*/ 960621 w 7061096"/>
              <a:gd name="connsiteY1" fmla="*/ 0 h 915579"/>
              <a:gd name="connsiteX2" fmla="*/ 960621 w 7061096"/>
              <a:gd name="connsiteY2" fmla="*/ 1 h 915579"/>
              <a:gd name="connsiteX3" fmla="*/ 6186578 w 7061096"/>
              <a:gd name="connsiteY3" fmla="*/ 1 h 915579"/>
              <a:gd name="connsiteX4" fmla="*/ 6186578 w 7061096"/>
              <a:gd name="connsiteY4" fmla="*/ 3841 h 915579"/>
              <a:gd name="connsiteX5" fmla="*/ 6775494 w 7061096"/>
              <a:gd name="connsiteY5" fmla="*/ 3841 h 915579"/>
              <a:gd name="connsiteX6" fmla="*/ 7061096 w 7061096"/>
              <a:gd name="connsiteY6" fmla="*/ 289443 h 915579"/>
              <a:gd name="connsiteX7" fmla="*/ 7061096 w 7061096"/>
              <a:gd name="connsiteY7" fmla="*/ 629977 h 915579"/>
              <a:gd name="connsiteX8" fmla="*/ 6775494 w 7061096"/>
              <a:gd name="connsiteY8" fmla="*/ 915579 h 915579"/>
              <a:gd name="connsiteX9" fmla="*/ 6100475 w 7061096"/>
              <a:gd name="connsiteY9" fmla="*/ 915579 h 915579"/>
              <a:gd name="connsiteX10" fmla="*/ 6100475 w 7061096"/>
              <a:gd name="connsiteY10" fmla="*/ 915578 h 915579"/>
              <a:gd name="connsiteX11" fmla="*/ 960621 w 7061096"/>
              <a:gd name="connsiteY11" fmla="*/ 915578 h 915579"/>
              <a:gd name="connsiteX12" fmla="*/ 756640 w 7061096"/>
              <a:gd name="connsiteY12" fmla="*/ 915578 h 915579"/>
              <a:gd name="connsiteX13" fmla="*/ 285602 w 7061096"/>
              <a:gd name="connsiteY13" fmla="*/ 915578 h 915579"/>
              <a:gd name="connsiteX14" fmla="*/ 0 w 7061096"/>
              <a:gd name="connsiteY14" fmla="*/ 628773 h 915579"/>
              <a:gd name="connsiteX15" fmla="*/ 0 w 7061096"/>
              <a:gd name="connsiteY15" fmla="*/ 286805 h 915579"/>
              <a:gd name="connsiteX16" fmla="*/ 285602 w 7061096"/>
              <a:gd name="connsiteY16" fmla="*/ 0 h 91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61096" h="915579">
                <a:moveTo>
                  <a:pt x="285602" y="0"/>
                </a:moveTo>
                <a:lnTo>
                  <a:pt x="960621" y="0"/>
                </a:lnTo>
                <a:lnTo>
                  <a:pt x="960621" y="1"/>
                </a:lnTo>
                <a:lnTo>
                  <a:pt x="6186578" y="1"/>
                </a:lnTo>
                <a:lnTo>
                  <a:pt x="6186578" y="3841"/>
                </a:lnTo>
                <a:lnTo>
                  <a:pt x="6775494" y="3841"/>
                </a:lnTo>
                <a:cubicBezTo>
                  <a:pt x="6933228" y="3841"/>
                  <a:pt x="7061096" y="131709"/>
                  <a:pt x="7061096" y="289443"/>
                </a:cubicBezTo>
                <a:lnTo>
                  <a:pt x="7061096" y="629977"/>
                </a:lnTo>
                <a:cubicBezTo>
                  <a:pt x="7061096" y="787711"/>
                  <a:pt x="6933228" y="915579"/>
                  <a:pt x="6775494" y="915579"/>
                </a:cubicBezTo>
                <a:lnTo>
                  <a:pt x="6100475" y="915579"/>
                </a:lnTo>
                <a:lnTo>
                  <a:pt x="6100475" y="915578"/>
                </a:lnTo>
                <a:lnTo>
                  <a:pt x="960621" y="915578"/>
                </a:lnTo>
                <a:lnTo>
                  <a:pt x="756640" y="915578"/>
                </a:lnTo>
                <a:lnTo>
                  <a:pt x="285602" y="915578"/>
                </a:lnTo>
                <a:cubicBezTo>
                  <a:pt x="127868" y="915578"/>
                  <a:pt x="0" y="787172"/>
                  <a:pt x="0" y="628773"/>
                </a:cubicBezTo>
                <a:lnTo>
                  <a:pt x="0" y="286805"/>
                </a:lnTo>
                <a:cubicBezTo>
                  <a:pt x="0" y="128407"/>
                  <a:pt x="127868" y="0"/>
                  <a:pt x="28560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272356" y="216008"/>
            <a:ext cx="5429938" cy="915577"/>
          </a:xfrm>
          <a:prstGeom prst="rect">
            <a:avLst/>
          </a:prstGeom>
          <a:solidFill>
            <a:srgbClr val="AFD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1" name="Freeform 80"/>
          <p:cNvSpPr/>
          <p:nvPr/>
        </p:nvSpPr>
        <p:spPr>
          <a:xfrm flipH="1">
            <a:off x="2515716" y="216007"/>
            <a:ext cx="960621" cy="91557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AFD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2813539" y="216009"/>
            <a:ext cx="5888756" cy="525100"/>
          </a:xfrm>
          <a:custGeom>
            <a:avLst/>
            <a:gdLst>
              <a:gd name="connsiteX0" fmla="*/ 1032 w 5190750"/>
              <a:gd name="connsiteY0" fmla="*/ 0 h 592039"/>
              <a:gd name="connsiteX1" fmla="*/ 5190750 w 5190750"/>
              <a:gd name="connsiteY1" fmla="*/ 0 h 592039"/>
              <a:gd name="connsiteX2" fmla="*/ 5190750 w 5190750"/>
              <a:gd name="connsiteY2" fmla="*/ 592039 h 592039"/>
              <a:gd name="connsiteX3" fmla="*/ 581804 w 5190750"/>
              <a:gd name="connsiteY3" fmla="*/ 592039 h 592039"/>
              <a:gd name="connsiteX4" fmla="*/ 0 w 5190750"/>
              <a:gd name="connsiteY4" fmla="*/ 10235 h 5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0750" h="592039">
                <a:moveTo>
                  <a:pt x="1032" y="0"/>
                </a:moveTo>
                <a:lnTo>
                  <a:pt x="5190750" y="0"/>
                </a:lnTo>
                <a:lnTo>
                  <a:pt x="5190750" y="592039"/>
                </a:lnTo>
                <a:lnTo>
                  <a:pt x="581804" y="592039"/>
                </a:lnTo>
                <a:cubicBezTo>
                  <a:pt x="260483" y="592039"/>
                  <a:pt x="0" y="331556"/>
                  <a:pt x="0" y="1023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8616191" y="219848"/>
            <a:ext cx="960621" cy="91173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7FC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570491" y="258465"/>
            <a:ext cx="1105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&gt;&gt;</a:t>
            </a:r>
            <a:endParaRPr lang="en-US" sz="44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823057" y="291655"/>
            <a:ext cx="2545890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คอมพิวเตอร์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"/>
          <a:stretch/>
        </p:blipFill>
        <p:spPr>
          <a:xfrm>
            <a:off x="770490" y="3667186"/>
            <a:ext cx="4669475" cy="31908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46264" y="1988048"/>
            <a:ext cx="5312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คอมพิวเตอร์เป็นอุปกรณ์เทคโนโลยี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ที่มีประโยชน์ เราใช้คอมพิวเตอร์สำหรับ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สร้างเอกสาร ค้นหาข้อมูล วาดภาพ 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ศึกษาบทเรียน และอื่น ๆ คอมพิวเตอร์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มีการพัฒนาและผลิตออกมาหลายรุ่น 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ซึ่งอาจมีลักษณะแตกต่างกันไป</a:t>
            </a:r>
          </a:p>
        </p:txBody>
      </p:sp>
      <p:cxnSp>
        <p:nvCxnSpPr>
          <p:cNvPr id="24" name="Elbow Connector 23"/>
          <p:cNvCxnSpPr/>
          <p:nvPr/>
        </p:nvCxnSpPr>
        <p:spPr>
          <a:xfrm rot="10800000" flipV="1">
            <a:off x="3105229" y="2309936"/>
            <a:ext cx="2680825" cy="1216570"/>
          </a:xfrm>
          <a:prstGeom prst="bentConnector2">
            <a:avLst/>
          </a:prstGeom>
          <a:ln w="76200">
            <a:solidFill>
              <a:srgbClr val="58595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767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75000"/>
              </a:schemeClr>
            </a:gs>
            <a:gs pos="48000">
              <a:schemeClr val="bg1">
                <a:lumMod val="95000"/>
              </a:schemeClr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46154" r="10726" b="16616"/>
          <a:stretch/>
        </p:blipFill>
        <p:spPr>
          <a:xfrm>
            <a:off x="1167258" y="2114846"/>
            <a:ext cx="4852542" cy="322024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672774" y="2790163"/>
            <a:ext cx="4693914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นักเรียนบอกชื่ออุปกรณ์คอมพิวเตอร์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ที่รู้จักในภาพ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63122" y="222743"/>
            <a:ext cx="5865756" cy="905503"/>
            <a:chOff x="1422826" y="250244"/>
            <a:chExt cx="5865756" cy="905503"/>
          </a:xfrm>
        </p:grpSpPr>
        <p:sp>
          <p:nvSpPr>
            <p:cNvPr id="15" name="Rounded Rectangle 14"/>
            <p:cNvSpPr/>
            <p:nvPr/>
          </p:nvSpPr>
          <p:spPr>
            <a:xfrm>
              <a:off x="1422826" y="492548"/>
              <a:ext cx="5865756" cy="66319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06643" y="402648"/>
              <a:ext cx="4181939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422826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520698" y="400749"/>
              <a:ext cx="5767884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047636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00976" y="266260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8332" y="250244"/>
              <a:ext cx="3257623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รู้จักอุปกรณ์คอมพิวเตอร์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71099" y="250881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343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4583</TotalTime>
  <Words>1290</Words>
  <Application>Microsoft Office PowerPoint</Application>
  <PresentationFormat>Custom</PresentationFormat>
  <Paragraphs>242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Angsana New</vt:lpstr>
      <vt:lpstr>TH Sarabun New</vt:lpstr>
      <vt:lpstr>Sarabun ExtraBold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294</cp:revision>
  <dcterms:created xsi:type="dcterms:W3CDTF">2019-05-02T06:07:21Z</dcterms:created>
  <dcterms:modified xsi:type="dcterms:W3CDTF">2020-01-04T02:31:05Z</dcterms:modified>
</cp:coreProperties>
</file>