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6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2" r:id="rId13"/>
    <p:sldId id="303" r:id="rId14"/>
    <p:sldId id="304" r:id="rId15"/>
    <p:sldId id="305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</p:sldIdLst>
  <p:sldSz cx="12192000" cy="6858000"/>
  <p:notesSz cx="6858000" cy="9144000"/>
  <p:embeddedFontLst>
    <p:embeddedFont>
      <p:font typeface="Angsana New" pitchFamily="18" charset="-34"/>
      <p:regular r:id="rId37"/>
      <p:bold r:id="rId38"/>
      <p:italic r:id="rId39"/>
      <p:boldItalic r:id="rId40"/>
    </p:embeddedFont>
    <p:embeddedFont>
      <p:font typeface="Calibri Light" pitchFamily="34" charset="0"/>
      <p:regular r:id="rId41"/>
      <p:italic r:id="rId42"/>
    </p:embeddedFont>
    <p:embeddedFont>
      <p:font typeface="TH Sarabun New" pitchFamily="34" charset="-34"/>
      <p:regular r:id="rId43"/>
      <p:bold r:id="rId44"/>
      <p:italic r:id="rId45"/>
      <p:boldItalic r:id="rId46"/>
    </p:embeddedFont>
    <p:embeddedFont>
      <p:font typeface="Cordia New" pitchFamily="34" charset="-34"/>
      <p:regular r:id="rId47"/>
      <p:bold r:id="rId48"/>
      <p:italic r:id="rId49"/>
      <p:bold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2EBA4"/>
    <a:srgbClr val="F9B6B9"/>
    <a:srgbClr val="FF9900"/>
    <a:srgbClr val="66CCFF"/>
    <a:srgbClr val="CC99FF"/>
    <a:srgbClr val="C7B2D6"/>
    <a:srgbClr val="6D419A"/>
    <a:srgbClr val="ED1C92"/>
    <a:srgbClr val="EF5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0461EBE1-A9E1-4408-B099-22925CDA9A58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4E8754C1-F1B4-46D8-8EC5-7EA31D824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295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5697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0952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274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824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07485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55811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4371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4346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52334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4097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6739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95936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76608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4931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4594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4442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94826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7669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443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5164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122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9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220820"/>
            <a:chOff x="0" y="0"/>
            <a:chExt cx="12192000" cy="8220820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2342271"/>
                <a:ext cx="8354291" cy="1536367"/>
              </a:xfrm>
              <a:prstGeom prst="rect">
                <a:avLst/>
              </a:prstGeom>
              <a:solidFill>
                <a:srgbClr val="6D41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" r="6082"/>
              <a:stretch/>
            </p:blipFill>
            <p:spPr>
              <a:xfrm>
                <a:off x="8049490" y="2129782"/>
                <a:ext cx="4142509" cy="472821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1070" y="3872714"/>
                <a:ext cx="2022604" cy="298528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72714"/>
                <a:ext cx="2767932" cy="298528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2342271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77794" y="2688497"/>
              <a:ext cx="71304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6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r>
                <a:rPr lang="th-TH" sz="66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66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(วิทยาการคำนวณ)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67519" y="3711893"/>
              <a:ext cx="1863011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7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๒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30639" y="4154558"/>
              <a:ext cx="34115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379029" y="167134"/>
              <a:ext cx="4951787" cy="664108"/>
              <a:chOff x="6379029" y="167134"/>
              <a:chExt cx="4951787" cy="66410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379029" y="167134"/>
                <a:ext cx="4841470" cy="664108"/>
                <a:chOff x="9333915" y="1790488"/>
                <a:chExt cx="2864176" cy="405446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9333915" y="1790488"/>
                  <a:ext cx="1814732" cy="4029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solidFill>
                      <a:prstClr val="white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0509968" y="1790488"/>
                  <a:ext cx="1688123" cy="4054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solidFill>
                      <a:prstClr val="white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6542326" y="184911"/>
                <a:ext cx="47884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สถาบันพัฒนาคุณภาพ</a:t>
                </a:r>
                <a:r>
                  <a:rPr lang="th-TH" sz="36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วิชาการ (</a:t>
                </a:r>
                <a:r>
                  <a:rPr lang="th-TH" sz="3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พว.)</a:t>
                </a:r>
                <a:endPara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499" y="167134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98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0371" y="208527"/>
            <a:ext cx="3291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atin typeface="TH Sarabun New" pitchFamily="34" charset="-34"/>
                <a:cs typeface="TH Sarabun New" pitchFamily="34" charset="-34"/>
              </a:rPr>
              <a:t>โปรแกรมกราฟิก</a:t>
            </a:r>
            <a:endParaRPr lang="en-US" sz="54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70" y="1131857"/>
            <a:ext cx="6695447" cy="428563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69813" y="1160613"/>
            <a:ext cx="7470890" cy="59890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7642682" y="2262304"/>
            <a:ext cx="46596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          โปรแกรมกราฟิก </a:t>
            </a:r>
            <a:b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เป็นโปรแกรมสำหรับวาดภาพ </a:t>
            </a:r>
            <a:b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ที่ได้รับความนิยม เช่น โปรแกรมระบายสี </a:t>
            </a:r>
            <a:r>
              <a:rPr lang="en-US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(Paint) </a:t>
            </a:r>
            <a: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ซึ่งมีเครื่องมือในการวาดภาพ ระบายสี และจัดการกับภาพมากมาย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4870" y="2960701"/>
            <a:ext cx="4488581" cy="3735944"/>
            <a:chOff x="254870" y="2960701"/>
            <a:chExt cx="4488581" cy="3735944"/>
          </a:xfrm>
        </p:grpSpPr>
        <p:grpSp>
          <p:nvGrpSpPr>
            <p:cNvPr id="5" name="Group 4"/>
            <p:cNvGrpSpPr/>
            <p:nvPr/>
          </p:nvGrpSpPr>
          <p:grpSpPr>
            <a:xfrm>
              <a:off x="254870" y="4911775"/>
              <a:ext cx="1032417" cy="1784870"/>
              <a:chOff x="10662251" y="5073130"/>
              <a:chExt cx="1032417" cy="178487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662251" y="5073130"/>
                <a:ext cx="1032417" cy="140749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671335" y="6488668"/>
                <a:ext cx="1014251" cy="369332"/>
              </a:xfrm>
              <a:prstGeom prst="rect">
                <a:avLst/>
              </a:prstGeom>
              <a:solidFill>
                <a:srgbClr val="CC99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คำถามสำคัญ</a:t>
                </a:r>
                <a:endPara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852095" y="2960701"/>
              <a:ext cx="2891356" cy="1194429"/>
              <a:chOff x="6968837" y="4911435"/>
              <a:chExt cx="2891356" cy="1194429"/>
            </a:xfrm>
          </p:grpSpPr>
          <p:sp>
            <p:nvSpPr>
              <p:cNvPr id="10" name="Rounded Rectangular Callout 9"/>
              <p:cNvSpPr/>
              <p:nvPr/>
            </p:nvSpPr>
            <p:spPr>
              <a:xfrm>
                <a:off x="6968837" y="4911435"/>
                <a:ext cx="2891356" cy="1194429"/>
              </a:xfrm>
              <a:prstGeom prst="wedgeRoundRectCallout">
                <a:avLst>
                  <a:gd name="adj1" fmla="val -72474"/>
                  <a:gd name="adj2" fmla="val 111312"/>
                  <a:gd name="adj3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989964" y="5090201"/>
                <a:ext cx="2835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b="1" dirty="0" smtClean="0">
                    <a:latin typeface="TH Sarabun New" pitchFamily="34" charset="-34"/>
                    <a:cs typeface="TH Sarabun New" pitchFamily="34" charset="-34"/>
                  </a:rPr>
                  <a:t>นักเรียนจะนำความรู้เกี่ยวกับโปรแกรมกราฟิกไปใช้ในการเรียนวิชาอื่น ๆ </a:t>
                </a:r>
                <a:br>
                  <a:rPr lang="th-TH" sz="20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000" b="1" dirty="0" smtClean="0">
                    <a:latin typeface="TH Sarabun New" pitchFamily="34" charset="-34"/>
                    <a:cs typeface="TH Sarabun New" pitchFamily="34" charset="-34"/>
                  </a:rPr>
                  <a:t>ได้อย่างไร</a:t>
                </a:r>
                <a:endParaRPr lang="en-US" sz="2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80289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20808" r="8538" b="45858"/>
          <a:stretch/>
        </p:blipFill>
        <p:spPr>
          <a:xfrm>
            <a:off x="5869083" y="814780"/>
            <a:ext cx="6075219" cy="34211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0371" y="254247"/>
            <a:ext cx="3291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atin typeface="TH Sarabun New" pitchFamily="34" charset="-34"/>
                <a:cs typeface="TH Sarabun New" pitchFamily="34" charset="-34"/>
              </a:rPr>
              <a:t>โปรแกรมกราฟิก</a:t>
            </a:r>
            <a:endParaRPr lang="en-US" sz="54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41820" y="4235978"/>
            <a:ext cx="6243692" cy="2448592"/>
            <a:chOff x="3041820" y="4235978"/>
            <a:chExt cx="6243692" cy="2448592"/>
          </a:xfrm>
        </p:grpSpPr>
        <p:grpSp>
          <p:nvGrpSpPr>
            <p:cNvPr id="10" name="Group 9"/>
            <p:cNvGrpSpPr/>
            <p:nvPr/>
          </p:nvGrpSpPr>
          <p:grpSpPr>
            <a:xfrm>
              <a:off x="3576491" y="4571753"/>
              <a:ext cx="5709021" cy="2112817"/>
              <a:chOff x="-192232" y="4333920"/>
              <a:chExt cx="5709021" cy="211281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-192232" y="4333920"/>
                <a:ext cx="5431847" cy="2112817"/>
              </a:xfrm>
              <a:prstGeom prst="roundRect">
                <a:avLst>
                  <a:gd name="adj" fmla="val 8216"/>
                </a:avLst>
              </a:prstGeom>
              <a:solidFill>
                <a:srgbClr val="DFD2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76941" y="4644361"/>
                <a:ext cx="56937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            งานด้านกราฟิกดีไซน์ เป็นงานที่ต้องใช้ทักษะ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การออกแบบ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การสร้างสรรค์ผลงานกราฟิกหรือสื่อต่าง ๆ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โดยใช้คอมพิวเตอร์เป็นเครื่องมือ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เป็น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ที่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ต้องการในตลาดแรงงาน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และสร้างรายได้ได้เป็นอย่างดี</a:t>
                </a:r>
                <a:endParaRPr lang="en-US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820" y="4235978"/>
              <a:ext cx="782554" cy="748856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807313" y="4275491"/>
              <a:ext cx="1557222" cy="549057"/>
              <a:chOff x="6610032" y="4102046"/>
              <a:chExt cx="1557222" cy="549057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610032" y="4102046"/>
                <a:ext cx="1557222" cy="463749"/>
              </a:xfrm>
              <a:prstGeom prst="roundRect">
                <a:avLst>
                  <a:gd name="adj" fmla="val 28617"/>
                </a:avLst>
              </a:prstGeom>
              <a:solidFill>
                <a:srgbClr val="FFFFFF"/>
              </a:solidFill>
              <a:ln w="28575">
                <a:solidFill>
                  <a:srgbClr val="B6E5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801542" y="4127883"/>
                <a:ext cx="1162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อาชีพน่ารู้</a:t>
                </a:r>
                <a:endPara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96117" y="1268334"/>
            <a:ext cx="5335732" cy="2694592"/>
            <a:chOff x="-112222" y="1025417"/>
            <a:chExt cx="5335732" cy="2694592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-112222" y="1025417"/>
              <a:ext cx="5335732" cy="2694592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59" y="1142604"/>
              <a:ext cx="4869181" cy="2554545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เครื่องคอมพิวเตอร์บางรุ่นที่หน้าจอ</a:t>
              </a:r>
              <a:br>
                <a:rPr lang="th-TH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เป็นแบบสัมผัส หรือเชื่อมต่อเมาส์ปากกา</a:t>
              </a:r>
            </a:p>
            <a:p>
              <a:pPr algn="thaiDist"/>
              <a:r>
                <a:rPr lang="th-TH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จะทำให้เราวาดภาพได้สะดวกขึ้น </a:t>
              </a:r>
              <a:br>
                <a:rPr lang="th-TH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โดยสามารถเขียนบนหน้าจอคอมพิวเตอร์</a:t>
              </a:r>
              <a:r>
                <a:rPr lang="en-US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หรือใช้ปากกาวาดภาพได้โดยตรง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162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5" y="137317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32187"/>
            <a:ext cx="2398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ภาพตัวต่อของฉัน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21938"/>
            <a:ext cx="614271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b="1" dirty="0" smtClean="0"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2</a:t>
            </a:r>
            <a:endParaRPr lang="th-TH" sz="36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53573" y="1231796"/>
            <a:ext cx="905485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นักเรียนฝึกใช้โปรแกรมระบายสี </a:t>
            </a:r>
            <a:r>
              <a:rPr lang="en-US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(Paint) </a:t>
            </a:r>
            <a:r>
              <a:rPr lang="th-TH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สำหรับสร้างภาพของตัวต่อ</a:t>
            </a: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75" y="2085876"/>
            <a:ext cx="6919779" cy="442922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66566" r="46646" b="15859"/>
          <a:stretch/>
        </p:blipFill>
        <p:spPr>
          <a:xfrm>
            <a:off x="3175562" y="4017819"/>
            <a:ext cx="1524001" cy="1205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88839" y="2276853"/>
            <a:ext cx="3044389" cy="4239027"/>
            <a:chOff x="8388839" y="2276853"/>
            <a:chExt cx="3044389" cy="4239027"/>
          </a:xfrm>
        </p:grpSpPr>
        <p:grpSp>
          <p:nvGrpSpPr>
            <p:cNvPr id="3" name="Group 2"/>
            <p:cNvGrpSpPr/>
            <p:nvPr/>
          </p:nvGrpSpPr>
          <p:grpSpPr>
            <a:xfrm>
              <a:off x="8388839" y="2276853"/>
              <a:ext cx="2980933" cy="1520178"/>
              <a:chOff x="8077200" y="2276853"/>
              <a:chExt cx="2980933" cy="1419324"/>
            </a:xfrm>
          </p:grpSpPr>
          <p:sp>
            <p:nvSpPr>
              <p:cNvPr id="32" name="Rounded Rectangular Callout 31"/>
              <p:cNvSpPr/>
              <p:nvPr/>
            </p:nvSpPr>
            <p:spPr>
              <a:xfrm>
                <a:off x="8077200" y="2276853"/>
                <a:ext cx="2707637" cy="1407935"/>
              </a:xfrm>
              <a:prstGeom prst="wedgeRoundRectCallout">
                <a:avLst>
                  <a:gd name="adj1" fmla="val 30778"/>
                  <a:gd name="adj2" fmla="val 74359"/>
                  <a:gd name="adj3" fmla="val 166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120969" y="2311182"/>
                <a:ext cx="293716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การกดปุ่ม </a:t>
                </a:r>
                <a:r>
                  <a:rPr lang="en-US" sz="2800" b="1" dirty="0" err="1" smtClean="0">
                    <a:latin typeface="TH Sarabun New" pitchFamily="34" charset="-34"/>
                    <a:cs typeface="TH Sarabun New" pitchFamily="34" charset="-34"/>
                  </a:rPr>
                  <a:t>Ctrl+S</a:t>
                </a:r>
                <a:r>
                  <a:rPr lang="en-US" sz="2800" b="1" dirty="0" smtClean="0"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ที่คีย์บอร์ดเป็นการบันทึกข้อมูลได้เช่นกัน</a:t>
                </a:r>
                <a:endParaRPr lang="en-US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6446" y="4161848"/>
              <a:ext cx="1296782" cy="2354032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912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2" y="1537854"/>
            <a:ext cx="9254837" cy="48938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5479" y="208527"/>
            <a:ext cx="51010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 smtClean="0">
                <a:latin typeface="TH Sarabun New" pitchFamily="34" charset="-34"/>
                <a:cs typeface="TH Sarabun New" pitchFamily="34" charset="-34"/>
              </a:rPr>
              <a:t>โปรแกรมนำเสนอข้อมูล</a:t>
            </a:r>
            <a:endParaRPr lang="en-US" sz="6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7011" y="3119531"/>
            <a:ext cx="7411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โปรแกรมสำหรับนำเสนอข้อมูล ตัวอย่างเช่น โปรแกรมไมโครซอฟต์ออฟฟิศเพาเวอร์พอยต์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(Microsoft Office PowerPoint)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และโปรแกรมคีย์โน้ต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(Keynote)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โปรแกรมประเภทนี้สามารถใช้เตรียมนำเสนอข้อมูล สามารถแทรกภาพ เสียง วิดีโอ และเชื่อมโยงไปยังโปรแกรมอื่น ๆ ได้อีกด้วย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27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2390"/>
            <a:ext cx="12192000" cy="394855"/>
          </a:xfrm>
          <a:prstGeom prst="rect">
            <a:avLst/>
          </a:prstGeom>
          <a:solidFill>
            <a:srgbClr val="D2D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14745"/>
            <a:ext cx="12192000" cy="789710"/>
          </a:xfrm>
          <a:prstGeom prst="rect">
            <a:avLst/>
          </a:prstGeom>
          <a:solidFill>
            <a:srgbClr val="D35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b="7677"/>
          <a:stretch/>
        </p:blipFill>
        <p:spPr>
          <a:xfrm>
            <a:off x="3396868" y="137320"/>
            <a:ext cx="5248368" cy="6505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96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41711" y="133368"/>
            <a:ext cx="7107248" cy="1074767"/>
            <a:chOff x="841711" y="133368"/>
            <a:chExt cx="7107248" cy="1074767"/>
          </a:xfrm>
        </p:grpSpPr>
        <p:sp>
          <p:nvSpPr>
            <p:cNvPr id="69" name="Freeform 68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7266" y="14874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97886" y="143617"/>
              <a:ext cx="2861681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นำเสนอข้อมูลของฉัน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07388" y="13336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18942" y="1337573"/>
            <a:ext cx="10211705" cy="1446550"/>
            <a:chOff x="818942" y="1337573"/>
            <a:chExt cx="10211705" cy="1446550"/>
          </a:xfrm>
        </p:grpSpPr>
        <p:sp>
          <p:nvSpPr>
            <p:cNvPr id="40" name="TextBox 39"/>
            <p:cNvSpPr txBox="1"/>
            <p:nvPr/>
          </p:nvSpPr>
          <p:spPr>
            <a:xfrm>
              <a:off x="818942" y="1337573"/>
              <a:ext cx="102117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นักเรียนใช้โปรแกรมนำเสนอ</a:t>
              </a:r>
              <a:r>
                <a:rPr lang="en-US" sz="32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โดยปฏิบัติตามขั้นตอน ดังนี้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คลิกเมาส์ที่ปุ่ม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เลือกโปรแกรม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Microsoft </a:t>
              </a:r>
              <a:r>
                <a:rPr lang="en-US" sz="2800" dirty="0" smtClean="0">
                  <a:latin typeface="TH Sarabun New" pitchFamily="34" charset="-34"/>
                  <a:cs typeface="TH Sarabun New" pitchFamily="34" charset="-34"/>
                </a:rPr>
                <a:t>PowerPoint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 2010</a:t>
              </a:r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8032" y="1852742"/>
              <a:ext cx="476250" cy="4191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31414" r="7123" b="12222"/>
          <a:stretch/>
        </p:blipFill>
        <p:spPr>
          <a:xfrm>
            <a:off x="1549732" y="2677992"/>
            <a:ext cx="3890735" cy="40885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99524" y="1662242"/>
            <a:ext cx="37069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โปรแกรมจะปรากฏดังภาพ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 t="11111" r="7405" b="48889"/>
          <a:stretch/>
        </p:blipFill>
        <p:spPr>
          <a:xfrm>
            <a:off x="6701562" y="2331325"/>
            <a:ext cx="5029200" cy="32972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19934" y="5783324"/>
            <a:ext cx="5902955" cy="862589"/>
            <a:chOff x="5608320" y="5923280"/>
            <a:chExt cx="5902955" cy="862589"/>
          </a:xfrm>
        </p:grpSpPr>
        <p:sp>
          <p:nvSpPr>
            <p:cNvPr id="6" name="Rounded Rectangle 5"/>
            <p:cNvSpPr/>
            <p:nvPr/>
          </p:nvSpPr>
          <p:spPr>
            <a:xfrm>
              <a:off x="5608320" y="5923280"/>
              <a:ext cx="5902955" cy="843280"/>
            </a:xfrm>
            <a:prstGeom prst="roundRect">
              <a:avLst>
                <a:gd name="adj" fmla="val 2871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53345" y="5954872"/>
              <a:ext cx="53007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การเข้าใช้งานโปรแกรม สามารถทำได้อีก 1 วิธี โดยเลือก        แล้วพิมพ์ </a:t>
              </a:r>
              <a:r>
                <a:rPr lang="en-US" sz="2400" b="1" dirty="0" smtClean="0">
                  <a:latin typeface="TH Sarabun New" pitchFamily="34" charset="-34"/>
                  <a:cs typeface="TH Sarabun New" pitchFamily="34" charset="-34"/>
                </a:rPr>
                <a:t>Microsoft PowerPoint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760" y="6017235"/>
              <a:ext cx="644739" cy="600508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429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8980" y="1343337"/>
            <a:ext cx="6164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คลิกเมาส์ที่บริเวณ </a:t>
            </a:r>
            <a:r>
              <a:rPr lang="en-US" sz="2800" b="1" dirty="0" smtClean="0">
                <a:latin typeface="TH Sarabun New" pitchFamily="34" charset="-34"/>
                <a:cs typeface="TH Sarabun New" pitchFamily="34" charset="-34"/>
              </a:rPr>
              <a:t>“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คลิกเพื่อเพิ่มชื่อเรื่อง</a:t>
            </a:r>
            <a:r>
              <a:rPr lang="en-US" sz="2800" b="1" dirty="0" smtClean="0">
                <a:latin typeface="TH Sarabun New" pitchFamily="34" charset="-34"/>
                <a:cs typeface="TH Sarabun New" pitchFamily="34" charset="-34"/>
              </a:rPr>
              <a:t>”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 แล้วพิมพ์ข้อความลงไป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19335" y="1293322"/>
            <a:ext cx="606806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เพิ่มงานหน้าต่อไป คลิกปุ่ม สร้างภาพนิ่งในเมนูหน้าแรก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96000" y="1927088"/>
            <a:ext cx="5609710" cy="4878821"/>
            <a:chOff x="6096000" y="1927088"/>
            <a:chExt cx="5609710" cy="4878821"/>
          </a:xfrm>
        </p:grpSpPr>
        <p:sp>
          <p:nvSpPr>
            <p:cNvPr id="37" name="Flowchart: Alternate Process 36"/>
            <p:cNvSpPr/>
            <p:nvPr/>
          </p:nvSpPr>
          <p:spPr>
            <a:xfrm>
              <a:off x="6096000" y="2173561"/>
              <a:ext cx="5609710" cy="4632348"/>
            </a:xfrm>
            <a:prstGeom prst="flowChartAlternateProcess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2" t="18485" r="7148" b="37576"/>
            <a:stretch/>
          </p:blipFill>
          <p:spPr>
            <a:xfrm>
              <a:off x="6386255" y="2878816"/>
              <a:ext cx="5029200" cy="362803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05817" y="1927088"/>
              <a:ext cx="4726112" cy="830997"/>
            </a:xfrm>
            <a:prstGeom prst="rect">
              <a:avLst/>
            </a:prstGeom>
            <a:solidFill>
              <a:srgbClr val="F9B6B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สามารถสร้างภาพนิ่งได้อีก 1 วิธีโดยการกดปุ่ม </a:t>
              </a:r>
              <a:r>
                <a:rPr lang="en-US" sz="2400" b="1" dirty="0" smtClean="0">
                  <a:latin typeface="TH Sarabun New" pitchFamily="34" charset="-34"/>
                  <a:cs typeface="TH Sarabun New" pitchFamily="34" charset="-34"/>
                </a:rPr>
                <a:t>Enter 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ที่คีย์บอร์ด 1 ครั้ง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2441" y="2177728"/>
            <a:ext cx="5609710" cy="4694855"/>
            <a:chOff x="162441" y="2177728"/>
            <a:chExt cx="5609710" cy="4694855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162441" y="2240235"/>
              <a:ext cx="5609710" cy="4632348"/>
            </a:xfrm>
            <a:prstGeom prst="flowChartAlternateProcess">
              <a:avLst/>
            </a:prstGeom>
            <a:solidFill>
              <a:srgbClr val="E2E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1148" y="2177728"/>
              <a:ext cx="4738124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รูปแบบตัวอักษรที่ใช้เป็นมาตรฐาน คือ </a:t>
              </a:r>
              <a:r>
                <a:rPr lang="en-US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TH Sarabun PSK </a:t>
              </a: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และ </a:t>
              </a:r>
              <a:r>
                <a:rPr lang="en-US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Angsana New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5" t="21998" r="7426" b="35923"/>
            <a:stretch/>
          </p:blipFill>
          <p:spPr>
            <a:xfrm>
              <a:off x="531590" y="3157314"/>
              <a:ext cx="4908877" cy="339469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41711" y="144254"/>
            <a:ext cx="7107248" cy="1074767"/>
            <a:chOff x="841711" y="133368"/>
            <a:chExt cx="7107248" cy="1074767"/>
          </a:xfrm>
        </p:grpSpPr>
        <p:sp>
          <p:nvSpPr>
            <p:cNvPr id="25" name="Freeform 24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7266" y="14874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97886" y="143617"/>
              <a:ext cx="2861681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นำเสนอข้อมูลของฉัน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07388" y="13336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15995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59175" y="1268407"/>
            <a:ext cx="5741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พิมพ์ข้อความ และคลิกเมนูแทรก เลือกภาพตัดปะ แล้วเลือกภาพที่ต้องการ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482074" y="1230478"/>
            <a:ext cx="521000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สร้างภาพนิ่งใหม่ แล้วทำลักษณะเดียวกัน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0639" y="2106147"/>
            <a:ext cx="5609710" cy="4603263"/>
            <a:chOff x="270639" y="2106147"/>
            <a:chExt cx="5609710" cy="4603263"/>
          </a:xfrm>
        </p:grpSpPr>
        <p:sp>
          <p:nvSpPr>
            <p:cNvPr id="33" name="Flowchart: Alternate Process 32"/>
            <p:cNvSpPr/>
            <p:nvPr/>
          </p:nvSpPr>
          <p:spPr>
            <a:xfrm>
              <a:off x="270639" y="2537460"/>
              <a:ext cx="5609710" cy="417195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7" t="19393" r="5178" b="38182"/>
            <a:stretch/>
          </p:blipFill>
          <p:spPr>
            <a:xfrm>
              <a:off x="556805" y="3017551"/>
              <a:ext cx="5029200" cy="336884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02343" y="2106147"/>
              <a:ext cx="4738124" cy="769441"/>
            </a:xfrm>
            <a:prstGeom prst="rect">
              <a:avLst/>
            </a:prstGeom>
            <a:solidFill>
              <a:srgbClr val="E2EBA4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ภาพตัดปะเป็นไฟล์ภาพที่มีอยู่ในโปรแกรม</a:t>
              </a:r>
              <a:endParaRPr lang="en-US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48514" y="1887049"/>
            <a:ext cx="5609710" cy="4846500"/>
            <a:chOff x="6248514" y="1887049"/>
            <a:chExt cx="5609710" cy="4846500"/>
          </a:xfrm>
        </p:grpSpPr>
        <p:sp>
          <p:nvSpPr>
            <p:cNvPr id="32" name="Flowchart: Alternate Process 31"/>
            <p:cNvSpPr/>
            <p:nvPr/>
          </p:nvSpPr>
          <p:spPr>
            <a:xfrm>
              <a:off x="6248514" y="2101201"/>
              <a:ext cx="5609710" cy="4632348"/>
            </a:xfrm>
            <a:prstGeom prst="flowChartAlternateProcess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3" t="22640" r="7522" b="35946"/>
            <a:stretch/>
          </p:blipFill>
          <p:spPr>
            <a:xfrm>
              <a:off x="6438899" y="2800351"/>
              <a:ext cx="5247865" cy="358604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661447" y="1887049"/>
              <a:ext cx="4738124" cy="830997"/>
            </a:xfrm>
            <a:prstGeom prst="rect">
              <a:avLst/>
            </a:prstGeom>
            <a:solidFill>
              <a:srgbClr val="F9B6B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สามารถแทรกภาพได้อีก 1 วิธี คือ ลากไฟล์ภาพ</a:t>
              </a:r>
              <a:b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ที่ต้องการมาวางในพื้นที่บนโปรแกรม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41711" y="133368"/>
            <a:ext cx="7107248" cy="1074767"/>
            <a:chOff x="841711" y="133368"/>
            <a:chExt cx="7107248" cy="1074767"/>
          </a:xfrm>
        </p:grpSpPr>
        <p:sp>
          <p:nvSpPr>
            <p:cNvPr id="25" name="Freeform 24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7266" y="14874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97886" y="143617"/>
              <a:ext cx="2861681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นำเสนอข้อมูลของฉัน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07388" y="13336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9783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2118" y="1448745"/>
            <a:ext cx="565793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คลิกเมาส์ที่ปุ่ม การนำเสนอภาพนิ่ง โปรแกรม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จะนำเสนอข้อมูลที่สร้างขึ้นทางหน้าจอคอมพิวเตอร์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51313" r="7265" b="11818"/>
          <a:stretch/>
        </p:blipFill>
        <p:spPr>
          <a:xfrm>
            <a:off x="223098" y="2633342"/>
            <a:ext cx="5695969" cy="3459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1" t="5152" r="26085" b="36263"/>
          <a:stretch/>
        </p:blipFill>
        <p:spPr>
          <a:xfrm>
            <a:off x="6393769" y="2479054"/>
            <a:ext cx="2514961" cy="40406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908730" y="2837308"/>
            <a:ext cx="3007229" cy="3827275"/>
            <a:chOff x="8828720" y="2974468"/>
            <a:chExt cx="3007229" cy="382727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3681" y="4890250"/>
              <a:ext cx="1032417" cy="140749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8828720" y="2974468"/>
              <a:ext cx="2937165" cy="1306587"/>
              <a:chOff x="8828720" y="2974468"/>
              <a:chExt cx="2937165" cy="1306587"/>
            </a:xfrm>
          </p:grpSpPr>
          <p:sp>
            <p:nvSpPr>
              <p:cNvPr id="37" name="Rounded Rectangular Callout 36"/>
              <p:cNvSpPr/>
              <p:nvPr/>
            </p:nvSpPr>
            <p:spPr>
              <a:xfrm>
                <a:off x="8828720" y="2974468"/>
                <a:ext cx="2937165" cy="1306587"/>
              </a:xfrm>
              <a:prstGeom prst="wedgeRoundRectCallout">
                <a:avLst>
                  <a:gd name="adj1" fmla="val 27992"/>
                  <a:gd name="adj2" fmla="val 84558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828721" y="3007415"/>
                <a:ext cx="29371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หากนักเรียนต้องการนำเสนอเรื่องราวเกี่ยวกับตนเอง นักเรียนจะออกแบบการนำเสนออย่างไร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0557035" y="6340078"/>
              <a:ext cx="1278914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123840" y="1438452"/>
            <a:ext cx="5409759" cy="954107"/>
          </a:xfrm>
          <a:prstGeom prst="rect">
            <a:avLst/>
          </a:prstGeom>
          <a:solidFill>
            <a:srgbClr val="E2EBA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การบันทึกไฟล์ คลิกเมาส์ที่เมนูแฟ้ม เลือกเมนูบันทึกเป็น ตั้งชื่อไฟล์ว่า “งานนำเสนอของฉัน”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41711" y="133368"/>
            <a:ext cx="7107248" cy="1074767"/>
            <a:chOff x="841711" y="133368"/>
            <a:chExt cx="7107248" cy="1074767"/>
          </a:xfrm>
        </p:grpSpPr>
        <p:sp>
          <p:nvSpPr>
            <p:cNvPr id="25" name="Freeform 24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7266" y="14874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97886" y="143617"/>
              <a:ext cx="2861681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นำเสนอข้อมูลของฉัน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07388" y="13336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47736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4013" y="227029"/>
            <a:ext cx="4104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atin typeface="TH Sarabun New" pitchFamily="34" charset="-34"/>
                <a:cs typeface="TH Sarabun New" pitchFamily="34" charset="-34"/>
              </a:rPr>
              <a:t>การจัดการไฟล์ข้อมูล</a:t>
            </a:r>
            <a:endParaRPr lang="en-US" sz="5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7537" y="1324669"/>
            <a:ext cx="8668017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ไฟล์ </a:t>
            </a:r>
            <a:r>
              <a:rPr lang="en-US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(File) </a:t>
            </a:r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หรือแฟ้ม </a:t>
            </a:r>
          </a:p>
          <a:p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คือ หน่วยของการจัดเก็บข้อมูลภายในเครื่องคอมพิวเตอร์ 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เป็นที่เก็บข้อมูลของโปรแกรมที่ใช้งาน นอกจากจะเก็บในรูปแบบ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ของเอกสารแล้ว ยังสามารถเก็บเป็นรูปภาพ เสียง หรือภาพเคลื่อนไหวได้อีกด้วย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18231" y="1146140"/>
            <a:ext cx="2262101" cy="2290247"/>
            <a:chOff x="949037" y="1136073"/>
            <a:chExt cx="1797720" cy="1797720"/>
          </a:xfrm>
        </p:grpSpPr>
        <p:sp>
          <p:nvSpPr>
            <p:cNvPr id="15" name="Oval 14"/>
            <p:cNvSpPr/>
            <p:nvPr/>
          </p:nvSpPr>
          <p:spPr>
            <a:xfrm>
              <a:off x="949037" y="1136073"/>
              <a:ext cx="1797720" cy="1797720"/>
            </a:xfrm>
            <a:prstGeom prst="ellipse">
              <a:avLst/>
            </a:prstGeom>
            <a:solidFill>
              <a:srgbClr val="DD9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97" y="1234833"/>
              <a:ext cx="1600200" cy="160020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18231" y="3772305"/>
            <a:ext cx="2221922" cy="2315232"/>
            <a:chOff x="1066800" y="4011793"/>
            <a:chExt cx="1797720" cy="1797720"/>
          </a:xfrm>
        </p:grpSpPr>
        <p:sp>
          <p:nvSpPr>
            <p:cNvPr id="18" name="Oval 17"/>
            <p:cNvSpPr/>
            <p:nvPr/>
          </p:nvSpPr>
          <p:spPr>
            <a:xfrm>
              <a:off x="1066800" y="4011793"/>
              <a:ext cx="1797720" cy="1797720"/>
            </a:xfrm>
            <a:prstGeom prst="ellipse">
              <a:avLst/>
            </a:prstGeom>
            <a:solidFill>
              <a:srgbClr val="F3D2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560" y="4110553"/>
              <a:ext cx="1600200" cy="16002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821837" y="3481351"/>
            <a:ext cx="3169683" cy="3176077"/>
            <a:chOff x="8593231" y="3481351"/>
            <a:chExt cx="3169683" cy="317607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2765" y="4707680"/>
              <a:ext cx="1032417" cy="140749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8593231" y="3481351"/>
              <a:ext cx="2937164" cy="614157"/>
              <a:chOff x="7092538" y="5731225"/>
              <a:chExt cx="2937164" cy="614157"/>
            </a:xfrm>
          </p:grpSpPr>
          <p:sp>
            <p:nvSpPr>
              <p:cNvPr id="10" name="Rounded Rectangular Callout 9"/>
              <p:cNvSpPr/>
              <p:nvPr/>
            </p:nvSpPr>
            <p:spPr>
              <a:xfrm>
                <a:off x="7176654" y="5731225"/>
                <a:ext cx="2798618" cy="614157"/>
              </a:xfrm>
              <a:prstGeom prst="wedgeRoundRectCallout">
                <a:avLst>
                  <a:gd name="adj1" fmla="val 29237"/>
                  <a:gd name="adj2" fmla="val 126802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92538" y="5820419"/>
                <a:ext cx="29371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 smtClean="0">
                    <a:latin typeface="TH Sarabun New" pitchFamily="34" charset="-34"/>
                    <a:cs typeface="TH Sarabun New" pitchFamily="34" charset="-34"/>
                  </a:rPr>
                  <a:t>ทำไมจึงต้องจัดการไฟล์ข้อมูล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0115031" y="6134208"/>
              <a:ext cx="1647883" cy="523220"/>
            </a:xfrm>
            <a:prstGeom prst="rect">
              <a:avLst/>
            </a:prstGeom>
            <a:solidFill>
              <a:srgbClr val="E2EBA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</a:t>
              </a:r>
              <a:r>
                <a:rPr lang="th-TH" sz="2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สำคัญ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29618" y="4334058"/>
            <a:ext cx="619058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โฟลเดอร์</a:t>
            </a:r>
            <a:r>
              <a:rPr lang="en-US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(Folder)</a:t>
            </a:r>
            <a:endParaRPr lang="th-TH" sz="3200" b="1" dirty="0" smtClean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คือ ที่เก็บไฟล์ เนื่องจากมีไฟล์เป็นจำนวนมาก 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ดังนั้น การนำไฟล์มารวมกันนั้นจะต้องเก็บไว้ในโฟลเดอร์</a:t>
            </a:r>
          </a:p>
        </p:txBody>
      </p:sp>
    </p:spTree>
    <p:extLst>
      <p:ext uri="{BB962C8B-B14F-4D97-AF65-F5344CB8AC3E}">
        <p14:creationId xmlns:p14="http://schemas.microsoft.com/office/powerpoint/2010/main" val="1877672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3290" y="88691"/>
            <a:ext cx="7734810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7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การใช้ซอฟต์แวร์ในการทำงาน</a:t>
            </a:r>
            <a:endParaRPr lang="th-TH" sz="8000" b="1" dirty="0" smtClean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1" y="692036"/>
            <a:ext cx="3766457" cy="628488"/>
          </a:xfrm>
          <a:prstGeom prst="rect">
            <a:avLst/>
          </a:prstGeom>
          <a:solidFill>
            <a:srgbClr val="50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48162" y="672190"/>
            <a:ext cx="678086" cy="716176"/>
            <a:chOff x="2879227" y="692035"/>
            <a:chExt cx="678086" cy="716176"/>
          </a:xfrm>
        </p:grpSpPr>
        <p:sp>
          <p:nvSpPr>
            <p:cNvPr id="41" name="Oval 40"/>
            <p:cNvSpPr/>
            <p:nvPr/>
          </p:nvSpPr>
          <p:spPr>
            <a:xfrm>
              <a:off x="2879227" y="692035"/>
              <a:ext cx="678086" cy="67808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solidFill>
                <a:srgbClr val="5076B7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58814" y="761880"/>
              <a:ext cx="321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10802" y="1991458"/>
            <a:ext cx="10770397" cy="4613155"/>
            <a:chOff x="710802" y="1991458"/>
            <a:chExt cx="10770397" cy="4613155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096000" y="4008530"/>
              <a:ext cx="0" cy="1521202"/>
            </a:xfrm>
            <a:prstGeom prst="line">
              <a:avLst/>
            </a:prstGeom>
            <a:ln w="76200">
              <a:solidFill>
                <a:srgbClr val="859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4425058" y="5338085"/>
              <a:ext cx="3341881" cy="1266528"/>
              <a:chOff x="8278800" y="1696223"/>
              <a:chExt cx="3341881" cy="1266528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53A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719758" y="3835370"/>
              <a:ext cx="3341881" cy="1266528"/>
              <a:chOff x="8278800" y="1696223"/>
              <a:chExt cx="3341881" cy="1266528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4E96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8139317" y="3845830"/>
              <a:ext cx="3341881" cy="1266528"/>
              <a:chOff x="8278800" y="1696223"/>
              <a:chExt cx="3341881" cy="1266528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D25B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2937164" y="2722091"/>
              <a:ext cx="5784272" cy="0"/>
            </a:xfrm>
            <a:prstGeom prst="line">
              <a:avLst/>
            </a:prstGeom>
            <a:ln w="76200">
              <a:solidFill>
                <a:srgbClr val="859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10802" y="2088827"/>
              <a:ext cx="10770397" cy="1266528"/>
              <a:chOff x="713326" y="1763246"/>
              <a:chExt cx="10770397" cy="126652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7368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3326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E8AE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900143" y="2318415"/>
              <a:ext cx="296587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การสร้างเอกสาร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ด้วยโปรแกรมประมวลคำ</a:t>
              </a:r>
              <a:endParaRPr lang="th-TH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64380" y="5799791"/>
              <a:ext cx="22605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โปรแกรมกราฟิก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1991458"/>
              <a:ext cx="2995124" cy="2995124"/>
            </a:xfrm>
            <a:prstGeom prst="ellipse">
              <a:avLst/>
            </a:prstGeom>
            <a:solidFill>
              <a:srgbClr val="859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199145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rgbClr val="859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135820"/>
              <a:ext cx="2706398" cy="2706398"/>
            </a:xfrm>
            <a:prstGeom prst="ellipse">
              <a:avLst/>
            </a:prstGeom>
            <a:solidFill>
              <a:srgbClr val="D3DC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263557"/>
              <a:ext cx="2450926" cy="2450927"/>
            </a:xfrm>
            <a:prstGeom prst="ellipse">
              <a:avLst/>
            </a:prstGeom>
            <a:solidFill>
              <a:srgbClr val="50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31461" y="2904069"/>
              <a:ext cx="2703470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การใช้ซอฟต์แวร์</a:t>
              </a:r>
              <a:b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ในการทำงาน</a:t>
              </a:r>
              <a:endPara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85624" y="2525651"/>
              <a:ext cx="23855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โปรแกรมนำเสนอ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118" name="Elbow Connector 117"/>
            <p:cNvCxnSpPr/>
            <p:nvPr/>
          </p:nvCxnSpPr>
          <p:spPr>
            <a:xfrm flipH="1" flipV="1">
              <a:off x="7427366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rgbClr val="859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428703" y="4300483"/>
              <a:ext cx="2803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การจัดการไฟล์ข้อมูล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1476" y="4299902"/>
              <a:ext cx="18710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การแก้ไขไฟล์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114" name="Elbow Connector 113"/>
            <p:cNvCxnSpPr>
              <a:stCxn id="69" idx="3"/>
            </p:cNvCxnSpPr>
            <p:nvPr/>
          </p:nvCxnSpPr>
          <p:spPr>
            <a:xfrm flipV="1">
              <a:off x="4060872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rgbClr val="859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2"/>
          <p:cNvSpPr txBox="1"/>
          <p:nvPr/>
        </p:nvSpPr>
        <p:spPr>
          <a:xfrm>
            <a:off x="-32659" y="746466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แผนผังหัวข้อหน่วยการ</a:t>
            </a:r>
            <a:r>
              <a:rPr lang="th-TH" sz="32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เรียนรู้</a:t>
            </a:r>
            <a:endParaRPr lang="th-TH" sz="32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5" y="148747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43617"/>
            <a:ext cx="343395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สร้างกล่องเก็บไฟล์ของฉัน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33368"/>
            <a:ext cx="6142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b="1" dirty="0" smtClean="0">
                <a:latin typeface="TH Sarabun New" pitchFamily="34" charset="-34"/>
                <a:cs typeface="TH Sarabun New" pitchFamily="34" charset="-34"/>
              </a:rPr>
              <a:t>.4</a:t>
            </a:r>
            <a:endParaRPr lang="th-TH" sz="36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71" y="1317991"/>
            <a:ext cx="56466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นักเรียนสร้างโฟลเดอร์เป็นกล่องเก็บไฟล์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คลิกเมาส์ขวาตรงพื้นที่ว่าง แล้วเลือกสร้าง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จากนั้นคลิกเมาส์ที่ โฟลเดอร์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โปรแกรมจะแสดงโฟลเดอร์ใหม่ออกมา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1235" y="1788255"/>
            <a:ext cx="52100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โฟลเดอร์ใหม่จะแสดงชื่อว่า </a:t>
            </a:r>
            <a:r>
              <a:rPr lang="en-US" sz="2400" dirty="0" smtClean="0">
                <a:latin typeface="TH Sarabun New" pitchFamily="34" charset="-34"/>
                <a:cs typeface="TH Sarabun New" pitchFamily="34" charset="-34"/>
              </a:rPr>
              <a:t>New folder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ทำการเปลี่ยนชื่อโดยดับเบิลคลิกเมาส์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เข้าไปที่โฟลเดอร์ใหม่ แล้วแก้ไขชื่อ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44848" r="7265" b="10404"/>
          <a:stretch/>
        </p:blipFill>
        <p:spPr>
          <a:xfrm>
            <a:off x="1076939" y="3638268"/>
            <a:ext cx="4163292" cy="306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3636" r="7830" b="25657"/>
          <a:stretch/>
        </p:blipFill>
        <p:spPr>
          <a:xfrm>
            <a:off x="7123948" y="3437031"/>
            <a:ext cx="3858841" cy="32339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347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71" y="1323046"/>
            <a:ext cx="102117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นักเรียนคัดลอกไฟล์ และย้ายไฟล์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คลิกเมาส์เลือกไดรฟ์หรือตำแหน่งที่เก็บไฟล์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คลิกเมาส์เลือกไฟล์ที่ต้องการคัดลอก 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จากนั้นคลิกเมาส์ขวา แล้วเลือกคัดลอก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41711" y="98568"/>
            <a:ext cx="7107248" cy="881399"/>
            <a:chOff x="841711" y="98568"/>
            <a:chExt cx="7107248" cy="881399"/>
          </a:xfrm>
        </p:grpSpPr>
        <p:sp>
          <p:nvSpPr>
            <p:cNvPr id="69" name="Freeform 68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5835" y="12588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6456" y="120757"/>
              <a:ext cx="325762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การคัดลอกไฟล์ ย้ายไฟล์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5958" y="11050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5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5000585" y="98568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85985" y="1409393"/>
            <a:ext cx="521000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ดับเบิลคลิกเมาส์เข้าไปในโฟลเดอร์ที่ต้องการเก็บไฟล์ 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จากนั้นคลิกเมาส์ขวาตรงพื้นที่ว่าง แล้วเลือกวาง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41010" r="7404" b="16667"/>
          <a:stretch/>
        </p:blipFill>
        <p:spPr>
          <a:xfrm>
            <a:off x="841711" y="3604958"/>
            <a:ext cx="4557603" cy="315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20303" r="11498" b="47070"/>
          <a:stretch/>
        </p:blipFill>
        <p:spPr>
          <a:xfrm>
            <a:off x="6771010" y="2563555"/>
            <a:ext cx="4839957" cy="28843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808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71" y="1523767"/>
            <a:ext cx="547442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ไฟล์ที่ถูกเลือกจะถูกคัดลอกมาเก็บไว้ในโฟลเดอร์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82073" y="1523766"/>
            <a:ext cx="559796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เลือกไฟล์ที่ต้องการมาเก็บไว้ในโฟลเดอร์นี้ทั้งหมด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14606" r="7135" b="48626"/>
          <a:stretch/>
        </p:blipFill>
        <p:spPr>
          <a:xfrm>
            <a:off x="6558723" y="2314024"/>
            <a:ext cx="5029200" cy="3030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6" t="61010" r="11812" b="6970"/>
          <a:stretch/>
        </p:blipFill>
        <p:spPr>
          <a:xfrm>
            <a:off x="608970" y="2381566"/>
            <a:ext cx="5029200" cy="29633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41711" y="109454"/>
            <a:ext cx="7107248" cy="881399"/>
            <a:chOff x="841711" y="98568"/>
            <a:chExt cx="7107248" cy="881399"/>
          </a:xfrm>
        </p:grpSpPr>
        <p:sp>
          <p:nvSpPr>
            <p:cNvPr id="19" name="Freeform 18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5835" y="12588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86456" y="120757"/>
              <a:ext cx="325762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การคัดลอกไฟล์ ย้ายไฟล์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95958" y="11050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5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000585" y="98568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27946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84812" y="1973340"/>
            <a:ext cx="5203288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สำหรับไฟล์ต่าง ๆ ในคอมพิวเตอร์ เราสามารถเปลี่ยนชื่อไฟล์ได้โดยคลิกเมาส์ขวาไฟล์ที่ต้องการ แล้วเลือกเปลี่ยนชื่อ จากนั้นพิมพ์ชื่อไฟล์ใหม่ลงไป หากต้องการลบไฟล์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ให้คลิกที่คำสั่งลบ</a:t>
            </a:r>
            <a:endParaRPr lang="en-US" sz="32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18384" r="6132" b="28585"/>
          <a:stretch/>
        </p:blipFill>
        <p:spPr>
          <a:xfrm>
            <a:off x="5993405" y="1522661"/>
            <a:ext cx="5815390" cy="50215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41711" y="98568"/>
            <a:ext cx="7107248" cy="881399"/>
            <a:chOff x="841711" y="98568"/>
            <a:chExt cx="7107248" cy="881399"/>
          </a:xfrm>
        </p:grpSpPr>
        <p:sp>
          <p:nvSpPr>
            <p:cNvPr id="17" name="Freeform 16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5835" y="12588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86456" y="120757"/>
              <a:ext cx="325762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การคัดลอกไฟล์ ย้ายไฟล์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95958" y="11050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 smtClean="0"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5</a:t>
              </a:r>
              <a:endParaRPr lang="th-TH" sz="3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000585" y="98568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99593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3183" y="265677"/>
            <a:ext cx="2425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latin typeface="TH Sarabun New" pitchFamily="34" charset="-34"/>
                <a:cs typeface="TH Sarabun New" pitchFamily="34" charset="-34"/>
              </a:rPr>
              <a:t>การแก้ไขไฟล์</a:t>
            </a:r>
            <a:endParaRPr lang="en-US" sz="48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62222" r="5991" b="10303"/>
          <a:stretch/>
        </p:blipFill>
        <p:spPr>
          <a:xfrm>
            <a:off x="322783" y="2156628"/>
            <a:ext cx="5536430" cy="26189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50886" y="1675487"/>
            <a:ext cx="6021354" cy="3416320"/>
            <a:chOff x="5950886" y="1675487"/>
            <a:chExt cx="6021354" cy="3416320"/>
          </a:xfrm>
        </p:grpSpPr>
        <p:sp>
          <p:nvSpPr>
            <p:cNvPr id="13" name="TextBox 12"/>
            <p:cNvSpPr txBox="1"/>
            <p:nvPr/>
          </p:nvSpPr>
          <p:spPr>
            <a:xfrm>
              <a:off x="5950886" y="1675487"/>
              <a:ext cx="602135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ถ้าต้องการแก้ไขงานเอกสาร เปิดโปรแกรมที่ใช้สร้างเอกสาร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นั้นขึ้นมา แล้วเลือกเมนูแฟ้ม จากนั้นเลือกเมนูย่อยแล้วโปรแกรม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จะแสดงไดร์ฟต่าง ๆ เลือกโฟลเดอร์ที่ต้องการ แล้วโปรแกรม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จะแสดงหน้าต่างของโฟลเดอร์ พร้อมแสดงไฟล์ที่เก็บอยู่ 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คลิกเมาส์ที่ปุ่ม                          โปรแกรมจะแสดงไฟล์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ที่เราสร้างไว้ออกมา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148" y="4002445"/>
              <a:ext cx="1603976" cy="43161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255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5337" y="342275"/>
            <a:ext cx="8010527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</a:t>
            </a: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ตัวชี้วัด</a:t>
            </a:r>
            <a:endParaRPr lang="th-TH" sz="36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4" y="2105046"/>
            <a:ext cx="4828566" cy="343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ข้อใดเป็นชุดคำสั่งที่สั่งให้คอมพิวเตอร์ทำงาน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เมาส์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</a:t>
            </a: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เครื่องคอมพิวเตอร์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6351" y="1294148"/>
            <a:ext cx="7999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หน่วยงานเรียนรู้ที่ 3</a:t>
            </a:r>
            <a:r>
              <a:rPr lang="th-TH" sz="44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การใช้ซอฟต์แวร์ในการทำงาน</a:t>
            </a:r>
            <a:endParaRPr lang="en-US" sz="44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20279" y="408903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6" y="163345"/>
            <a:ext cx="839586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57" y="163345"/>
            <a:ext cx="739422" cy="1371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737306" y="2109156"/>
            <a:ext cx="5018772" cy="4394702"/>
            <a:chOff x="6737306" y="2109156"/>
            <a:chExt cx="5018772" cy="4394702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737306" y="2109156"/>
              <a:ext cx="4845094" cy="2550435"/>
            </a:xfrm>
            <a:prstGeom prst="wedgeRoundRectCallout">
              <a:avLst>
                <a:gd name="adj1" fmla="val 31095"/>
                <a:gd name="adj2" fmla="val 6562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96880" y="2109156"/>
              <a:ext cx="489061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เพราะระบบคอมพิวเตอร์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ต้องประกอบด้วยโปรแกรม อุปกรณ์ กระบวนการ ข้อมูล และผู้ใช้คอมพิวเตอร์ จึงจะสามารถทำงานได้ ซึ่งจะมีโปรแกรม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สั่งการให้อุปกรณ์ทำงาน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79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6011582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ข้อใดต่อไปนี้จัดว่าเป็นโปรแกรมประมวลคำ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โปรแกรมฟังเพลง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โปรแกรมระบายสี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โปรแกรมไมโครซอฟต์ออฟฟิศเวิร์ด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484288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5305" y="2160270"/>
            <a:ext cx="5280934" cy="4343588"/>
            <a:chOff x="6728185" y="2160270"/>
            <a:chExt cx="5280934" cy="4343588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757792" y="2160270"/>
              <a:ext cx="5186510" cy="2175510"/>
            </a:xfrm>
            <a:prstGeom prst="wedgeRoundRectCallout">
              <a:avLst>
                <a:gd name="adj1" fmla="val 29747"/>
                <a:gd name="adj2" fmla="val 7844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8185" y="2262582"/>
              <a:ext cx="528093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โปรแกรม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ไมโครซอฟต์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ออฟฟิศเวิร์ดเป็นโปรแกรมด้านการประมวลคำ คือโปรแกรมที่ใช้ในด้านการสร้างและ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แก้ไขเอกสาร</a:t>
              </a:r>
              <a:endPara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7671" y="5034768"/>
              <a:ext cx="1441227" cy="146909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4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3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503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65455" y="900143"/>
            <a:ext cx="1085504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การกำหนดลักษณะตัวอักษรในโปรแกรมไมโครซอฟต์ออฟฟิศเวิร์ด </a:t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ข้อใดไม่สามารถทำได้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ตัวอักษรกะพริบ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ปรับขนาดตัวอักษร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เปลี่ยนสีตัวอักษร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	4	5	6	7	8	9	10</a:t>
            </a:r>
            <a:endParaRPr lang="en-US" sz="36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23450" y="1815777"/>
            <a:ext cx="4597049" cy="4867855"/>
            <a:chOff x="6623450" y="1815777"/>
            <a:chExt cx="4597049" cy="486785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311" y="5214542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623450" y="1815777"/>
              <a:ext cx="4597049" cy="2554545"/>
            </a:xfrm>
            <a:prstGeom prst="wedgeRoundRectCallout">
              <a:avLst>
                <a:gd name="adj1" fmla="val 28558"/>
                <a:gd name="adj2" fmla="val 7649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85068" y="1815778"/>
              <a:ext cx="420326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โปรแกรมไมโครซอฟต์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ออฟฟิ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ศ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เวิร์ด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ใช้ในด้านการทำเอกสาร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แต่การสร้างตัวอักษรกระพริบ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ควรใช้โปรแกรมด้านภาพเคลื่อนไหว</a:t>
              </a:r>
            </a:p>
          </p:txBody>
        </p:sp>
      </p:grpSp>
      <p:sp>
        <p:nvSpPr>
          <p:cNvPr id="19" name="Oval 18"/>
          <p:cNvSpPr/>
          <p:nvPr/>
        </p:nvSpPr>
        <p:spPr>
          <a:xfrm>
            <a:off x="769529" y="242316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994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164" y="1114446"/>
            <a:ext cx="63199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โปรแกรมใดใช้วาดภาพบนคอมพิวเตอร์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โปรแกรมไมโครซอฟต์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ออฟฟิ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ศ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เวิร์ด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โปรแกรมเวิร์ดแพด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โปรแกรมระบายสี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13176" y="2194559"/>
            <a:ext cx="4107534" cy="4453047"/>
            <a:chOff x="7213176" y="2194559"/>
            <a:chExt cx="4107534" cy="44530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097" y="5178516"/>
              <a:ext cx="1441227" cy="1469090"/>
            </a:xfrm>
            <a:prstGeom prst="rect">
              <a:avLst/>
            </a:prstGeom>
          </p:spPr>
        </p:pic>
        <p:sp>
          <p:nvSpPr>
            <p:cNvPr id="18" name="Rounded Rectangular Callout 17"/>
            <p:cNvSpPr/>
            <p:nvPr/>
          </p:nvSpPr>
          <p:spPr>
            <a:xfrm>
              <a:off x="7213176" y="2194559"/>
              <a:ext cx="4007324" cy="2637995"/>
            </a:xfrm>
            <a:prstGeom prst="wedgeRoundRectCallout">
              <a:avLst>
                <a:gd name="adj1" fmla="val 24996"/>
                <a:gd name="adj2" fmla="val 5958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6470" y="2198000"/>
              <a:ext cx="399424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เพราะโปรแกรมระบายสีเป็นโปรแกรมที่ใช้วาดภาพ และสามารถใส่สีลงไปในรูปภาพได้ ส่วน 1 และ 2 เป็นโปรแกรม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ด้านเอกสาร</a:t>
              </a:r>
            </a:p>
          </p:txBody>
        </p:sp>
      </p:grpSp>
      <p:sp>
        <p:nvSpPr>
          <p:cNvPr id="23" name="Oval 22"/>
          <p:cNvSpPr/>
          <p:nvPr/>
        </p:nvSpPr>
        <p:spPr>
          <a:xfrm>
            <a:off x="1020279" y="483255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333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164" y="1114446"/>
            <a:ext cx="8468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ข้อใดเป็นการเพิ่มความสะดวกในการวาดภาพบนคอมพิวเตอร์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ใช้เมาส์หลายตัวในเวลาเดียวกัน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ทำความสะอาดเมาส์ให้ใหม่อยู่เสมอ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วาดภาพผ่านจอสัมผัสโดยใช้เมาส์ปากกา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82204" y="2407906"/>
            <a:ext cx="4227409" cy="4095952"/>
            <a:chOff x="7682204" y="2407906"/>
            <a:chExt cx="4227409" cy="409595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23" name="Rounded Rectangular Callout 22"/>
            <p:cNvSpPr/>
            <p:nvPr/>
          </p:nvSpPr>
          <p:spPr>
            <a:xfrm>
              <a:off x="7682204" y="2423161"/>
              <a:ext cx="4073874" cy="1943099"/>
            </a:xfrm>
            <a:prstGeom prst="wedgeRoundRectCallout">
              <a:avLst>
                <a:gd name="adj1" fmla="val 32005"/>
                <a:gd name="adj2" fmla="val 7727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28766" y="2407906"/>
              <a:ext cx="408084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เพราะคอมพิวเตอร์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ในปัจจุบันมีระบบสัมผัส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เพื่อตอบสนองการใช้งานของผู้ใช้ให้สะดวกยิ่งขึ้น</a:t>
              </a:r>
            </a:p>
          </p:txBody>
        </p:sp>
      </p:grpSp>
      <p:sp>
        <p:nvSpPr>
          <p:cNvPr id="25" name="Oval 24"/>
          <p:cNvSpPr/>
          <p:nvPr/>
        </p:nvSpPr>
        <p:spPr>
          <a:xfrm>
            <a:off x="1054569" y="484398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920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3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0644" y="4188739"/>
            <a:ext cx="5157499" cy="2763651"/>
            <a:chOff x="80644" y="4188739"/>
            <a:chExt cx="5157499" cy="2763651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2329174" y="4637218"/>
              <a:ext cx="2908969" cy="521895"/>
            </a:xfrm>
            <a:prstGeom prst="line">
              <a:avLst/>
            </a:prstGeom>
            <a:ln w="95250">
              <a:solidFill>
                <a:srgbClr val="8272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1445715" y="4188739"/>
              <a:ext cx="1797720" cy="1797720"/>
              <a:chOff x="1310055" y="3749515"/>
              <a:chExt cx="1797720" cy="179772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310055" y="3749515"/>
                <a:ext cx="1797720" cy="1797720"/>
              </a:xfrm>
              <a:prstGeom prst="ellipse">
                <a:avLst/>
              </a:prstGeom>
              <a:solidFill>
                <a:srgbClr val="827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8815" y="3848275"/>
                <a:ext cx="1600200" cy="1600200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80644" y="5875172"/>
              <a:ext cx="45292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โปรแกรมไมโครซอฟต์ออฟฟิศเวิร์ด</a:t>
              </a:r>
            </a:p>
            <a:p>
              <a:pPr algn="ctr"/>
              <a:r>
                <a:rPr lang="en-US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(Microsoft Office Word)</a:t>
              </a:r>
              <a:endPara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14936" y="3424896"/>
            <a:ext cx="3914707" cy="2896260"/>
            <a:chOff x="8314936" y="3424896"/>
            <a:chExt cx="3914707" cy="289626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8314936" y="4396748"/>
              <a:ext cx="2567810" cy="247256"/>
            </a:xfrm>
            <a:prstGeom prst="line">
              <a:avLst/>
            </a:prstGeom>
            <a:ln w="95250">
              <a:solidFill>
                <a:srgbClr val="D259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9902429" y="3424896"/>
              <a:ext cx="1797720" cy="1797720"/>
              <a:chOff x="9564496" y="3869473"/>
              <a:chExt cx="1797720" cy="179772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9564496" y="3869473"/>
                <a:ext cx="1797720" cy="1797720"/>
              </a:xfrm>
              <a:prstGeom prst="ellipse">
                <a:avLst/>
              </a:prstGeom>
              <a:solidFill>
                <a:srgbClr val="D25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2967" y="3967944"/>
                <a:ext cx="1600778" cy="1600778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9372935" y="5243938"/>
              <a:ext cx="28567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โปรแกรมเวิร์ดแพด</a:t>
              </a:r>
            </a:p>
            <a:p>
              <a:pPr algn="ctr"/>
              <a:r>
                <a:rPr lang="en-US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(WordPad)</a:t>
              </a:r>
              <a:endPara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3581" y="1480838"/>
            <a:ext cx="5064562" cy="2821588"/>
            <a:chOff x="173581" y="1480838"/>
            <a:chExt cx="5064562" cy="282158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19334" y="2330551"/>
              <a:ext cx="3618809" cy="893871"/>
            </a:xfrm>
            <a:prstGeom prst="line">
              <a:avLst/>
            </a:prstGeom>
            <a:ln w="95250">
              <a:solidFill>
                <a:srgbClr val="DD9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706582" y="1480838"/>
              <a:ext cx="1797720" cy="1797720"/>
              <a:chOff x="949037" y="1136073"/>
              <a:chExt cx="1797720" cy="179772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49037" y="1136073"/>
                <a:ext cx="1797720" cy="1797720"/>
              </a:xfrm>
              <a:prstGeom prst="ellipse">
                <a:avLst/>
              </a:prstGeom>
              <a:solidFill>
                <a:srgbClr val="DD93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97" y="1234833"/>
                <a:ext cx="1600200" cy="1600200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73581" y="3225208"/>
              <a:ext cx="28567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โปรแกรมโน้ตแพด</a:t>
              </a:r>
            </a:p>
            <a:p>
              <a:pPr algn="ctr"/>
              <a:r>
                <a:rPr lang="en-US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(Notepad)</a:t>
              </a:r>
              <a:endPara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0" y="0"/>
            <a:ext cx="12192000" cy="1364072"/>
          </a:xfrm>
          <a:prstGeom prst="rect">
            <a:avLst/>
          </a:prstGeom>
          <a:solidFill>
            <a:srgbClr val="50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82820" y="2514618"/>
            <a:ext cx="4557623" cy="3822700"/>
            <a:chOff x="3872342" y="2598882"/>
            <a:chExt cx="4557623" cy="3822700"/>
          </a:xfrm>
        </p:grpSpPr>
        <p:sp>
          <p:nvSpPr>
            <p:cNvPr id="4" name="Rounded Rectangle 3"/>
            <p:cNvSpPr/>
            <p:nvPr/>
          </p:nvSpPr>
          <p:spPr>
            <a:xfrm>
              <a:off x="3872342" y="2598882"/>
              <a:ext cx="4557623" cy="3333750"/>
            </a:xfrm>
            <a:prstGeom prst="roundRect">
              <a:avLst>
                <a:gd name="adj" fmla="val 47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5703478" y="5748482"/>
              <a:ext cx="895350" cy="6731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026576" y="5498061"/>
              <a:ext cx="249153" cy="24915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45527" y="2743201"/>
              <a:ext cx="4211782" cy="2516332"/>
            </a:xfrm>
            <a:prstGeom prst="rect">
              <a:avLst/>
            </a:prstGeom>
            <a:solidFill>
              <a:srgbClr val="4295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81" y="4393992"/>
              <a:ext cx="658368" cy="6583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81" y="2930237"/>
              <a:ext cx="658368" cy="65836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968" y="4393992"/>
              <a:ext cx="654981" cy="65498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579" y="2874998"/>
              <a:ext cx="1961145" cy="225355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1665943" y="219666"/>
            <a:ext cx="8860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การสร้างเอกสารด้วยโปรแกรมประมวลคำ</a:t>
            </a:r>
            <a:endParaRPr lang="en-US" sz="60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95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77166"/>
            <a:ext cx="112367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หากต้องการแนะนำประวัติส่วนตัวควรใช้โปรแกรมใดจึงจะเหมาะสมที่สุด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ไมโครซอฟต์ออฟฟิศเพาเวอร์พอยต์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ไมโครซอฟต์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ออฟฟิศเวิร์ด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โปรแกรมระบายสี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227692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36156" y="2194559"/>
            <a:ext cx="4562424" cy="4023549"/>
            <a:chOff x="6936156" y="2480309"/>
            <a:chExt cx="4562424" cy="40235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272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936156" y="2480309"/>
              <a:ext cx="4562424" cy="2001129"/>
            </a:xfrm>
            <a:prstGeom prst="wedgeRoundRectCallout">
              <a:avLst>
                <a:gd name="adj1" fmla="val 28968"/>
                <a:gd name="adj2" fmla="val 7173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24816" y="2487916"/>
              <a:ext cx="447376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เพราะโปรแกรม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ไมโครซอฟต์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ออฟฟิศเพาเวอร์พอยต์</a:t>
              </a:r>
            </a:p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เป็นโปรแกรมด้านงานนำเสนอ ดังนั้นจึงเหมาะที่จะใช้แนะนำประวัติส่วนตัว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536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5164" y="1077166"/>
            <a:ext cx="80802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หากต้องการเก็บงานนำเสนอไว้ใช้งานต่อไปควรทำอย่างไร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สร้างภาพนิ่ง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บันทึกงานนำเสนอ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เปิดงานนำเสนอค้างไว้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40309" y="2489897"/>
            <a:ext cx="5652304" cy="4071111"/>
            <a:chOff x="5440309" y="2604197"/>
            <a:chExt cx="5652304" cy="407111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386" y="520621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5440309" y="2604197"/>
              <a:ext cx="4549511" cy="2111651"/>
            </a:xfrm>
            <a:prstGeom prst="wedgeRoundRectCallout">
              <a:avLst>
                <a:gd name="adj1" fmla="val 39856"/>
                <a:gd name="adj2" fmla="val 7597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97459" y="2653745"/>
              <a:ext cx="487454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เพราะเมื่อสร้างไฟล์งานเสร็จ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ทุกครั้งเราควรบันทึกงานนำเสนอเก็บไว้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เพื่อนำไปใช้ในครั้งต่อไปได้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โดยไม่ต้องสร้างงานใหม่อยู่บ่อยครั้ง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1054569" y="342694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25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73097" y="2239353"/>
            <a:ext cx="4101208" cy="3853025"/>
            <a:chOff x="7173097" y="2502243"/>
            <a:chExt cx="4101208" cy="38530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9031" y="488617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173097" y="2502243"/>
              <a:ext cx="3513953" cy="1519881"/>
            </a:xfrm>
            <a:prstGeom prst="wedgeRoundRectCallout">
              <a:avLst>
                <a:gd name="adj1" fmla="val 38053"/>
                <a:gd name="adj2" fmla="val 10241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46620" y="2522629"/>
              <a:ext cx="40276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เพราะคอมพิวเตอร์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เป็นอุปกรณ์เทคโนโลยีส่วน 1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 2 เป็นไฟล์ข้อมูล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21035" y="1077166"/>
            <a:ext cx="5748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ทุกข้อจัดเป็นไฟล์ข้อมูลยกเว้นข้อใด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ภาพ 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เอกสาร 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คอมพิวเตอร์ </a:t>
            </a:r>
          </a:p>
        </p:txBody>
      </p:sp>
      <p:sp>
        <p:nvSpPr>
          <p:cNvPr id="20" name="Oval 19"/>
          <p:cNvSpPr/>
          <p:nvPr/>
        </p:nvSpPr>
        <p:spPr>
          <a:xfrm>
            <a:off x="2300439" y="446468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686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41162" y="2026609"/>
            <a:ext cx="4056789" cy="4191499"/>
            <a:chOff x="7669762" y="2186629"/>
            <a:chExt cx="4056789" cy="41914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101" y="490903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669762" y="2186629"/>
              <a:ext cx="3999639" cy="1538933"/>
            </a:xfrm>
            <a:prstGeom prst="wedgeRoundRectCallout">
              <a:avLst>
                <a:gd name="adj1" fmla="val 27979"/>
                <a:gd name="adj2" fmla="val 11501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26912" y="2210964"/>
              <a:ext cx="39996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เพราะโฟลเดอร์มีไว้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เพื่อเก็บไฟล์ให้เป็นหมวดหมู่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เป็นระเบียบและง่ายต่อการค้นหา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5165" y="1077166"/>
            <a:ext cx="62857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ข้อใดต่อไปนี้กล่าวถูกต้อง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โฟลเดอร์ถูกจัดเก็บไว้ในไฟล์ 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ไฟล์ถูกจัดเก็บไว้ในโฟลเดอร์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ไฟล์และโฟลเดอร์ไม่มีส่วนเกี่ยวข้องกัน</a:t>
            </a:r>
          </a:p>
        </p:txBody>
      </p:sp>
      <p:sp>
        <p:nvSpPr>
          <p:cNvPr id="14" name="Oval 13"/>
          <p:cNvSpPr/>
          <p:nvPr/>
        </p:nvSpPr>
        <p:spPr>
          <a:xfrm>
            <a:off x="1054569" y="343311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395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64342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ข้อใดเป็นประโยชน์ของการจัดการไฟล์ข้อมูล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เพื่อเพิ่มความซับซ้อน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เพื่อเพิ่มจำนวนไฟล์ข้อมูล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เพื่อความเป็นระเบียบ ง่ายต่อการค้นหา</a:t>
            </a:r>
          </a:p>
        </p:txBody>
      </p:sp>
      <p:sp>
        <p:nvSpPr>
          <p:cNvPr id="9" name="Oval 8"/>
          <p:cNvSpPr/>
          <p:nvPr/>
        </p:nvSpPr>
        <p:spPr>
          <a:xfrm>
            <a:off x="1031709" y="452423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09460" y="2510479"/>
            <a:ext cx="4297680" cy="3993379"/>
            <a:chOff x="7109460" y="2510479"/>
            <a:chExt cx="4297680" cy="399337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118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109460" y="2510479"/>
              <a:ext cx="4297680" cy="1569660"/>
            </a:xfrm>
            <a:prstGeom prst="wedgeRoundRectCallout">
              <a:avLst>
                <a:gd name="adj1" fmla="val 26719"/>
                <a:gd name="adj2" fmla="val 10313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09460" y="2510479"/>
              <a:ext cx="42133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เพราะเมื่อจัดไฟล์ไว้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อย่างเป็นระเบียบแล้ว ทำให้ค้นหาได้สะดวกยิ่งขึ้น ง่ายต่อการนำมาใช้งาน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850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5592" y="281459"/>
            <a:ext cx="7120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0E404E"/>
                </a:solidFill>
                <a:latin typeface="TH Sarabun New" pitchFamily="34" charset="-34"/>
                <a:cs typeface="TH Sarabun New" pitchFamily="34" charset="-34"/>
              </a:rPr>
              <a:t>การสร้างเอกสารด้วยโปรแกรมประมวลคำ</a:t>
            </a:r>
            <a:endParaRPr lang="en-US" sz="4800" b="1" dirty="0">
              <a:solidFill>
                <a:srgbClr val="0E404E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3886" y="1334764"/>
            <a:ext cx="4689570" cy="31085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	ซอฟต์แวร์ หมายถึง โปรแกรม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หรือชุดคำสั่งที่สั่งให้คอมพิวเตอร์ทำงาน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ตามลำดับขั้นตอน โปรแกรมประมวลคำ 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เป็นโปรแกรมที่ใช้ในการพิมพ์งาน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มีอยู่หลายโปรแกรม เช่น โปรแกรมโน้ตแพด 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โปรแกรมเวิร์ดแพด หรือโปรแกรมไมโครซอฟต์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ออฟฟิศเวิร์ด</a:t>
            </a:r>
            <a:endParaRPr lang="th-TH" sz="28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4" y="1255893"/>
            <a:ext cx="6927405" cy="481682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965196" y="4664808"/>
            <a:ext cx="3769783" cy="1992613"/>
            <a:chOff x="7965196" y="4763961"/>
            <a:chExt cx="3769783" cy="1992613"/>
          </a:xfrm>
        </p:grpSpPr>
        <p:grpSp>
          <p:nvGrpSpPr>
            <p:cNvPr id="4" name="Group 3"/>
            <p:cNvGrpSpPr/>
            <p:nvPr/>
          </p:nvGrpSpPr>
          <p:grpSpPr>
            <a:xfrm>
              <a:off x="10462012" y="4940926"/>
              <a:ext cx="1272967" cy="1815648"/>
              <a:chOff x="10528114" y="5029062"/>
              <a:chExt cx="1272967" cy="181564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2251" y="5029062"/>
                <a:ext cx="1032417" cy="140749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0528114" y="6444600"/>
                <a:ext cx="1272967" cy="400110"/>
              </a:xfrm>
              <a:prstGeom prst="rect">
                <a:avLst/>
              </a:prstGeom>
              <a:solidFill>
                <a:srgbClr val="E2EBA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คำถามสำคัญ</a:t>
                </a:r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965196" y="4763961"/>
              <a:ext cx="2346591" cy="1000532"/>
              <a:chOff x="7315201" y="4904509"/>
              <a:chExt cx="2346591" cy="1000532"/>
            </a:xfrm>
          </p:grpSpPr>
          <p:sp>
            <p:nvSpPr>
              <p:cNvPr id="13" name="Rounded Rectangular Callout 12"/>
              <p:cNvSpPr/>
              <p:nvPr/>
            </p:nvSpPr>
            <p:spPr>
              <a:xfrm>
                <a:off x="7315201" y="4904509"/>
                <a:ext cx="2341250" cy="1000532"/>
              </a:xfrm>
              <a:prstGeom prst="wedgeRoundRectCallout">
                <a:avLst>
                  <a:gd name="adj1" fmla="val 73779"/>
                  <a:gd name="adj2" fmla="val -17896"/>
                  <a:gd name="adj3" fmla="val 16667"/>
                </a:avLst>
              </a:prstGeom>
              <a:solidFill>
                <a:srgbClr val="E2EB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409639" y="5022327"/>
                <a:ext cx="22521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นักเรียนเคยใช้ซอฟต์แวร์</a:t>
                </a:r>
                <a:br>
                  <a:rPr lang="th-TH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อะไรบ้างในการเรียน</a:t>
                </a:r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207432" y="6072296"/>
            <a:ext cx="4523226" cy="6848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หน้าต่างโปรแกรม </a:t>
            </a:r>
            <a:r>
              <a:rPr lang="en-US" sz="2800" b="1" dirty="0" smtClean="0">
                <a:latin typeface="TH Sarabun New" pitchFamily="34" charset="-34"/>
                <a:cs typeface="TH Sarabun New" pitchFamily="34" charset="-34"/>
              </a:rPr>
              <a:t>Microsoft Office Word</a:t>
            </a:r>
            <a:endParaRPr lang="th-TH" sz="28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75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841711" y="52264"/>
            <a:ext cx="7107248" cy="1155871"/>
            <a:chOff x="841711" y="52264"/>
            <a:chExt cx="7107248" cy="1155871"/>
          </a:xfrm>
        </p:grpSpPr>
        <p:sp>
          <p:nvSpPr>
            <p:cNvPr id="69" name="Freeform 68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4079" y="100301"/>
              <a:ext cx="156004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6456" y="84285"/>
              <a:ext cx="225093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เอกสารของฉัน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72715" y="52264"/>
              <a:ext cx="66075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31414" r="7123" b="12222"/>
          <a:stretch/>
        </p:blipFill>
        <p:spPr>
          <a:xfrm>
            <a:off x="1305259" y="3022411"/>
            <a:ext cx="3509113" cy="3687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26768" r="5142" b="31919"/>
          <a:stretch/>
        </p:blipFill>
        <p:spPr>
          <a:xfrm>
            <a:off x="6486242" y="3018314"/>
            <a:ext cx="5659991" cy="373980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7171" y="1367238"/>
            <a:ext cx="11532911" cy="1684028"/>
            <a:chOff x="277171" y="1367238"/>
            <a:chExt cx="11532911" cy="1684028"/>
          </a:xfrm>
        </p:grpSpPr>
        <p:sp>
          <p:nvSpPr>
            <p:cNvPr id="40" name="TextBox 39"/>
            <p:cNvSpPr txBox="1"/>
            <p:nvPr/>
          </p:nvSpPr>
          <p:spPr>
            <a:xfrm>
              <a:off x="277171" y="1367238"/>
              <a:ext cx="1021170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นักเรียนใช้โปรแกรมประมวลคำ โดยปฏิบัติตามขั้นตอน ดังภาพ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คลิกเมาส์ที่ปุ่ม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เลือกโปรแกรม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Microsoft Office </a:t>
              </a: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>Word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 2010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1503" y="1840984"/>
              <a:ext cx="776958" cy="68372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66522" y="2220269"/>
              <a:ext cx="5343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3"/>
              </a:pP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เลือก </a:t>
              </a: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>Layout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หรือเค้าโครงหน้ากระดาษ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273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10404" r="7548" b="57576"/>
          <a:stretch/>
        </p:blipFill>
        <p:spPr>
          <a:xfrm>
            <a:off x="335433" y="2106721"/>
            <a:ext cx="5510900" cy="2911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55454" r="4152" b="7880"/>
          <a:stretch/>
        </p:blipFill>
        <p:spPr>
          <a:xfrm>
            <a:off x="6235470" y="2287460"/>
            <a:ext cx="5779078" cy="33404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056887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4391" y="1179330"/>
            <a:ext cx="5685038" cy="3838983"/>
            <a:chOff x="84391" y="1179330"/>
            <a:chExt cx="5685038" cy="3838983"/>
          </a:xfrm>
        </p:grpSpPr>
        <p:sp>
          <p:nvSpPr>
            <p:cNvPr id="6" name="TextBox 5"/>
            <p:cNvSpPr txBox="1"/>
            <p:nvPr/>
          </p:nvSpPr>
          <p:spPr>
            <a:xfrm>
              <a:off x="84391" y="1179330"/>
              <a:ext cx="5685038" cy="830997"/>
            </a:xfrm>
            <a:prstGeom prst="rect">
              <a:avLst/>
            </a:prstGeom>
            <a:solidFill>
              <a:srgbClr val="E2EBA4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4"/>
              </a:pP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พิมพ์ข้อความว่า “การ์ตูนที่ฉันชอบ”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5887" y="1912352"/>
              <a:ext cx="151572" cy="3105961"/>
            </a:xfrm>
            <a:prstGeom prst="rect">
              <a:avLst/>
            </a:prstGeom>
            <a:solidFill>
              <a:srgbClr val="E2E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07497" y="1112271"/>
            <a:ext cx="5825273" cy="4482984"/>
            <a:chOff x="6519139" y="1112271"/>
            <a:chExt cx="5825273" cy="4482984"/>
          </a:xfrm>
        </p:grpSpPr>
        <p:sp>
          <p:nvSpPr>
            <p:cNvPr id="7" name="TextBox 6"/>
            <p:cNvSpPr txBox="1"/>
            <p:nvPr/>
          </p:nvSpPr>
          <p:spPr>
            <a:xfrm>
              <a:off x="6520753" y="1112271"/>
              <a:ext cx="5823659" cy="1077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5"/>
              </a:pP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แทรกภาพเข้าไป โดยเลือกจากภาพที่เก็บไว้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ในคอมพิวเตอร์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19139" y="2142267"/>
              <a:ext cx="151572" cy="34529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1711" y="-23938"/>
            <a:ext cx="7107248" cy="1155871"/>
            <a:chOff x="841711" y="52264"/>
            <a:chExt cx="7107248" cy="1155871"/>
          </a:xfrm>
        </p:grpSpPr>
        <p:sp>
          <p:nvSpPr>
            <p:cNvPr id="32" name="Freeform 31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4079" y="100301"/>
              <a:ext cx="156004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86456" y="84285"/>
              <a:ext cx="225093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เอกสารของฉัน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2715" y="52264"/>
              <a:ext cx="66075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52515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13160" r="7528" b="55123"/>
          <a:stretch/>
        </p:blipFill>
        <p:spPr>
          <a:xfrm>
            <a:off x="237459" y="2453213"/>
            <a:ext cx="5528417" cy="2893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61140" r="7333" b="7143"/>
          <a:stretch/>
        </p:blipFill>
        <p:spPr>
          <a:xfrm>
            <a:off x="6701561" y="2492414"/>
            <a:ext cx="5334433" cy="27777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23805" y="1512344"/>
            <a:ext cx="5695262" cy="3746983"/>
            <a:chOff x="-23805" y="1512344"/>
            <a:chExt cx="5695262" cy="3746983"/>
          </a:xfrm>
        </p:grpSpPr>
        <p:sp>
          <p:nvSpPr>
            <p:cNvPr id="6" name="TextBox 5"/>
            <p:cNvSpPr txBox="1"/>
            <p:nvPr/>
          </p:nvSpPr>
          <p:spPr>
            <a:xfrm>
              <a:off x="-23805" y="1512344"/>
              <a:ext cx="5695262" cy="8540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เลือกภาพการ์ตูน 1 ภาพ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-4" y="2366121"/>
              <a:ext cx="127701" cy="289320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87250" y="1464565"/>
            <a:ext cx="5457052" cy="3805650"/>
            <a:chOff x="6487250" y="1464565"/>
            <a:chExt cx="5457052" cy="3805650"/>
          </a:xfrm>
        </p:grpSpPr>
        <p:sp>
          <p:nvSpPr>
            <p:cNvPr id="7" name="TextBox 6"/>
            <p:cNvSpPr txBox="1"/>
            <p:nvPr/>
          </p:nvSpPr>
          <p:spPr>
            <a:xfrm>
              <a:off x="6487250" y="1464565"/>
              <a:ext cx="5457052" cy="923330"/>
            </a:xfrm>
            <a:prstGeom prst="rect">
              <a:avLst/>
            </a:prstGeom>
            <a:solidFill>
              <a:srgbClr val="F9B6B9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7"/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เลือกฟอนต์ที่ต้องการ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87250" y="2377009"/>
              <a:ext cx="127701" cy="2893206"/>
            </a:xfrm>
            <a:prstGeom prst="rect">
              <a:avLst/>
            </a:prstGeom>
            <a:solidFill>
              <a:srgbClr val="F9B6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1711" y="52264"/>
            <a:ext cx="7107248" cy="1155871"/>
            <a:chOff x="841711" y="52264"/>
            <a:chExt cx="7107248" cy="1155871"/>
          </a:xfrm>
        </p:grpSpPr>
        <p:sp>
          <p:nvSpPr>
            <p:cNvPr id="32" name="Freeform 31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4079" y="100301"/>
              <a:ext cx="156004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86456" y="84285"/>
              <a:ext cx="225093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เอกสารของฉัน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2715" y="52264"/>
              <a:ext cx="66075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9024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7980" r="7123" b="41414"/>
          <a:stretch/>
        </p:blipFill>
        <p:spPr>
          <a:xfrm>
            <a:off x="510396" y="2647143"/>
            <a:ext cx="5371345" cy="3499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19293" r="7567" b="36162"/>
          <a:stretch/>
        </p:blipFill>
        <p:spPr>
          <a:xfrm>
            <a:off x="6770913" y="2658029"/>
            <a:ext cx="5029200" cy="36903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2344" y="1359726"/>
            <a:ext cx="5684799" cy="4877787"/>
            <a:chOff x="302344" y="1359726"/>
            <a:chExt cx="5684799" cy="4877787"/>
          </a:xfrm>
        </p:grpSpPr>
        <p:sp>
          <p:nvSpPr>
            <p:cNvPr id="6" name="TextBox 5"/>
            <p:cNvSpPr txBox="1"/>
            <p:nvPr/>
          </p:nvSpPr>
          <p:spPr>
            <a:xfrm>
              <a:off x="302344" y="1359726"/>
              <a:ext cx="5684799" cy="1200329"/>
            </a:xfrm>
            <a:prstGeom prst="rect">
              <a:avLst/>
            </a:prstGeom>
            <a:solidFill>
              <a:srgbClr val="66CCFF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8"/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บันทึกงานที่สร้าง ให้คลิกเมาส์ที่เมนูแฟ้ม 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แล้วคลิกเมาส์เลือก บันทึกเป็น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0588" y="2476613"/>
              <a:ext cx="138588" cy="376090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30794" y="1370612"/>
            <a:ext cx="5323749" cy="4866901"/>
            <a:chOff x="6530794" y="1370612"/>
            <a:chExt cx="5323749" cy="4866901"/>
          </a:xfrm>
        </p:grpSpPr>
        <p:sp>
          <p:nvSpPr>
            <p:cNvPr id="7" name="TextBox 6"/>
            <p:cNvSpPr txBox="1"/>
            <p:nvPr/>
          </p:nvSpPr>
          <p:spPr>
            <a:xfrm>
              <a:off x="6530794" y="1370612"/>
              <a:ext cx="5323749" cy="1200329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9"/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เลือกโฟลเดอร์ที่ต้องการจัดเก็บไฟล์ จากนั้นตั้งชื่อไฟล์ แล้วคลิกปุ่ม บันทึก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43655" y="2487494"/>
              <a:ext cx="138588" cy="3750019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1711" y="52264"/>
            <a:ext cx="7107248" cy="1155871"/>
            <a:chOff x="841711" y="52264"/>
            <a:chExt cx="7107248" cy="1155871"/>
          </a:xfrm>
        </p:grpSpPr>
        <p:sp>
          <p:nvSpPr>
            <p:cNvPr id="32" name="Freeform 31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4079" y="100301"/>
              <a:ext cx="156004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86456" y="84285"/>
              <a:ext cx="225093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เอกสารของฉัน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2715" y="52264"/>
              <a:ext cx="66075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15785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2336" y="810492"/>
            <a:ext cx="10906991" cy="5583381"/>
          </a:xfrm>
          <a:prstGeom prst="roundRect">
            <a:avLst>
              <a:gd name="adj" fmla="val 4384"/>
            </a:avLst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64673" y="581891"/>
            <a:ext cx="1939636" cy="741218"/>
          </a:xfrm>
          <a:prstGeom prst="roundRect">
            <a:avLst/>
          </a:prstGeom>
          <a:solidFill>
            <a:srgbClr val="FEFFFF"/>
          </a:solidFill>
          <a:ln w="38100">
            <a:solidFill>
              <a:srgbClr val="95A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108" y="735964"/>
            <a:ext cx="10571867" cy="543623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th-TH" sz="2400" dirty="0" smtClean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	การทำงานหลาย ๆ ประเภท ทำให้มีไฟล์ในคอมพิวเตอร์เป็นจำนวนมาก จึงต้องมีการจัดหมวดหมู่</a:t>
            </a:r>
            <a:br>
              <a:rPr lang="th-TH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อย่างเป็นระบบ เพื่อให้ง่ายและรวดเร็วต่อการใช้งาน โดยควรตั้งชื่อไฟล์และโฟลเดอร์ให้สอดคล้องกับงาน </a:t>
            </a:r>
            <a:br>
              <a:rPr lang="th-TH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มีหลักเกณฑ์การตั้งชื่อ ดังนี้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ชื่อไม่ควรยาวเกิน 255 ตัวอักษร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ใช้สัญลักษณ์ใดก็ได้ ยกเว้น </a:t>
            </a:r>
            <a:r>
              <a:rPr lang="en-US" sz="2400" dirty="0" smtClean="0">
                <a:latin typeface="TH Sarabun New" pitchFamily="34" charset="-34"/>
                <a:cs typeface="TH Sarabun New" pitchFamily="34" charset="-34"/>
              </a:rPr>
              <a:t>\ / : * “ ” &lt; &gt;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การตั้งชื่อไฟล์ไม่ต้องใส่นามสกุล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ควรตั้งชื่อให้สัมพันธ์กับงาน เพื่อให้สามารถค้นหาได้ง่าย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นิยมตั้งเป็นภาษาอังกฤษ แต่สามารถตั้งภาษาไทยได้เช่นกัน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2" y="401781"/>
            <a:ext cx="1203203" cy="1122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5583" y="629187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เด็กควรรู้</a:t>
            </a:r>
            <a:endParaRPr lang="en-US" sz="4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46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</TotalTime>
  <Words>1037</Words>
  <Application>Microsoft Office PowerPoint</Application>
  <PresentationFormat>Custom</PresentationFormat>
  <Paragraphs>194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Angsana New</vt:lpstr>
      <vt:lpstr>Calibri Light</vt:lpstr>
      <vt:lpstr>TH Sarabun New</vt:lpstr>
      <vt:lpstr>Cordia New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Pawarit Methanan</dc:creator>
  <cp:lastModifiedBy>Sopin</cp:lastModifiedBy>
  <cp:revision>207</cp:revision>
  <dcterms:created xsi:type="dcterms:W3CDTF">2019-06-02T14:24:22Z</dcterms:created>
  <dcterms:modified xsi:type="dcterms:W3CDTF">2020-01-02T03:42:45Z</dcterms:modified>
</cp:coreProperties>
</file>