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80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77" r:id="rId11"/>
    <p:sldId id="324" r:id="rId12"/>
    <p:sldId id="325" r:id="rId13"/>
    <p:sldId id="326" r:id="rId14"/>
    <p:sldId id="327" r:id="rId15"/>
    <p:sldId id="378" r:id="rId16"/>
    <p:sldId id="328" r:id="rId17"/>
    <p:sldId id="329" r:id="rId18"/>
    <p:sldId id="379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</p:sldIdLst>
  <p:sldSz cx="12192000" cy="6858000"/>
  <p:notesSz cx="6858000" cy="9144000"/>
  <p:embeddedFontLst>
    <p:embeddedFont>
      <p:font typeface="Angsana New" pitchFamily="18" charset="-34"/>
      <p:regular r:id="rId30"/>
      <p:bold r:id="rId31"/>
      <p:italic r:id="rId32"/>
      <p:boldItalic r:id="rId33"/>
    </p:embeddedFont>
    <p:embeddedFont>
      <p:font typeface="TH Sarabun New" pitchFamily="34" charset="-34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9B6B9"/>
    <a:srgbClr val="ED1C92"/>
    <a:srgbClr val="6D419A"/>
    <a:srgbClr val="EF5CA2"/>
    <a:srgbClr val="E5A44D"/>
    <a:srgbClr val="C7B2D6"/>
    <a:srgbClr val="E2EBA4"/>
    <a:srgbClr val="B5E2E6"/>
    <a:srgbClr val="F9E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0461EBE1-A9E1-4408-B099-22925CDA9A58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4E8754C1-F1B4-46D8-8EC5-7EA31D824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295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5697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0952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149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11046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83402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0999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96816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34721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1069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7018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6739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7027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09766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8401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4594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4442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94826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7669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443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5164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122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EBE1-A9E1-4408-B099-22925CDA9A58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220820"/>
            <a:chOff x="0" y="0"/>
            <a:chExt cx="12192000" cy="8220820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2342271"/>
                <a:ext cx="8354291" cy="1536367"/>
              </a:xfrm>
              <a:prstGeom prst="rect">
                <a:avLst/>
              </a:prstGeom>
              <a:solidFill>
                <a:srgbClr val="6D41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" r="6082"/>
              <a:stretch/>
            </p:blipFill>
            <p:spPr>
              <a:xfrm>
                <a:off x="8049490" y="2129782"/>
                <a:ext cx="4142509" cy="472821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1070" y="3872714"/>
                <a:ext cx="2022604" cy="298528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72714"/>
                <a:ext cx="2767932" cy="298528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2342271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77794" y="2688497"/>
              <a:ext cx="71304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6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r>
                <a:rPr lang="th-TH" sz="66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66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(วิทยาการคำนวณ)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67519" y="3711893"/>
              <a:ext cx="1863011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7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๒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30639" y="4154558"/>
              <a:ext cx="34115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379029" y="167134"/>
              <a:ext cx="4951787" cy="664108"/>
              <a:chOff x="6379029" y="167134"/>
              <a:chExt cx="4951787" cy="66410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379029" y="167134"/>
                <a:ext cx="4841470" cy="664108"/>
                <a:chOff x="9333915" y="1790488"/>
                <a:chExt cx="2864176" cy="405446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9333915" y="1790488"/>
                  <a:ext cx="1814732" cy="4029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solidFill>
                      <a:prstClr val="white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0509968" y="1790488"/>
                  <a:ext cx="1688123" cy="4054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solidFill>
                      <a:prstClr val="white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6542326" y="184911"/>
                <a:ext cx="47884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สถาบันพัฒนาคุณภาพ</a:t>
                </a:r>
                <a:r>
                  <a:rPr lang="th-TH" sz="36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วิชาการ (</a:t>
                </a:r>
                <a:r>
                  <a:rPr lang="th-TH" sz="3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พว.)</a:t>
                </a:r>
                <a:endParaRPr lang="th-TH" sz="36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499" y="167134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6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4507" y="259687"/>
            <a:ext cx="5723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latin typeface="TH Sarabun New" pitchFamily="34" charset="-34"/>
                <a:cs typeface="TH Sarabun New" pitchFamily="34" charset="-34"/>
              </a:rPr>
              <a:t>วิธีดูแลรักษาอุปกรณ์คอมพิวเตอร์</a:t>
            </a:r>
            <a:endParaRPr lang="en-US" sz="4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3966" y="1480184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เคส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หรือตัวเครื่องคอมพิวเตอร์ ด้านหน้ามีช่องสำหรับใส่อุปกรณ์ต่าง ๆ 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ส่วนด้านหลังจะมีช่องสำหรับเสียบอุปกรณ์ต่อพ่วงมากมาย การดูแลรักษาทำได้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ใช้ผ้านุ่ม ๆ หรือไม้ขนไก่ปัดฝุ่นเช็ดทำความสะอาด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คลุมผ้าหรือพลาสติกทุกครั้งหลังทำความสะอาด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ห้ามนำสิ่งของต่าง ๆ ใส่เข้าไปในช่องของตัวเคส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4507" y="4203016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คีย์บอร์ด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เป็นอุปกรณ์สำหรับรับข้อมูลประเภทข้อความ ตัวเลข สัญลักษณ์ 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และอักขระต่าง ๆ ประกอบด้วยปุ่มกดจำนวนมาก การดูแลรักษาทำได้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ใช้ผ้านุ่ม ๆ หรือแปลงขนอ่อนปัดฝุ่น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คลุมผ้าหรือพลาสติก เพื่อป้องกันฝุ่น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ห้ามใช้ผ้าเปียกหรือของเหลวทำความสะอาด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21" y="1713719"/>
            <a:ext cx="1150703" cy="2088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312">
            <a:off x="623367" y="4925269"/>
            <a:ext cx="2086813" cy="802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847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4507" y="237915"/>
            <a:ext cx="5723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latin typeface="TH Sarabun New" pitchFamily="34" charset="-34"/>
                <a:cs typeface="TH Sarabun New" pitchFamily="34" charset="-34"/>
              </a:rPr>
              <a:t>วิธีดูแลรักษาอุปกรณ์คอมพิวเตอร์</a:t>
            </a:r>
            <a:endParaRPr lang="en-US" sz="4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2826" y="1273350"/>
            <a:ext cx="8229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เมาส์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 เป็นอุปกรณ์รับเข้าข้อมูล มีปุ่ม 2 ปุ่มอยู่ด้านบนทางซ้ายและขวา 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เพื่อใช้สำหรับคลิก การดูแลรักษาทำได้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ใช้แผ่นรองเมาส์ทุกครั้ง เพื่อป้องกันฝุ่นที่พื้นผิว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ขณะใช้งานควรกดเมาส์เพียงเบา ๆ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ใช้ผ้านุ่ม ๆ เช็ดหลังใช้งานทุกครั้ง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9823" y="3939472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จอภาพ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เป็นอุปกรณ์แสดงข้อมูล มีหลายขนาด การดูแลรักษาทำได้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ไม่สัมผัสจอภาพโดยตรง เพราะอาจเป็นรอยนิ้วมือ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ใช้ไม้ขนไก่ปัดฝุ่นจอภาพเบา ๆ หรือใช้ผ้าแห้งเนื้อนุ่มเช็ดทำความสะอาด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ใช้พลาสติกหรือผ้า คลุมจอภาพทุกครั้งเมื่อเลิกใช้งาน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8" y="4306443"/>
            <a:ext cx="2279471" cy="1743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3" y="1580102"/>
            <a:ext cx="1479052" cy="1756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95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2935" y="281459"/>
            <a:ext cx="5266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 smtClean="0">
                <a:latin typeface="TH Sarabun New" pitchFamily="34" charset="-34"/>
                <a:cs typeface="TH Sarabun New" pitchFamily="34" charset="-34"/>
              </a:rPr>
              <a:t>วิธีดูแลรักษาอุปกรณ์คอมพิวเตอร์</a:t>
            </a:r>
            <a:endParaRPr lang="en-US" sz="4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7510" y="1403982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ลำโพง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 เป็นอุปกรณ์ส่งออกที่ทำให้เราได้ยินเสียงจากเครื่องคอมพิวเตอร์ 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การดูแลรักษาทำได้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ปัดฝุ่นทำความสะอาดด้วยไม้ขนไก่ แปรงขนอ่อนหรือใช้ผ้าแห้งเนื้อนุ่มเช็ด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ห้ามใช้ผ้าเปียกเช็ด เพราะของเหลวอาจทำให้ไฟฟ้าดูดได้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2826" y="3893947"/>
            <a:ext cx="8229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เครื่องพิมพ์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เป็นอุปกรณ์สำหรับส่งออกข้อมูลเอกสารที่มีได้ทั้งภาพและตัวอักษร 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โดยพิมพ์ลงบนกระดาษ การดูแลรักษาทำได้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ใช้ไม้กวาดขนไก่ หรือแปรงขนอ่อนปัดฝุ่นเบา ๆ หรือใช้ผ้าแห้งเช็ด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ห้ามใช้ผ้าเปียกเช็ด เพราะของเหลวอาจทำให้ไฟฟ้าดูดได้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คลุมพลาสติกหรือผ้าทุกครั้งเมื่อเลิกใช้งาน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5"/>
          <a:stretch/>
        </p:blipFill>
        <p:spPr>
          <a:xfrm>
            <a:off x="1046017" y="4419376"/>
            <a:ext cx="1572492" cy="1556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15" b="41348"/>
          <a:stretch/>
        </p:blipFill>
        <p:spPr>
          <a:xfrm>
            <a:off x="1046017" y="1526250"/>
            <a:ext cx="1577741" cy="1585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619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5" y="154731"/>
            <a:ext cx="1425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49601"/>
            <a:ext cx="3568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เทคโนโลยีในชีวิตประจำวัน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39352"/>
            <a:ext cx="614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71" y="1323046"/>
            <a:ext cx="102117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นักเรียนวาดภาพอุปกรณ์เทคโลยี แล้วเขียนข้อความลงด้านล่างตามหัวข้อต่อไปนี้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ชื่ออุปกรณ์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ประโยชน์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ขั้นตอนการใช้งาน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การดูแลรักษา</a:t>
            </a: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73" y="4703252"/>
            <a:ext cx="2004274" cy="1617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814" y="2410495"/>
            <a:ext cx="2291618" cy="1624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306" y="2310025"/>
            <a:ext cx="2468664" cy="1775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307" y="4241961"/>
            <a:ext cx="3335326" cy="16145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9832" y="4703252"/>
            <a:ext cx="1286767" cy="1756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988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5565" y="198275"/>
            <a:ext cx="1285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93145"/>
            <a:ext cx="31918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เทคโนโลยีในชีวิตประจำวัน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0003" y="182896"/>
            <a:ext cx="566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2</a:t>
            </a:r>
            <a:endParaRPr lang="th-TH" sz="32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73132" y="1421017"/>
            <a:ext cx="102117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นักเรียนวาดภาพอุปกรณ์เทคโลยี แล้วเขียนข้อความลงด้านล่างตามหัวข้อต่อไปนี้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ชื่ออุปกรณ์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ประโยชน์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ขั้นตอนการใช้งาน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การดูแลรักษา</a:t>
            </a: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57" y="4738108"/>
            <a:ext cx="2004274" cy="16170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96323" y="1866898"/>
            <a:ext cx="5784481" cy="4676142"/>
            <a:chOff x="5696323" y="1866898"/>
            <a:chExt cx="5784481" cy="4676142"/>
          </a:xfrm>
        </p:grpSpPr>
        <p:sp>
          <p:nvSpPr>
            <p:cNvPr id="3" name="Rounded Rectangle 2"/>
            <p:cNvSpPr/>
            <p:nvPr/>
          </p:nvSpPr>
          <p:spPr>
            <a:xfrm>
              <a:off x="5696323" y="2194560"/>
              <a:ext cx="5632077" cy="4348480"/>
            </a:xfrm>
            <a:prstGeom prst="roundRect">
              <a:avLst>
                <a:gd name="adj" fmla="val 13219"/>
              </a:avLst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19798" y="2569541"/>
              <a:ext cx="546100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1. ชื่ออุปกรณ์</a:t>
              </a:r>
              <a: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เครื่องพิมพ์</a:t>
              </a:r>
            </a:p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2. ประโยชน์</a:t>
              </a:r>
            </a:p>
            <a:p>
              <a: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พิมพ์เอกสารเพื่อเป็นหลักฐานและผลงานต่าง ๆ</a:t>
              </a:r>
            </a:p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3. ขั้นตอนการใช้งาน</a:t>
              </a:r>
            </a:p>
            <a:p>
              <a: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คอมพิวเตอร์สั่งการให้เครื่องพิมพ์ พิมพ์เอกสารออกมา</a:t>
              </a:r>
              <a:b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ในรูปแบบของกระดาษ</a:t>
              </a:r>
            </a:p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4. การดูแลรักษา</a:t>
              </a:r>
            </a:p>
            <a:p>
              <a: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ทำความสะอาดเป็นประจำ เพื่อไม่ให้ฝุ่นผงเข้าไปยังตัวเครื่อง </a:t>
              </a:r>
              <a:b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โดยใช้แปรงขนอ่อนปัดฝุ่นเบา ๆ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9939" y="2478101"/>
              <a:ext cx="1216671" cy="109472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326881" y="1866898"/>
              <a:ext cx="1434324" cy="6001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535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0462" y="303231"/>
            <a:ext cx="5351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latin typeface="TH Sarabun New" pitchFamily="34" charset="-34"/>
                <a:cs typeface="TH Sarabun New" pitchFamily="34" charset="-34"/>
              </a:rPr>
              <a:t>การใช้เทคโนโลยีอย่างปลอดภัย</a:t>
            </a:r>
            <a:endParaRPr lang="en-US" sz="4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261" y="1191507"/>
            <a:ext cx="11109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อุปกรณ์เทคโนโลยีหากสูญหายอาจมีผู้อื่นนำไปใช้ได้ และเข้าถึงข้อมูลต่าง ๆ ที่เก็บไว้ในเครื่อง และอุปกรณ์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บางชนิดสามารถติดต่อเครือข่ายได้ หากผู้ไม่หวังดีนำไปใช้ในทางไม่ถูกต้องจะส่งผลเสียหายกับตัวเราได้</a:t>
            </a:r>
          </a:p>
          <a:p>
            <a:endParaRPr lang="th-TH" sz="2800" b="1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บัญชีผู้ใช้งานหรือ </a:t>
            </a:r>
            <a:r>
              <a:rPr lang="en-US" sz="2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U</a:t>
            </a:r>
            <a:r>
              <a:rPr lang="en-US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ser </a:t>
            </a:r>
            <a:r>
              <a:rPr lang="en-US" sz="2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A</a:t>
            </a:r>
            <a:r>
              <a:rPr lang="en-US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ccount </a:t>
            </a:r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จะใช้งานคู่กับรหัสผ่านหรือ </a:t>
            </a:r>
            <a:r>
              <a:rPr lang="en-US" sz="2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P</a:t>
            </a:r>
            <a:r>
              <a:rPr lang="en-US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assword </a:t>
            </a:r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ถือเป็นข้อมูลส่วนตัวของผู้ใช้งาน</a:t>
            </a:r>
            <a:r>
              <a:rPr lang="en-US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สามารถใช้ยืนยันตัวบุคคลได้ บางครั้งยังเกี่ยวข้องกับบัญชีทางการเงินด้วย ดังนั้น ข้อมูลนี้จึงไม่ควรบอก</a:t>
            </a:r>
            <a:b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ให้ผู้อื่นทราบ และเมื่อเลิกใช้งานควรออกจากบัญชีทุกครั้ง</a:t>
            </a:r>
          </a:p>
          <a:p>
            <a:endParaRPr lang="th-TH" sz="2800" b="1" dirty="0" smtClean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800" b="1" dirty="0" smtClean="0">
                <a:solidFill>
                  <a:srgbClr val="00B050"/>
                </a:solidFill>
                <a:latin typeface="TH Sarabun New" pitchFamily="34" charset="-34"/>
                <a:cs typeface="TH Sarabun New" pitchFamily="34" charset="-34"/>
              </a:rPr>
              <a:t>ในบางครั้งหากมีการถามบัญชีและรหัสผ่าน ควรแจ้งผู้ที่เกี่ยวข้องหรือผู้ปกครองให้ทราบเพื่อช่วยเหลือ</a:t>
            </a:r>
            <a:br>
              <a:rPr lang="th-TH" sz="2800" b="1" dirty="0" smtClean="0">
                <a:solidFill>
                  <a:srgbClr val="00B05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solidFill>
                  <a:srgbClr val="00B050"/>
                </a:solidFill>
                <a:latin typeface="TH Sarabun New" pitchFamily="34" charset="-34"/>
                <a:cs typeface="TH Sarabun New" pitchFamily="34" charset="-34"/>
              </a:rPr>
              <a:t>ในการใช้งาน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91543" y="5046775"/>
            <a:ext cx="9420818" cy="1546338"/>
            <a:chOff x="3141306" y="4941028"/>
            <a:chExt cx="9420818" cy="1546338"/>
          </a:xfrm>
        </p:grpSpPr>
        <p:sp>
          <p:nvSpPr>
            <p:cNvPr id="9" name="Rounded Rectangle 8"/>
            <p:cNvSpPr/>
            <p:nvPr/>
          </p:nvSpPr>
          <p:spPr>
            <a:xfrm>
              <a:off x="3368364" y="5438823"/>
              <a:ext cx="7654199" cy="1048543"/>
            </a:xfrm>
            <a:prstGeom prst="roundRect">
              <a:avLst>
                <a:gd name="adj" fmla="val 21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671169" y="5103686"/>
              <a:ext cx="2076768" cy="463749"/>
            </a:xfrm>
            <a:prstGeom prst="roundRect">
              <a:avLst>
                <a:gd name="adj" fmla="val 28617"/>
              </a:avLst>
            </a:prstGeom>
            <a:solidFill>
              <a:srgbClr val="FFFFFF"/>
            </a:solidFill>
            <a:ln w="28575">
              <a:solidFill>
                <a:srgbClr val="FC9A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91348" y="5396973"/>
              <a:ext cx="87707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h-TH" sz="2000" dirty="0" smtClean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การใช้งานบริการเกี่ยวกับอุปกรณ์เทคโนโลยีต่าง ๆ ควรมีการเปลี่ยนรหัสผ่านอยู่เสมอ </a:t>
              </a:r>
              <a:b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เพื่อป้องกันการโจรกรรมข้อมูลจากผู้ไม่หวังดี เช่น การเปลี่ยนรหัสบัตร </a:t>
              </a:r>
              <a:r>
                <a:rPr lang="en-US" sz="2000" dirty="0" smtClean="0">
                  <a:latin typeface="TH Sarabun New" pitchFamily="34" charset="-34"/>
                  <a:cs typeface="TH Sarabun New" pitchFamily="34" charset="-34"/>
                </a:rPr>
                <a:t>ATM </a:t>
              </a:r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การเปลี่ยนรหัส </a:t>
              </a:r>
              <a:r>
                <a:rPr lang="en-US" sz="2000" dirty="0" smtClean="0">
                  <a:latin typeface="TH Sarabun New" pitchFamily="34" charset="-34"/>
                  <a:cs typeface="TH Sarabun New" pitchFamily="34" charset="-34"/>
                </a:rPr>
                <a:t>Facebook</a:t>
              </a:r>
              <a:endParaRPr lang="en-US" sz="20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91993" y="5109391"/>
              <a:ext cx="17283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ปลอดภัยไว้ก่อน</a:t>
              </a:r>
              <a:endParaRPr lang="en-US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306" y="4941028"/>
              <a:ext cx="736240" cy="71927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94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5" y="143845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38715"/>
            <a:ext cx="24833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ใช้อย่างระมัดระวัง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28466"/>
            <a:ext cx="6142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b="1" dirty="0" smtClean="0"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6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74496" y="1416875"/>
            <a:ext cx="1021170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การใช้อุปกรณ์เทคโนโลยีบางชนิดจะมีชื่อบัญชีและรหัสผ่านสำหรับการใช้อุปกรณ์แต่ละชนิด </a:t>
            </a:r>
            <a:b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และข้อมูลทั้งสองนี้ถือว่าเป็นข้อมูลที่ใช้ยืนยันตัวตนได้ นักเรียนตอบคำถามต่อไปนี้ </a:t>
            </a:r>
            <a:b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แล้วเขียนเป็นแผนภาพความคิด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นักเรียนคิดว่าจะเกิดอะไรขึ้นได้บ้าง ถ้าเครื่องคอมพิวเตอร์ของโรงเรียนสามารถพิมพ์งานออกมาทางเครื่องพิมพ์ได้โดยไม่ต้องใช้รหัสผ่าน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ถ้านักเรียนใช้สื่อสังคมออนไลน์หรือพูดคุยกับผู้อื่นผ่านทางเครื่องคอมพิวเตอร์ แล้วนักเรียนไปเข้าห้องน้ำ</a:t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แต่ยังไม่ออกจากระบบ นักเรียนคิดว่าจะส่งผลกระทบอย่างไรบ้าง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นักเรียนคิดว่าถ้ามีผู้อื่นรู้ชื่อบัญชีผู้ใช้ระบบคอมพิวเตอร์ และรหัสผ่านของเรา จะส่งผลเสียอย่างไรบ้าง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โทรศัพท์เคลื่อนที่ยุคใหม่สามารถใช้จ่ายเงินในการใช้บริการบางชนิดได้ นักเรียนคิดว่าควรมี</a:t>
            </a:r>
            <a:br>
              <a:rPr lang="th-TH" sz="24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ระบบป้องกันอย่างไร เมื่อเราลืมโทรศัพท์เคลื่อนที่ไว้ แล้วไม่ให้ผู้อื่นสามารถนำไปจ่ายเงินได้</a:t>
            </a: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432" y="2796180"/>
            <a:ext cx="796141" cy="1194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662" y="4789715"/>
            <a:ext cx="2073587" cy="16730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512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381464" y="2561757"/>
            <a:ext cx="2511089" cy="2511089"/>
          </a:xfrm>
          <a:prstGeom prst="ellipse">
            <a:avLst/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00368" y="5443634"/>
            <a:ext cx="4776942" cy="1138012"/>
          </a:xfrm>
          <a:prstGeom prst="roundRect">
            <a:avLst/>
          </a:prstGeom>
          <a:solidFill>
            <a:srgbClr val="C7B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000368" y="4159323"/>
            <a:ext cx="4776942" cy="1138012"/>
          </a:xfrm>
          <a:prstGeom prst="roundRect">
            <a:avLst/>
          </a:prstGeom>
          <a:solidFill>
            <a:srgbClr val="E2E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000368" y="2875012"/>
            <a:ext cx="4776942" cy="1138012"/>
          </a:xfrm>
          <a:prstGeom prst="roundRect">
            <a:avLst/>
          </a:prstGeom>
          <a:solidFill>
            <a:srgbClr val="B5E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00368" y="1590701"/>
            <a:ext cx="4776942" cy="1138012"/>
          </a:xfrm>
          <a:prstGeom prst="roundRect">
            <a:avLst/>
          </a:prstGeom>
          <a:solidFill>
            <a:srgbClr val="F9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6" y="143845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38715"/>
            <a:ext cx="24833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ใช้อย่างระมัดระวัง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28466"/>
            <a:ext cx="6142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23158" y="1705063"/>
            <a:ext cx="5230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สิ้นเปลืองทรัพยากร เพราะทุกคนสามารถ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สั่งพิมพ์ได้ โดยไม่ควบคุมให้อยู่ในขอบเขต</a:t>
            </a: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34044" y="3003232"/>
            <a:ext cx="4490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อาจมีผู้ไม่หวังดีรู้ข้อมูลส่วนตัว 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แล้วนำไปเผยแพร่ทำให้เราเสียหาย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34044" y="4282997"/>
            <a:ext cx="4490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เข้าไปแก้ไขหรือปลอมแปลงข้อมูล 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ทำให้เราเสียหายได้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34044" y="5578194"/>
            <a:ext cx="4490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ตั้งรหัสผ่านและตั้งระบบติดตามโทรศัพท์เคลื่อนที่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81158" y="3099617"/>
            <a:ext cx="2292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ใช้อย่างระมัดระวัง</a:t>
            </a:r>
          </a:p>
        </p:txBody>
      </p:sp>
      <p:cxnSp>
        <p:nvCxnSpPr>
          <p:cNvPr id="9" name="Elbow Connector 8"/>
          <p:cNvCxnSpPr>
            <a:stCxn id="7" idx="6"/>
            <a:endCxn id="3" idx="1"/>
          </p:cNvCxnSpPr>
          <p:nvPr/>
        </p:nvCxnSpPr>
        <p:spPr>
          <a:xfrm flipV="1">
            <a:off x="3892553" y="2159707"/>
            <a:ext cx="2107815" cy="1657595"/>
          </a:xfrm>
          <a:prstGeom prst="bentConnector3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7" idx="6"/>
            <a:endCxn id="33" idx="1"/>
          </p:cNvCxnSpPr>
          <p:nvPr/>
        </p:nvCxnSpPr>
        <p:spPr>
          <a:xfrm flipV="1">
            <a:off x="3892553" y="3444018"/>
            <a:ext cx="2107815" cy="373284"/>
          </a:xfrm>
          <a:prstGeom prst="bentConnector3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7" idx="6"/>
            <a:endCxn id="34" idx="1"/>
          </p:cNvCxnSpPr>
          <p:nvPr/>
        </p:nvCxnSpPr>
        <p:spPr>
          <a:xfrm>
            <a:off x="3892553" y="3817302"/>
            <a:ext cx="2107815" cy="911027"/>
          </a:xfrm>
          <a:prstGeom prst="bentConnector3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7" idx="6"/>
            <a:endCxn id="35" idx="1"/>
          </p:cNvCxnSpPr>
          <p:nvPr/>
        </p:nvCxnSpPr>
        <p:spPr>
          <a:xfrm>
            <a:off x="3892553" y="3817302"/>
            <a:ext cx="2107815" cy="2195338"/>
          </a:xfrm>
          <a:prstGeom prst="bentConnector3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72" y="5256974"/>
            <a:ext cx="1560372" cy="125893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71" y="1860028"/>
            <a:ext cx="727042" cy="10905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08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9561" y="327575"/>
            <a:ext cx="8010526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</a:t>
            </a: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ตัวชี้วัด</a:t>
            </a:r>
            <a:endParaRPr lang="th-TH" sz="36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4" y="2105046"/>
            <a:ext cx="5141151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ภาพ เกิดจากอุปกรณ์เทคโนโลยีข้อใด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วิทยุ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โทรทัศน์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กล้องดิจิทัล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9609" y="1479206"/>
            <a:ext cx="9440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หน่วยงานเรียนรู้ที่ </a:t>
            </a:r>
            <a:r>
              <a:rPr lang="th-TH" sz="44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4 การใช้และบำรุงรักษาอุปกรณ์เทคโนโลยี</a:t>
            </a:r>
            <a:endParaRPr lang="en-US" sz="44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54489" y="578143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6" y="163345"/>
            <a:ext cx="839586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57" y="163345"/>
            <a:ext cx="739422" cy="1371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15168" y="2730471"/>
            <a:ext cx="4484966" cy="3785509"/>
            <a:chOff x="6515168" y="2730471"/>
            <a:chExt cx="4484966" cy="3785509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515168" y="2730471"/>
              <a:ext cx="3379573" cy="1654571"/>
            </a:xfrm>
            <a:prstGeom prst="wedgeRoundRectCallout">
              <a:avLst>
                <a:gd name="adj1" fmla="val 38042"/>
                <a:gd name="adj2" fmla="val 11192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8712" y="2815382"/>
              <a:ext cx="34042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เพราะกล้องดิจิทัลเป็นอุปกรณ์เทคโนโลยีที่ใช้สำหรับการถ่ายภาพ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8907" y="5046890"/>
              <a:ext cx="1441227" cy="146909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041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9647193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หากต้องการคำนวณรายรับ-รายจ่ายในแต่ละวันควรใช้เทคโนโลยีในข้อใด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โทรทัศน์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กล้องดิจิทัล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คอมพิวเตอร์</a:t>
            </a:r>
          </a:p>
        </p:txBody>
      </p:sp>
      <p:sp>
        <p:nvSpPr>
          <p:cNvPr id="9" name="Oval 8"/>
          <p:cNvSpPr/>
          <p:nvPr/>
        </p:nvSpPr>
        <p:spPr>
          <a:xfrm>
            <a:off x="1031709" y="482973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96257" y="2271736"/>
            <a:ext cx="4420433" cy="4312132"/>
            <a:chOff x="7196257" y="2271736"/>
            <a:chExt cx="4420433" cy="4312132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7196257" y="2271736"/>
              <a:ext cx="4347941" cy="2558002"/>
            </a:xfrm>
            <a:prstGeom prst="wedgeRoundRectCallout">
              <a:avLst>
                <a:gd name="adj1" fmla="val 23968"/>
                <a:gd name="adj2" fmla="val 5955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91300" y="2297343"/>
              <a:ext cx="422539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เพราะคอมพิวเตอร์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เป็นอุปกรณ์อิเล็กทรอนิกส์อัตโนมัติ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ที่ใช้ในการคิดคำนวณ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ได้อย่างรวดเร็ว ถูกต้อง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และแม่นยำ</a:t>
              </a:r>
              <a:endPara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506" y="5114778"/>
              <a:ext cx="1441227" cy="146909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4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3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1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7511" y="601091"/>
            <a:ext cx="7608173" cy="1234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5400" b="1" dirty="0" smtClean="0">
                <a:solidFill>
                  <a:srgbClr val="6D419A"/>
                </a:solidFill>
                <a:latin typeface="TH Sarabun New" pitchFamily="34" charset="-34"/>
                <a:cs typeface="TH Sarabun New" pitchFamily="34" charset="-34"/>
              </a:rPr>
              <a:t>การใช้และบำรุงรักษาอุปกรณ์เทคโนโลยี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0802" y="1991458"/>
            <a:ext cx="10770397" cy="4749749"/>
            <a:chOff x="710802" y="1991458"/>
            <a:chExt cx="10770397" cy="4749749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096000" y="4008530"/>
              <a:ext cx="0" cy="1521202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4425058" y="5289596"/>
              <a:ext cx="3341881" cy="1266528"/>
              <a:chOff x="8278800" y="1696223"/>
              <a:chExt cx="3341881" cy="1266528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78B8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2937164" y="3470238"/>
              <a:ext cx="5784272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10802" y="2836974"/>
              <a:ext cx="10770397" cy="1266528"/>
              <a:chOff x="713326" y="1763246"/>
              <a:chExt cx="10770397" cy="126652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7DC6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3326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D87C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1341043" y="3077448"/>
              <a:ext cx="19752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การใช้อุปกรณ์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59572" y="5540878"/>
              <a:ext cx="22701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การใช้เทคโนโลยี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อย่างปลอดภัย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1991458"/>
              <a:ext cx="2995124" cy="299512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199145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135820"/>
              <a:ext cx="2706398" cy="2706398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263557"/>
              <a:ext cx="2450926" cy="2450927"/>
            </a:xfrm>
            <a:prstGeom prst="ellipse">
              <a:avLst/>
            </a:prstGeom>
            <a:solidFill>
              <a:srgbClr val="E09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98118" y="2575506"/>
              <a:ext cx="2173993" cy="2086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การใช้และ</a:t>
              </a: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บำรุง</a:t>
              </a:r>
              <a:b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รักษาอุปกรณ์</a:t>
              </a:r>
              <a:b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endPara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25366" y="3053108"/>
              <a:ext cx="27671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วิธีดูแลรักษาอุปกรณ์</a:t>
              </a:r>
              <a:b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0886" y="925219"/>
            <a:ext cx="4050003" cy="716638"/>
            <a:chOff x="0" y="587753"/>
            <a:chExt cx="4050003" cy="716638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649898"/>
              <a:ext cx="3556244" cy="609076"/>
              <a:chOff x="0" y="649898"/>
              <a:chExt cx="3556244" cy="60907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0" y="649898"/>
                <a:ext cx="3456395" cy="578889"/>
              </a:xfrm>
              <a:prstGeom prst="rect">
                <a:avLst/>
              </a:prstGeom>
              <a:solidFill>
                <a:srgbClr val="E09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1" name="TextBox 2"/>
              <p:cNvSpPr txBox="1"/>
              <p:nvPr/>
            </p:nvSpPr>
            <p:spPr>
              <a:xfrm>
                <a:off x="0" y="674199"/>
                <a:ext cx="35562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32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แผนผังหัวข้อหน่วยการ</a:t>
                </a:r>
                <a:r>
                  <a:rPr lang="th-TH" sz="32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เรียนรู้</a:t>
                </a:r>
                <a:endParaRPr lang="th-TH" sz="3200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371917" y="587753"/>
              <a:ext cx="678086" cy="716638"/>
              <a:chOff x="4835563" y="672168"/>
              <a:chExt cx="678086" cy="716638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4835563" y="672168"/>
                <a:ext cx="678086" cy="6780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57150">
                <a:solidFill>
                  <a:srgbClr val="E0923F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998118" y="742475"/>
                <a:ext cx="3215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b="1" dirty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en-US" sz="36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84272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75164" y="1114446"/>
            <a:ext cx="7508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คอมพิวเตอร์กับโทรศัพท์เคลื่อนที่เหมือนกันอย่างไร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มีขนาดเท่ากัน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ถ่ายภาพได้เหมือนกัน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ใช้ค้นหาข้อมูลได้เหมือนกัน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51487" y="1575116"/>
            <a:ext cx="4033714" cy="4928742"/>
            <a:chOff x="7751487" y="1575116"/>
            <a:chExt cx="4033714" cy="49287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751487" y="1575116"/>
              <a:ext cx="4033714" cy="3046988"/>
            </a:xfrm>
            <a:prstGeom prst="wedgeRoundRectCallout">
              <a:avLst>
                <a:gd name="adj1" fmla="val 36017"/>
                <a:gd name="adj2" fmla="val 6306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24158" y="1575116"/>
              <a:ext cx="394961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เพราะสามารถค้นหาข้อมูลได้เหมือนกัน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ส่วน 1) คอมพิวเตอร์มีขนาดใหญ่ โทรศัพท์มีขนาดเล็ก และ 2) คอมพิวเตอร์ถ่ายภาพไม่ได้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ส่วนโทรศัพท์เคลื่อนที่ถ่ายภาพได้</a:t>
              </a:r>
            </a:p>
          </p:txBody>
        </p:sp>
      </p:grpSp>
      <p:sp>
        <p:nvSpPr>
          <p:cNvPr id="19" name="Oval 18"/>
          <p:cNvSpPr/>
          <p:nvPr/>
        </p:nvSpPr>
        <p:spPr>
          <a:xfrm>
            <a:off x="1031709" y="482857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630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" y="1114446"/>
            <a:ext cx="117576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หากรู้สึกปวดตาเวลาใช้คอมพิวเตอร์เป็นเวลานาน ควรปฏิบัติอย่างไรจึงจะเหมาะสมที่สุด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พักสายตาเป็นระยะให้รู้สึกดีขึ้น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ปรับความสว่างจอภาพให้สูงขึ้น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หาแว่นตามาใส่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26631" y="2366010"/>
            <a:ext cx="4291260" cy="4313069"/>
            <a:chOff x="7326631" y="2366010"/>
            <a:chExt cx="4291260" cy="431306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461" y="5209989"/>
              <a:ext cx="1441227" cy="1469090"/>
            </a:xfrm>
            <a:prstGeom prst="rect">
              <a:avLst/>
            </a:prstGeom>
          </p:spPr>
        </p:pic>
        <p:sp>
          <p:nvSpPr>
            <p:cNvPr id="18" name="Rounded Rectangular Callout 17"/>
            <p:cNvSpPr/>
            <p:nvPr/>
          </p:nvSpPr>
          <p:spPr>
            <a:xfrm>
              <a:off x="7326631" y="2366010"/>
              <a:ext cx="4291260" cy="2642160"/>
            </a:xfrm>
            <a:prstGeom prst="wedgeRoundRectCallout">
              <a:avLst>
                <a:gd name="adj1" fmla="val 24505"/>
                <a:gd name="adj2" fmla="val 5801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52360" y="2453626"/>
              <a:ext cx="410963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เพราะหากใช้คอมพิวเตอร์เป็นเวลานานอาจทำให้สายตาล้า ดังนั้นจึงควรพักสายตาโดยการนอนหลับ หรือออกมาในที่โล่งแจ้ง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ที่มีอากาศถ่ายเท</a:t>
              </a:r>
            </a:p>
          </p:txBody>
        </p:sp>
      </p:grpSp>
      <p:sp>
        <p:nvSpPr>
          <p:cNvPr id="23" name="Oval 22"/>
          <p:cNvSpPr/>
          <p:nvPr/>
        </p:nvSpPr>
        <p:spPr>
          <a:xfrm>
            <a:off x="780959" y="262763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902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164" y="1114446"/>
            <a:ext cx="1085504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การใช้โทรศัพท์เคลื่อนที่ข้อใดทำให้เกิดอันตรายมากที่สุด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เล่นโทรศัพท์เคลื่อนที่ก่อนอน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เล่น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โทรศัพท์เคลื่อนที่ขณะข้ามถนน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เล่น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โทรศัพท์เคลื่อนที่ขณะรับประทานอาหาร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6640" y="2195245"/>
            <a:ext cx="4309110" cy="4308613"/>
            <a:chOff x="7760970" y="2195245"/>
            <a:chExt cx="4309110" cy="43086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23" name="Rounded Rectangular Callout 22"/>
            <p:cNvSpPr/>
            <p:nvPr/>
          </p:nvSpPr>
          <p:spPr>
            <a:xfrm>
              <a:off x="7760970" y="2195245"/>
              <a:ext cx="4309110" cy="2224217"/>
            </a:xfrm>
            <a:prstGeom prst="wedgeRoundRectCallout">
              <a:avLst>
                <a:gd name="adj1" fmla="val 30132"/>
                <a:gd name="adj2" fmla="val 7276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95260" y="2297931"/>
              <a:ext cx="418333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เพราะเล่นโทรศัพท์เคลื่อนที่ขณะเดินข้ามถนน อาจทำให้เกิดอันตรายกับตัวเองได้ และยังส่งผลกระทบกับผู้อื่นอีกด้วย</a:t>
              </a:r>
            </a:p>
          </p:txBody>
        </p:sp>
      </p:grpSp>
      <p:sp>
        <p:nvSpPr>
          <p:cNvPr id="25" name="Oval 24"/>
          <p:cNvSpPr/>
          <p:nvPr/>
        </p:nvSpPr>
        <p:spPr>
          <a:xfrm>
            <a:off x="1054569" y="375844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584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5" y="1077166"/>
            <a:ext cx="684240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ข้อใดเป็นการใช้โทรศัพท์เคลื่อนที่ได้เหมาะสมที่สุด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ใช้โทรศัพท์เคลื่อนที่ในการเล่นเกม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สืบค้นข่าวสารและเหตุการณ์ปัจจุบัน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ใช้คุยกับเพื่อนทุกคนเวลาว่างจาก</a:t>
            </a:r>
            <a:b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การเรียนหนังสือ</a:t>
            </a:r>
          </a:p>
        </p:txBody>
      </p:sp>
      <p:sp>
        <p:nvSpPr>
          <p:cNvPr id="9" name="Oval 8"/>
          <p:cNvSpPr/>
          <p:nvPr/>
        </p:nvSpPr>
        <p:spPr>
          <a:xfrm>
            <a:off x="1020279" y="342076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54626" y="1962264"/>
            <a:ext cx="4998284" cy="4541594"/>
            <a:chOff x="6854626" y="1962264"/>
            <a:chExt cx="4998284" cy="454159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854626" y="1962264"/>
              <a:ext cx="4998284" cy="2472576"/>
            </a:xfrm>
            <a:prstGeom prst="wedgeRoundRectCallout">
              <a:avLst>
                <a:gd name="adj1" fmla="val 32905"/>
                <a:gd name="adj2" fmla="val 7591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29450" y="1996554"/>
              <a:ext cx="481198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เพราะการใช้โทรศัพท์เคลื่อนที่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ในการสืบค้นข้อมูลข่าวสารและเหตุการณ์ปัจจุบันทำให้เรารับรู้เท่าทัน สิ่งต่าง ๆ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เพื่อปรับตัวและรับมือกับเหตุการณ์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ได้ทันท่วงที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29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5164" y="1077166"/>
            <a:ext cx="1123675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ข้อใดกล่าวถูกต้องเกี่ยวกับการดูแลรักษาคอมพิวเตอร์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ใช้ผ้าเปียกเช็ดเพื่อทำความสะอาด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ใช้แปรงขัดหน้าจอคอมพิวเตอร์ให้ใหม่อยู่เสมอ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ใช้พลาสติกหรือผ้าคลุมทุกครั้งหลังเลิกใช้งาน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94020" y="2082271"/>
            <a:ext cx="3888380" cy="4170837"/>
            <a:chOff x="7694020" y="2082271"/>
            <a:chExt cx="3888380" cy="4170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3381" y="478401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694020" y="2082271"/>
              <a:ext cx="3888380" cy="1743510"/>
            </a:xfrm>
            <a:prstGeom prst="wedgeRoundRectCallout">
              <a:avLst>
                <a:gd name="adj1" fmla="val 28400"/>
                <a:gd name="adj2" fmla="val 10077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94020" y="2256120"/>
              <a:ext cx="38883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เพราะเป็นการป้องกันฝุ่นผงซึ่งอาจจะทำให้คอมพิวเตอร์เสียหายได้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1043139" y="449897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969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6191" y="1927072"/>
            <a:ext cx="4079069" cy="4866501"/>
            <a:chOff x="7526191" y="1927072"/>
            <a:chExt cx="4079069" cy="48665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377" y="5324483"/>
              <a:ext cx="1441227" cy="146909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526191" y="1927072"/>
              <a:ext cx="4079069" cy="2555994"/>
              <a:chOff x="7526191" y="2281402"/>
              <a:chExt cx="4079069" cy="2555994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7526191" y="2281402"/>
                <a:ext cx="4079069" cy="2509874"/>
              </a:xfrm>
              <a:prstGeom prst="wedgeRoundRectCallout">
                <a:avLst>
                  <a:gd name="adj1" fmla="val 27353"/>
                  <a:gd name="adj2" fmla="val 82471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72874" y="2282851"/>
                <a:ext cx="390952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3)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เพราะหากนำไปให้ครู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ที่ปรึกษาประกาศตามหาเจ้าของอาจทำให้เจ้าของได้รับคืนเร็วกว่า เนื่องจากได้ยินเสียงประกาศ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ทั้งโรงเรียน</a:t>
                </a: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675164" y="1077166"/>
            <a:ext cx="87660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หากพบโทรศัพท์เคลื่อนที่ตกอยู่ในห้องน้ำโรงเรียนควรทำอย่างไร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เก็บไว้แล้วเดินตามหาเจ้าของ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เปิดดูภาพถ่ายว่าเป็นของใครแล้วนำไปคืน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ส่งให้ครูที่ปรึกษาประกาศตามหาเจ้าของ</a:t>
            </a:r>
          </a:p>
        </p:txBody>
      </p:sp>
      <p:sp>
        <p:nvSpPr>
          <p:cNvPr id="20" name="Oval 19"/>
          <p:cNvSpPr/>
          <p:nvPr/>
        </p:nvSpPr>
        <p:spPr>
          <a:xfrm>
            <a:off x="1031709" y="450623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098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97641" y="2186628"/>
            <a:ext cx="5081099" cy="4317230"/>
            <a:chOff x="7697641" y="2186628"/>
            <a:chExt cx="5081099" cy="431723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697641" y="2186628"/>
              <a:ext cx="4246661" cy="1661815"/>
            </a:xfrm>
            <a:prstGeom prst="wedgeRoundRectCallout">
              <a:avLst>
                <a:gd name="adj1" fmla="val 27019"/>
                <a:gd name="adj2" fmla="val 10274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31005" y="2278783"/>
              <a:ext cx="50477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เพราะเป็นการป้องกันข้อมูล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ส่วนตัวไม่ให้เกิดการเผยแพร่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เพราะอาจส่งผลเสียต่อตนเองได้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5165" y="1077166"/>
            <a:ext cx="73144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หลังจากใช้งานคอมพิวเตอร์สาธารณะควรทำอย่างไร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ออกจากบัญชีผู้ใช้ แล้วปิดเครื่อง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ถอดปลั๊กไฟทันทีหลังจากเลิกใช้งาน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เปิดคอมพิวเตอร์ทิ้งไว้ เพื่อให้คนอื่นได้ใช้งานต่อ</a:t>
            </a:r>
          </a:p>
        </p:txBody>
      </p:sp>
      <p:sp>
        <p:nvSpPr>
          <p:cNvPr id="14" name="Oval 13"/>
          <p:cNvSpPr/>
          <p:nvPr/>
        </p:nvSpPr>
        <p:spPr>
          <a:xfrm>
            <a:off x="1054569" y="230164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89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77645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ข้อใดต่อไปนี้เป็นข้อมูลยืนยันตัวตนว่าเป็นเจ้าของโทรศัพท์เคลื่อนที่ได้ดีที่สุด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ภาพหน้าจอรูปตนเอง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ลายนิ้วมือ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รหัสผ่าน</a:t>
            </a:r>
          </a:p>
        </p:txBody>
      </p:sp>
      <p:sp>
        <p:nvSpPr>
          <p:cNvPr id="9" name="Oval 8"/>
          <p:cNvSpPr/>
          <p:nvPr/>
        </p:nvSpPr>
        <p:spPr>
          <a:xfrm>
            <a:off x="1031709" y="423550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91543" y="2074342"/>
            <a:ext cx="4134980" cy="4200335"/>
            <a:chOff x="7091543" y="2074342"/>
            <a:chExt cx="4134980" cy="42003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9888" y="4805587"/>
              <a:ext cx="1441227" cy="146909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091543" y="2074342"/>
              <a:ext cx="4134980" cy="2088463"/>
              <a:chOff x="8143103" y="2598418"/>
              <a:chExt cx="4134980" cy="2088463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8143103" y="2598418"/>
                <a:ext cx="4128956" cy="2088463"/>
              </a:xfrm>
              <a:prstGeom prst="wedgeRoundRectCallout">
                <a:avLst>
                  <a:gd name="adj1" fmla="val 17513"/>
                  <a:gd name="adj2" fmla="val 79473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342818" y="2857819"/>
                <a:ext cx="393526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2)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เพราะลายนิ้วมือเป็นลักษณะทางกายภาพของบุคคล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ซึ่งมีการปลอมแปลงได้ยาก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3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3" y="2222205"/>
            <a:ext cx="2926080" cy="3739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12" y="2092228"/>
            <a:ext cx="2926080" cy="3869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912" y="2572241"/>
            <a:ext cx="2926080" cy="33898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27202" y="0"/>
            <a:ext cx="6264798" cy="1640240"/>
            <a:chOff x="5927202" y="0"/>
            <a:chExt cx="6264798" cy="1640240"/>
          </a:xfrm>
        </p:grpSpPr>
        <p:sp>
          <p:nvSpPr>
            <p:cNvPr id="17" name="Freeform 16"/>
            <p:cNvSpPr/>
            <p:nvPr/>
          </p:nvSpPr>
          <p:spPr>
            <a:xfrm>
              <a:off x="6532417" y="0"/>
              <a:ext cx="5659583" cy="1640240"/>
            </a:xfrm>
            <a:custGeom>
              <a:avLst/>
              <a:gdLst>
                <a:gd name="connsiteX0" fmla="*/ 0 w 5659583"/>
                <a:gd name="connsiteY0" fmla="*/ 0 h 1640240"/>
                <a:gd name="connsiteX1" fmla="*/ 5659583 w 5659583"/>
                <a:gd name="connsiteY1" fmla="*/ 0 h 1640240"/>
                <a:gd name="connsiteX2" fmla="*/ 5659583 w 5659583"/>
                <a:gd name="connsiteY2" fmla="*/ 1640240 h 1640240"/>
                <a:gd name="connsiteX3" fmla="*/ 869051 w 5659583"/>
                <a:gd name="connsiteY3" fmla="*/ 1640240 h 1640240"/>
                <a:gd name="connsiteX4" fmla="*/ 0 w 5659583"/>
                <a:gd name="connsiteY4" fmla="*/ 771189 h 16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9583" h="1640240">
                  <a:moveTo>
                    <a:pt x="0" y="0"/>
                  </a:moveTo>
                  <a:lnTo>
                    <a:pt x="5659583" y="0"/>
                  </a:lnTo>
                  <a:lnTo>
                    <a:pt x="5659583" y="1640240"/>
                  </a:lnTo>
                  <a:lnTo>
                    <a:pt x="869051" y="1640240"/>
                  </a:lnTo>
                  <a:cubicBezTo>
                    <a:pt x="389087" y="1640240"/>
                    <a:pt x="0" y="1251153"/>
                    <a:pt x="0" y="771189"/>
                  </a:cubicBezTo>
                  <a:close/>
                </a:path>
              </a:pathLst>
            </a:custGeom>
            <a:solidFill>
              <a:srgbClr val="D14F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27202" y="429758"/>
              <a:ext cx="6061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การใช้อุปกรณ์เทคโนโลยี</a:t>
              </a:r>
              <a:endPara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422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3378" y="216143"/>
            <a:ext cx="4785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atin typeface="TH Sarabun New" pitchFamily="34" charset="-34"/>
                <a:cs typeface="TH Sarabun New" pitchFamily="34" charset="-34"/>
              </a:rPr>
              <a:t>การใช้อุปกรณ์เทคโนโลยี</a:t>
            </a:r>
            <a:endParaRPr lang="en-US" sz="5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4091" y="1304813"/>
            <a:ext cx="56083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อุปกรณ์เทคโนโลยีมีหลายชนิด 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แต่การใช้งานเบื้องต้น มักเป็นอุปกรณ์ที่นำ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มาใช้ประโยชน์สำหรับค้นหาข้อมูล รวบรวมข้อมูล การประมวลผลข้อมูล การทำสำเนาข้อมูล 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การแสดงผลลัพธ์ เป็นต้น อุปกรณ์พื้นฐานที่เรา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ใช้ในชีวิตประจำวัน เช่น โทรศัพท์เคลื่อนที่ คอมพิวเตอร์ กล้องดิจิทัล วิทยุ โทรทัศน์ แท็บเล็ต เป็นต้น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1554408"/>
            <a:ext cx="5621384" cy="48689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38978" y="5015862"/>
            <a:ext cx="5063355" cy="1810263"/>
            <a:chOff x="6138978" y="5015862"/>
            <a:chExt cx="5063355" cy="18102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538" y="5015862"/>
              <a:ext cx="1032417" cy="140749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6138978" y="5202382"/>
              <a:ext cx="3264820" cy="1039092"/>
              <a:chOff x="6138978" y="5202382"/>
              <a:chExt cx="3264820" cy="1039092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6138978" y="5202382"/>
                <a:ext cx="3264820" cy="1039092"/>
              </a:xfrm>
              <a:prstGeom prst="wedgeRoundRectCallout">
                <a:avLst>
                  <a:gd name="adj1" fmla="val 72630"/>
                  <a:gd name="adj2" fmla="val -40284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138978" y="5323502"/>
                <a:ext cx="32648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ในชีวิตประจำวัน นักเรียนเคยพบเจออุปกรณ์เทคโนโลยีอะไรบ้าง</a:t>
                </a:r>
                <a:endParaRPr lang="en-US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188082" y="6456793"/>
              <a:ext cx="1014251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  <a:endParaRPr lang="en-US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94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970413"/>
            <a:ext cx="3054634" cy="3887587"/>
          </a:xfrm>
          <a:prstGeom prst="rect">
            <a:avLst/>
          </a:prstGeom>
          <a:solidFill>
            <a:srgbClr val="E8F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4634" y="2970413"/>
            <a:ext cx="3054634" cy="3887587"/>
          </a:xfrm>
          <a:prstGeom prst="rect">
            <a:avLst/>
          </a:prstGeom>
          <a:solidFill>
            <a:srgbClr val="F4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09268" y="2970413"/>
            <a:ext cx="3054634" cy="3887587"/>
          </a:xfrm>
          <a:prstGeom prst="rect">
            <a:avLst/>
          </a:prstGeom>
          <a:solidFill>
            <a:srgbClr val="EDC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63902" y="2970412"/>
            <a:ext cx="3028098" cy="3887587"/>
          </a:xfrm>
          <a:prstGeom prst="rect">
            <a:avLst/>
          </a:prstGeom>
          <a:solidFill>
            <a:srgbClr val="E2A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30235" y="630381"/>
            <a:ext cx="6615546" cy="1011381"/>
          </a:xfrm>
          <a:prstGeom prst="roundRect">
            <a:avLst>
              <a:gd name="adj" fmla="val 50000"/>
            </a:avLst>
          </a:prstGeom>
          <a:solidFill>
            <a:srgbClr val="F2C9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6" y="2147453"/>
            <a:ext cx="1645920" cy="1645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114" y="4067705"/>
            <a:ext cx="1652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พักสายตา</a:t>
            </a:r>
            <a:b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เมื่อใช้อุปกรณ์เป็นเวลานาน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23016" y="2147453"/>
            <a:ext cx="2344383" cy="3736134"/>
            <a:chOff x="3523016" y="2147453"/>
            <a:chExt cx="2344383" cy="37361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392" y="2147453"/>
              <a:ext cx="1645920" cy="16459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523016" y="4067705"/>
              <a:ext cx="234438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ปรับความสว่างของจอภาพให้พอดี </a:t>
              </a:r>
              <a:b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ไม่ให้มืดหรือ</a:t>
              </a:r>
              <a:b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สว่างเกินไป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52695" y="2147453"/>
            <a:ext cx="2367779" cy="4167021"/>
            <a:chOff x="6452695" y="2147453"/>
            <a:chExt cx="2367779" cy="41670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048" y="2147453"/>
              <a:ext cx="1645920" cy="16459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52695" y="4067705"/>
              <a:ext cx="23677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จัดท่านั่งและตำแหน่งของจอภาพให้อยู่</a:t>
              </a:r>
              <a:b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ต่ำกว่าระดับสายตาเล็กน้อย และไม่ควรมองจอภาพใกล้เกินไป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442225" y="2147453"/>
            <a:ext cx="2401425" cy="2874359"/>
            <a:chOff x="9442225" y="2147453"/>
            <a:chExt cx="2401425" cy="28743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6703" y="2147453"/>
              <a:ext cx="1645920" cy="164592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42225" y="4067705"/>
              <a:ext cx="24014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ระมัดระวังอุบัติเหตุจากการใช้งาน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919349" y="839437"/>
            <a:ext cx="6615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การใช้อุปกรณ์เทคโนโลยีควรปฏิบัติ ดังนี้</a:t>
            </a:r>
            <a:endParaRPr lang="th-TH" sz="4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738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48"/>
          <a:stretch/>
        </p:blipFill>
        <p:spPr>
          <a:xfrm>
            <a:off x="9905170" y="4875186"/>
            <a:ext cx="2286829" cy="19828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4782" y="2069867"/>
            <a:ext cx="1801091" cy="2951945"/>
            <a:chOff x="594782" y="2069867"/>
            <a:chExt cx="1801091" cy="2951945"/>
          </a:xfrm>
        </p:grpSpPr>
        <p:sp>
          <p:nvSpPr>
            <p:cNvPr id="25" name="Oval 24"/>
            <p:cNvSpPr/>
            <p:nvPr/>
          </p:nvSpPr>
          <p:spPr>
            <a:xfrm>
              <a:off x="594782" y="2069867"/>
              <a:ext cx="1801091" cy="18010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69000" y="2147453"/>
              <a:ext cx="1652656" cy="2874359"/>
              <a:chOff x="669000" y="2147453"/>
              <a:chExt cx="1652656" cy="287435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69000" y="4067705"/>
                <a:ext cx="165265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วิ่งเล่นในห้องคอมพิวเตอร์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736" y="2147453"/>
                <a:ext cx="1645920" cy="1645920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07322" y="2069866"/>
            <a:ext cx="2671448" cy="2951946"/>
            <a:chOff x="3316182" y="2069866"/>
            <a:chExt cx="2671448" cy="2951946"/>
          </a:xfrm>
        </p:grpSpPr>
        <p:sp>
          <p:nvSpPr>
            <p:cNvPr id="26" name="Oval 25"/>
            <p:cNvSpPr/>
            <p:nvPr/>
          </p:nvSpPr>
          <p:spPr>
            <a:xfrm>
              <a:off x="3659581" y="2069866"/>
              <a:ext cx="1801091" cy="18010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316182" y="2147453"/>
              <a:ext cx="2671448" cy="2874359"/>
              <a:chOff x="3316182" y="2147453"/>
              <a:chExt cx="2671448" cy="2874359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316182" y="4067705"/>
                <a:ext cx="267144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เล่นโทรศัพท์เคลื่อนที่</a:t>
                </a:r>
                <a:br>
                  <a:rPr lang="th-TH" sz="28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ขณะเดินไปในที่ต่าง ๆ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9392" y="2147453"/>
                <a:ext cx="1645920" cy="1645920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448093" y="2069866"/>
            <a:ext cx="2119882" cy="2951946"/>
            <a:chOff x="6480751" y="2069866"/>
            <a:chExt cx="2119882" cy="2951946"/>
          </a:xfrm>
        </p:grpSpPr>
        <p:sp>
          <p:nvSpPr>
            <p:cNvPr id="27" name="Oval 26"/>
            <p:cNvSpPr/>
            <p:nvPr/>
          </p:nvSpPr>
          <p:spPr>
            <a:xfrm>
              <a:off x="6705462" y="2069866"/>
              <a:ext cx="1801091" cy="18010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480751" y="2147453"/>
              <a:ext cx="2119882" cy="2874359"/>
              <a:chOff x="6480751" y="2147453"/>
              <a:chExt cx="2119882" cy="2874359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480751" y="4067705"/>
                <a:ext cx="211988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ก่อนเข้านอนหยิบแท็บเล็ตขึ้นมาเล่น</a:t>
                </a: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3048" y="2147453"/>
                <a:ext cx="1645920" cy="1645920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9252857" y="2069866"/>
            <a:ext cx="2373865" cy="2951946"/>
            <a:chOff x="9252857" y="2069866"/>
            <a:chExt cx="2373865" cy="2951946"/>
          </a:xfrm>
        </p:grpSpPr>
        <p:sp>
          <p:nvSpPr>
            <p:cNvPr id="28" name="Oval 27"/>
            <p:cNvSpPr/>
            <p:nvPr/>
          </p:nvSpPr>
          <p:spPr>
            <a:xfrm>
              <a:off x="9563169" y="2069866"/>
              <a:ext cx="1801091" cy="18010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9252857" y="2147453"/>
              <a:ext cx="2373865" cy="2874359"/>
              <a:chOff x="9252857" y="2147453"/>
              <a:chExt cx="2373865" cy="287435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9252857" y="4067705"/>
                <a:ext cx="237386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 smtClean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ถอดปลั๊กไฟที่เครื่องคอมพิวเตอร์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0755" y="2147453"/>
                <a:ext cx="1645920" cy="1645920"/>
              </a:xfrm>
              <a:prstGeom prst="rect">
                <a:avLst/>
              </a:prstGeom>
            </p:spPr>
          </p:pic>
        </p:grpSp>
      </p:grpSp>
      <p:sp>
        <p:nvSpPr>
          <p:cNvPr id="21" name="Rounded Rectangle 20"/>
          <p:cNvSpPr/>
          <p:nvPr/>
        </p:nvSpPr>
        <p:spPr>
          <a:xfrm>
            <a:off x="2930235" y="630381"/>
            <a:ext cx="6615546" cy="1011381"/>
          </a:xfrm>
          <a:prstGeom prst="roundRect">
            <a:avLst>
              <a:gd name="adj" fmla="val 50000"/>
            </a:avLst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86691" y="774121"/>
            <a:ext cx="6615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การกระทำที่ไม่ควรปฏิบัติ มีดังนี้</a:t>
            </a:r>
            <a:endParaRPr lang="th-TH" sz="54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14862" y="5325995"/>
            <a:ext cx="3878123" cy="630382"/>
            <a:chOff x="4268348" y="5294135"/>
            <a:chExt cx="3878123" cy="630382"/>
          </a:xfrm>
        </p:grpSpPr>
        <p:sp>
          <p:nvSpPr>
            <p:cNvPr id="29" name="Rounded Rectangular Callout 28"/>
            <p:cNvSpPr/>
            <p:nvPr/>
          </p:nvSpPr>
          <p:spPr>
            <a:xfrm>
              <a:off x="4268348" y="5294135"/>
              <a:ext cx="3878123" cy="630382"/>
            </a:xfrm>
            <a:prstGeom prst="wedgeRoundRectCallout">
              <a:avLst>
                <a:gd name="adj1" fmla="val 59384"/>
                <a:gd name="adj2" fmla="val 27984"/>
                <a:gd name="adj3" fmla="val 16667"/>
              </a:avLst>
            </a:prstGeom>
            <a:solidFill>
              <a:srgbClr val="F9B6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89165" y="5305029"/>
              <a:ext cx="361471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การกระทำในภาพข้างต้นไม่ควรทำนะครับ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312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8464" y="1705418"/>
            <a:ext cx="110119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ไม่ควร เปิด-ปิด เครื่องคอมพิวเตอร์บ่อย ๆ สำหรับคอมพิวเตอร์ถ้าปิดเครื่อง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ให้เลือกคำสั่ง </a:t>
            </a:r>
            <a:r>
              <a:rPr lang="en-US" sz="2800" b="1" dirty="0" smtClean="0">
                <a:latin typeface="TH Sarabun New" pitchFamily="34" charset="-34"/>
                <a:cs typeface="TH Sarabun New" pitchFamily="34" charset="-34"/>
              </a:rPr>
              <a:t>Shut Down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ทุกครั้ง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ไม่เก็บหรือติดตั้งอุปกรณ์เทคโนโลยีไว้ในที่ที่มีอุณหภูมิสูง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ควรติดตั้งคอมพิวเตอร์ในห้องที่ไม่มีฝุ่น และระบายความร้อนได้ดี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ไม่รับประทานอาหารหรือเครื่องดื่ม ขณะใช้งานอุปกรณ์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ทำความสะอาดมือก่อนใช้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อุปกรณ์เทคโนโลยีทุก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ครั้ง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ไม่ขูด ขีด เขียน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อุปกรณ์เทคโนโลยี</a:t>
            </a:r>
            <a:endParaRPr lang="th-TH" sz="2800" b="1" dirty="0" smtClean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ใช้ผ้านุ่ม ๆ เช็ดทำความสะอาด หรือใช้ชุดทำความสะอาดอุปกรณ์เฉพาะ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ไม่ควรฉีดน้ำยาลงบนอุปกรณ์โดยตรง แต่ควรฉีดใส่ผ้านุ่ม ๆ ก่อน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แล้วจึงนำไปเช็ดที่อุปกรณ์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ไม่ควรวางอุปกรณ์ไว้บริเวณที่มีสนามแม่เหล็กสูง ๆ เช่น มอเตอร์ ลำโพง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27" y="3365241"/>
            <a:ext cx="3484286" cy="3243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920" y="232450"/>
            <a:ext cx="10774879" cy="1280666"/>
            <a:chOff x="-335480" y="1865306"/>
            <a:chExt cx="10774879" cy="1280666"/>
          </a:xfrm>
        </p:grpSpPr>
        <p:sp>
          <p:nvSpPr>
            <p:cNvPr id="7" name="Rounded Rectangle 6"/>
            <p:cNvSpPr/>
            <p:nvPr/>
          </p:nvSpPr>
          <p:spPr>
            <a:xfrm>
              <a:off x="-335480" y="1865306"/>
              <a:ext cx="10774879" cy="1280666"/>
            </a:xfrm>
            <a:prstGeom prst="roundRect">
              <a:avLst>
                <a:gd name="adj" fmla="val 50000"/>
              </a:avLst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-250378" y="2026759"/>
              <a:ext cx="105700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สาเหตุหลักที่ทำให้อุปกรณ์เสียหาย ได้แก่ ความร้อน ฝุ่นผง น้ำ หรือของเหลว สนามแม่เหล็ก</a:t>
              </a:r>
              <a:b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สำหรับการใช้งานและบำรุงรักษาอุปกรณ์เทคโนโลยีให้ใช้งานยาวนานควรปฏิบัติ ดังนี้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2842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5" y="154731"/>
            <a:ext cx="1425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49601"/>
            <a:ext cx="1247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อะไรเอ่ย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39352"/>
            <a:ext cx="614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71" y="1505926"/>
            <a:ext cx="102117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นักเรียนตอบคำถาม แล้ววาดภาพประกอบคำตอบ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นักเรียนคิดว่าเหตุใดความชื้นจึงทำให้อุปกรณ์เทคโนโลยีเสียหายได้ง่าย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endParaRPr lang="th-TH" sz="3600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9421" y="3167920"/>
            <a:ext cx="1021170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u="sng" dirty="0" smtClean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3600" b="1" dirty="0" smtClean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rPr>
              <a:t> เพราะความชื้นจะทำให้อุปกรณ์ที่เป็นโลหะเกิดสนิม </a:t>
            </a:r>
            <a:br>
              <a:rPr lang="th-TH" sz="3600" b="1" dirty="0" smtClean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rgbClr val="ED1C92"/>
                </a:solidFill>
                <a:latin typeface="TH Sarabun New" pitchFamily="34" charset="-34"/>
                <a:cs typeface="TH Sarabun New" pitchFamily="34" charset="-34"/>
              </a:rPr>
              <a:t>และความชื้นอาจทำให้วงจรการทำงานของเครื่องคอมพิวเตอร์ชอร์ตได้</a:t>
            </a:r>
            <a:endParaRPr lang="en-US" sz="3600" b="1" dirty="0">
              <a:solidFill>
                <a:srgbClr val="ED1C9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297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DFA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6" y="132959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27829"/>
            <a:ext cx="124745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อะไรเอ่ย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17580"/>
            <a:ext cx="6142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th-TH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71" y="1174990"/>
            <a:ext cx="11140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หากนักเรียนต้องการนำเสนอรายงานเรื่อง ดอกไม้ในโรงเรียน นักเรียนจะนำอุปกรณ์ใดมาใช้งานบ้าง และเลือกอุปกรณ์ชนิดนั้นเพราะอะไร</a:t>
            </a:r>
            <a:endParaRPr lang="en-US" sz="36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115" y="3093948"/>
            <a:ext cx="3143647" cy="2286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233" y="2929316"/>
            <a:ext cx="3973176" cy="2450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786" y="2788314"/>
            <a:ext cx="1549784" cy="27738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1949" y="5446987"/>
            <a:ext cx="3981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โทรศัพท์เคลื่อนที่ ใช้ในการถ่ายภาพดอกไม้ แล้วส่งข้อมูลไปยังคอมพิวเตอร์</a:t>
            </a:r>
            <a:endParaRPr lang="en-US" sz="24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25269" y="5465552"/>
            <a:ext cx="310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คอมพิวเตอร์ ใช้ในการ</a:t>
            </a:r>
            <a:br>
              <a:rPr lang="th-TH" sz="24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จัดเรียงข้อมูลแล้วสั่งพิมพ์</a:t>
            </a:r>
            <a:endParaRPr lang="en-US" sz="24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8839" y="5420762"/>
            <a:ext cx="327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เครื่องพิมพ์ ใช้ในการพิมพ์รายงานออกมาเป็นรูปเล่ม</a:t>
            </a:r>
            <a:endParaRPr lang="en-US" sz="24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11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998</Words>
  <Application>Microsoft Office PowerPoint</Application>
  <PresentationFormat>Custom</PresentationFormat>
  <Paragraphs>185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Angsana New</vt:lpstr>
      <vt:lpstr>TH Sarabun New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Pawarit Methanan</dc:creator>
  <cp:lastModifiedBy>Sopin</cp:lastModifiedBy>
  <cp:revision>198</cp:revision>
  <dcterms:created xsi:type="dcterms:W3CDTF">2019-06-02T14:24:22Z</dcterms:created>
  <dcterms:modified xsi:type="dcterms:W3CDTF">2020-01-02T03:45:03Z</dcterms:modified>
</cp:coreProperties>
</file>