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64"/>
  </p:notesMasterIdLst>
  <p:sldIdLst>
    <p:sldId id="410" r:id="rId3"/>
    <p:sldId id="279" r:id="rId4"/>
    <p:sldId id="280" r:id="rId5"/>
    <p:sldId id="281" r:id="rId6"/>
    <p:sldId id="282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5" r:id="rId18"/>
    <p:sldId id="296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30" r:id="rId51"/>
    <p:sldId id="331" r:id="rId52"/>
    <p:sldId id="333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09" r:id="rId63"/>
  </p:sldIdLst>
  <p:sldSz cx="12192000" cy="6858000"/>
  <p:notesSz cx="6858000" cy="9144000"/>
  <p:embeddedFontLst>
    <p:embeddedFont>
      <p:font typeface="Angsana New" pitchFamily="18" charset="-34"/>
      <p:regular r:id="rId65"/>
      <p:bold r:id="rId66"/>
      <p:italic r:id="rId67"/>
      <p:boldItalic r:id="rId68"/>
    </p:embeddedFont>
    <p:embeddedFont>
      <p:font typeface="Cambria Math" pitchFamily="18" charset="0"/>
      <p:regular r:id="rId69"/>
    </p:embeddedFont>
    <p:embeddedFont>
      <p:font typeface="Calibri" pitchFamily="34" charset="0"/>
      <p:regular r:id="rId70"/>
      <p:bold r:id="rId71"/>
      <p:italic r:id="rId72"/>
      <p:boldItalic r:id="rId73"/>
    </p:embeddedFont>
    <p:embeddedFont>
      <p:font typeface="TH Sarabun New" pitchFamily="34" charset="-34"/>
      <p:regular r:id="rId74"/>
      <p:bold r:id="rId75"/>
      <p:italic r:id="rId76"/>
      <p:boldItalic r:id="rId77"/>
    </p:embeddedFont>
    <p:embeddedFont>
      <p:font typeface="Calibri Light" pitchFamily="34" charset="0"/>
      <p:regular r:id="rId78"/>
      <p:italic r:id="rId79"/>
    </p:embeddedFont>
    <p:embeddedFont>
      <p:font typeface="Browallia New" pitchFamily="34" charset="-34"/>
      <p:regular r:id="rId80"/>
      <p:bold r:id="rId81"/>
      <p:italic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E37"/>
    <a:srgbClr val="0000FF"/>
    <a:srgbClr val="EEC689"/>
    <a:srgbClr val="F9E9D2"/>
    <a:srgbClr val="FF5DAF"/>
    <a:srgbClr val="F69B81"/>
    <a:srgbClr val="82B951"/>
    <a:srgbClr val="BDA7CD"/>
    <a:srgbClr val="F0CA8C"/>
    <a:srgbClr val="8CC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1" autoAdjust="0"/>
    <p:restoredTop sz="94669" autoAdjust="0"/>
  </p:normalViewPr>
  <p:slideViewPr>
    <p:cSldViewPr snapToGrid="0">
      <p:cViewPr varScale="1">
        <p:scale>
          <a:sx n="88" d="100"/>
          <a:sy n="88" d="100"/>
        </p:scale>
        <p:origin x="-46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4.fntdata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2.fntdata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font" Target="fonts/font1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 smtClean="0"/>
              <a:t>เทคโนโลยี (วิทยาการคำนวณ) ชั้นประถมศึกษาปีที่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93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39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3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08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48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9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02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1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4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69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2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th-TH" dirty="0" smtClean="0"/>
              <a:t>เทคโนโลยี (วิทยาการคำนวณ) ชั้นประถมศึกษาปีที่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defRPr>
            </a:lvl1pPr>
          </a:lstStyle>
          <a:p>
            <a:r>
              <a:rPr lang="th-TH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5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7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24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jpe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27.w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png"/><Relationship Id="rId4" Type="http://schemas.openxmlformats.org/officeDocument/2006/relationships/image" Target="../media/image3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png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41.jpe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8.wmf"/><Relationship Id="rId10" Type="http://schemas.openxmlformats.org/officeDocument/2006/relationships/image" Target="../media/image6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40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56.jpe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5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7674600"/>
            <a:chOff x="0" y="0"/>
            <a:chExt cx="12192000" cy="7674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813111"/>
              <a:ext cx="2534056" cy="304489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571" y="3594308"/>
              <a:ext cx="2470244" cy="32636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2608917"/>
              <a:ext cx="8056418" cy="1536367"/>
            </a:xfrm>
            <a:prstGeom prst="rect">
              <a:avLst/>
            </a:prstGeom>
            <a:solidFill>
              <a:srgbClr val="EE2F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444" y="2867451"/>
              <a:ext cx="776206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72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เทคโนโลยี (วิทยาการคำนวณ)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4102" y="2363755"/>
              <a:ext cx="4227898" cy="44942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260891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37733" y="4258280"/>
              <a:ext cx="158686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1600" b="1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๕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95661" y="4387332"/>
              <a:ext cx="30492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dirty="0">
                  <a:solidFill>
                    <a:prstClr val="white"/>
                  </a:solidFill>
                  <a:latin typeface="TH Sarabun New" pitchFamily="34" charset="-34"/>
                  <a:cs typeface="TH Sarabun New" pitchFamily="34" charset="-34"/>
                </a:rPr>
                <a:t>ชั้นประถมศึกษาปีที่</a:t>
              </a:r>
            </a:p>
          </p:txBody>
        </p:sp>
        <p:pic>
          <p:nvPicPr>
            <p:cNvPr id="11266" name="Picture 2" descr="http://www.iadth.com/image/cache/catalog/Logo/logo-1000-edit-1000x189-1000x18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6794" y="1342947"/>
              <a:ext cx="3745206" cy="70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5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979329" y="311073"/>
            <a:ext cx="10755477" cy="5913576"/>
            <a:chOff x="979329" y="311073"/>
            <a:chExt cx="10755477" cy="5913576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4D79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4D79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53316" y="311073"/>
              <a:ext cx="60468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54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การเขียนโปรแกรมคอมพิวเตอร์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9329" y="1264029"/>
              <a:ext cx="1075547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การเขียนโปรแกรมคอมพิวเตอร์เป็นการสร้างลำดับของคำสั่งให้คอมพิวเตอร์ทำงาน เพื่อให้ได้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ผลลัพธ์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ตามที่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ต้องการ โดยทั่วไปการเขียนโปรแกรมจะต้องออกแบบอัลกอริทึมขึ้นมาก่อน แล้วนำมาเขียนเป็น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คำสั่ง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คอมพิวเตอร์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โดยอัลกอริทึมจะต้องมีการตรวจสอบเงื่อนไขที่ครอบคลุมทุกกรณี จากตัวอย่าง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อัลกอริทึม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การ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ประมวลผลการสอบเป็นตัวอย่างที่มีเงื่อนไขไม่ซับซ้อน ถ้าเป็นปัญหาที่ซับซ้อน อัลกอริทึมจะซับซ้อนตามไป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ด้วย</a:t>
              </a:r>
              <a:endParaRPr lang="th-TH" sz="2000" dirty="0">
                <a:latin typeface="TH Sarabun New" pitchFamily="34" charset="-34"/>
                <a:cs typeface="TH Sarabun New" pitchFamily="34" charset="-34"/>
              </a:endParaRPr>
            </a:p>
            <a:p>
              <a:pPr defTabSz="460375"/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สำหรับการเขียนคำสั่งให้โปรแกรมทำงานทำได้หลายวิธี เช่น เว็บไซต์สำหรับฝึกเขียนโปรแกรม เช่น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www.code.org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ใช้ซอฟต์แวร์สำหรับเขียนโปรแกรม เช่น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Scratch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หรือการเขียนโปรแกรมด้วยภาษาระดับสูง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โดย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เขียนตามอัลกอริทึมที่ได้ออกแบบไว้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133426" y="4784054"/>
              <a:ext cx="6504011" cy="1440595"/>
              <a:chOff x="4133426" y="4784054"/>
              <a:chExt cx="6504011" cy="144059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9345553" y="5192992"/>
                <a:ext cx="1291884" cy="1031657"/>
                <a:chOff x="9873891" y="5608321"/>
                <a:chExt cx="1291884" cy="1031657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73891" y="5608321"/>
                  <a:ext cx="1291884" cy="549652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9912606" y="6239868"/>
                  <a:ext cx="1214455" cy="40011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000" b="1" dirty="0">
                      <a:latin typeface="TH Sarabun New" pitchFamily="34" charset="-34"/>
                      <a:cs typeface="TH Sarabun New" pitchFamily="34" charset="-34"/>
                    </a:rPr>
                    <a:t>คำถามสำคัญ</a:t>
                  </a: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4133426" y="4784054"/>
                <a:ext cx="5293599" cy="1101566"/>
                <a:chOff x="4133426" y="4784054"/>
                <a:chExt cx="5293599" cy="1101566"/>
              </a:xfrm>
            </p:grpSpPr>
            <p:sp>
              <p:nvSpPr>
                <p:cNvPr id="26" name="Rounded Rectangular Callout 25"/>
                <p:cNvSpPr/>
                <p:nvPr/>
              </p:nvSpPr>
              <p:spPr>
                <a:xfrm>
                  <a:off x="4133426" y="4784054"/>
                  <a:ext cx="4847288" cy="1101566"/>
                </a:xfrm>
                <a:prstGeom prst="wedgeRoundRectCallout">
                  <a:avLst>
                    <a:gd name="adj1" fmla="val 60278"/>
                    <a:gd name="adj2" fmla="val -13607"/>
                    <a:gd name="adj3" fmla="val 1666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133916" y="4914681"/>
                  <a:ext cx="5293109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6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นักเรียนจะเขียนโปรแกรมอย่างไรไม่ให้</a:t>
                  </a:r>
                  <a:r>
                    <a:rPr lang="th-TH" sz="2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เกิด</a:t>
                  </a:r>
                  <a:br>
                    <a:rPr lang="th-TH" sz="2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</a:br>
                  <a:r>
                    <a:rPr lang="th-TH" sz="2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ความ</a:t>
                  </a:r>
                  <a:r>
                    <a:rPr lang="th-TH" sz="26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ผิดพลาดหรือถ้าเกิดก็มีความผิดพลาดน้อยที่สุด</a:t>
                  </a:r>
                  <a:endParaRPr lang="en-US" sz="2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pic>
          <p:nvPicPr>
            <p:cNvPr id="3074" name="Picture 2" descr="Image result for Scrat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833" y="4586441"/>
              <a:ext cx="1391307" cy="1627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7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52191" y="1231232"/>
            <a:ext cx="6171123" cy="529952"/>
            <a:chOff x="752191" y="1231232"/>
            <a:chExt cx="6699859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47686" y="1280700"/>
              <a:ext cx="6604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เขียนโปรแกรมโดยใช้เหตุผลเชิงตรรกะอย่างง่ายได้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230628"/>
            <a:ext cx="12191999" cy="723238"/>
            <a:chOff x="0" y="230628"/>
            <a:chExt cx="12191999" cy="723238"/>
          </a:xfrm>
        </p:grpSpPr>
        <p:sp>
          <p:nvSpPr>
            <p:cNvPr id="26" name="Rectangle 25"/>
            <p:cNvSpPr/>
            <p:nvPr/>
          </p:nvSpPr>
          <p:spPr>
            <a:xfrm>
              <a:off x="0" y="307335"/>
              <a:ext cx="2709333" cy="590070"/>
            </a:xfrm>
            <a:prstGeom prst="rect">
              <a:avLst/>
            </a:prstGeom>
            <a:solidFill>
              <a:srgbClr val="EFC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09332" y="301127"/>
              <a:ext cx="9482667" cy="590070"/>
            </a:xfrm>
            <a:prstGeom prst="rect">
              <a:avLst/>
            </a:prstGeom>
            <a:solidFill>
              <a:srgbClr val="E1E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18381" y="230628"/>
              <a:ext cx="707989" cy="7232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49A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0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285428" y="299120"/>
              <a:ext cx="573894" cy="586255"/>
            </a:xfrm>
            <a:prstGeom prst="ellipse">
              <a:avLst/>
            </a:prstGeom>
            <a:solidFill>
              <a:srgbClr val="F49A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4201" y="369091"/>
              <a:ext cx="790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กิจกรรมที่	       ฝึกออกแบบโปรแกรม		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0458" y="290347"/>
              <a:ext cx="647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2.2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72875" y="1169555"/>
            <a:ext cx="3825155" cy="600164"/>
            <a:chOff x="7272875" y="1169555"/>
            <a:chExt cx="3825155" cy="600164"/>
          </a:xfrm>
        </p:grpSpPr>
        <p:grpSp>
          <p:nvGrpSpPr>
            <p:cNvPr id="37" name="Group 36"/>
            <p:cNvGrpSpPr/>
            <p:nvPr/>
          </p:nvGrpSpPr>
          <p:grpSpPr>
            <a:xfrm>
              <a:off x="7272875" y="1231776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470114" y="1169555"/>
              <a:ext cx="3627916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อุปกรณ์ 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คอมพิวเตอร์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1  เครื่อง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2191" y="2011320"/>
            <a:ext cx="4089974" cy="1575959"/>
            <a:chOff x="752191" y="2011320"/>
            <a:chExt cx="4089974" cy="1575959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2099247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752191" y="2756282"/>
              <a:ext cx="40899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นักเรียนเปิดเว็บไซต์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https://code.org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เลือกหมวดนักเรียน แล้วเลือกคอร์ส 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11655" y="2011320"/>
              <a:ext cx="110518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t="6970" r="9670" b="50605"/>
          <a:stretch/>
        </p:blipFill>
        <p:spPr>
          <a:xfrm>
            <a:off x="5465618" y="2264088"/>
            <a:ext cx="5846866" cy="43082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7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8104" y="757685"/>
            <a:ext cx="5238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เลือกหัวข้อที่ 7 เรื่อง ผึ้ง: เงื่อนไข แล้วคลิกเมาส์เลือกบทเรียนลำดับ 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8104" y="57827"/>
            <a:ext cx="1723248" cy="617879"/>
            <a:chOff x="298104" y="57827"/>
            <a:chExt cx="1723248" cy="617879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95838" y="57827"/>
              <a:ext cx="152638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(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55858" r="9812" b="11414"/>
          <a:stretch/>
        </p:blipFill>
        <p:spPr>
          <a:xfrm>
            <a:off x="344032" y="1841839"/>
            <a:ext cx="5524198" cy="32018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14344" r="9812" b="55757"/>
          <a:stretch/>
        </p:blipFill>
        <p:spPr>
          <a:xfrm>
            <a:off x="6123516" y="1929555"/>
            <a:ext cx="5669280" cy="29648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23516" y="757685"/>
            <a:ext cx="5238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ขั้นตอนของบทเรียนนี้จะเป็นการฝึกคิดอัลกอริทึมสำหรับการเขียนโปรแกรมแบบมีเงื่อนไขเพื่อให้ผึ้งเดินไปรับน้ำหวาน ดังภาพ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963" y="5318799"/>
            <a:ext cx="10922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	จาก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ภาพข้อ 4 จะพบว่าผึ้งจะต้องเดินทางไปรับน้ำหวาน โดยเดินไปข้างหน้า 3 ครั้ง และตำแหน่งของดอกไม้นั้นมีเมฆบังอยู่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ทำ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ให้ไม่รู้ว่าเป็นน้ำหวานจริงหรือไม่ ดังนั้นในการออกแบบอัลกอริทึมจะต้องให้ผึ้งเดินไปถึงจุดที่กำหนด แล้วตรวจสอบว่าถ้า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น้ำหวาน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ยัง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อยู่ที่ดอกไม้ ให้ผึ้งเก็บน้ำหวาน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8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8104" y="1106037"/>
            <a:ext cx="5238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จากอัลกอริทึมสามารถเขียนโปรแกรมได้ ดังนี้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t="61224" r="9084" b="9025"/>
          <a:stretch/>
        </p:blipFill>
        <p:spPr>
          <a:xfrm>
            <a:off x="298104" y="1666625"/>
            <a:ext cx="5843018" cy="2999232"/>
          </a:xfrm>
          <a:prstGeom prst="rect">
            <a:avLst/>
          </a:prstGeom>
          <a:ln w="12700">
            <a:solidFill>
              <a:srgbClr val="66ADA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7257" r="9465" b="62086"/>
          <a:stretch/>
        </p:blipFill>
        <p:spPr>
          <a:xfrm>
            <a:off x="6338595" y="1667082"/>
            <a:ext cx="5669280" cy="2998775"/>
          </a:xfrm>
          <a:prstGeom prst="rect">
            <a:avLst/>
          </a:prstGeom>
          <a:ln w="12700">
            <a:solidFill>
              <a:srgbClr val="66ADA9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98104" y="406179"/>
            <a:ext cx="1723248" cy="617879"/>
            <a:chOff x="298104" y="57827"/>
            <a:chExt cx="1723248" cy="617879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95838" y="57827"/>
              <a:ext cx="152638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(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5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52789" r="9592" b="11746"/>
          <a:stretch/>
        </p:blipFill>
        <p:spPr>
          <a:xfrm>
            <a:off x="712054" y="3182067"/>
            <a:ext cx="4969771" cy="3055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17886" r="20647" b="40855"/>
          <a:stretch/>
        </p:blipFill>
        <p:spPr>
          <a:xfrm>
            <a:off x="7312277" y="2383935"/>
            <a:ext cx="4049298" cy="385344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8104" y="757685"/>
            <a:ext cx="5079439" cy="2308324"/>
            <a:chOff x="298104" y="757685"/>
            <a:chExt cx="5079439" cy="2308324"/>
          </a:xfrm>
        </p:grpSpPr>
        <p:sp>
          <p:nvSpPr>
            <p:cNvPr id="8" name="TextBox 7"/>
            <p:cNvSpPr txBox="1"/>
            <p:nvPr/>
          </p:nvSpPr>
          <p:spPr>
            <a:xfrm>
              <a:off x="298104" y="757685"/>
              <a:ext cx="50794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6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จากโปรแกรมที่เขียนขึ้น เมื่อผึ้งเดินทางไปถึงดอกไม้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ผึ้ง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จะตรวจสอบว่าตำแหน่งนั้นมีน้ำหวานอยู่หรือไม่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ถ้ามีผึ้งจะเก็บน้ำหวาน เมื่อเขียนโปรแกรม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เรียบร้อย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แล้ว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คลิกเมาส์ที่ปุ่ม   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  จะ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พบว่าโปรแกรมทำงาน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ตามขั้นตอน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ได้อย่างถูกต้อง และแสดงข้อความ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แสดง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ความ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ยินดี ดังภาพ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3179932"/>
                </p:ext>
              </p:extLst>
            </p:nvPr>
          </p:nvGraphicFramePr>
          <p:xfrm>
            <a:off x="2523870" y="1929580"/>
            <a:ext cx="615950" cy="285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8" r:id="rId5" imgW="615600" imgH="286200" progId="">
                    <p:embed/>
                  </p:oleObj>
                </mc:Choice>
                <mc:Fallback>
                  <p:oleObj r:id="rId5" imgW="615600" imgH="2862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523870" y="1929580"/>
                          <a:ext cx="615950" cy="285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6123516" y="757685"/>
            <a:ext cx="5238059" cy="1569660"/>
            <a:chOff x="6123516" y="757685"/>
            <a:chExt cx="5238059" cy="1569660"/>
          </a:xfrm>
        </p:grpSpPr>
        <p:sp>
          <p:nvSpPr>
            <p:cNvPr id="13" name="TextBox 12"/>
            <p:cNvSpPr txBox="1"/>
            <p:nvPr/>
          </p:nvSpPr>
          <p:spPr>
            <a:xfrm>
              <a:off x="6123516" y="757685"/>
              <a:ext cx="52380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7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ถ้าคลิกเมาส์ที่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คำสั่ง                 จะ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พบว่า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หน้าจอ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จะ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แสดงรหัสคำสั่งที่ใช้ควบคุมการทำงานของผึ้ง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ซึ่ง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เป็นคำสั่งสำหรับการเขียนโปรแกรมด้วย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ภาษา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ระดับสูง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ที่เป็นภาษาใกล้เคียงกับภาษามนุษย์ ดังภาพ</a:t>
              </a: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6708073"/>
                </p:ext>
              </p:extLst>
            </p:nvPr>
          </p:nvGraphicFramePr>
          <p:xfrm>
            <a:off x="8303376" y="831242"/>
            <a:ext cx="933127" cy="283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9" r:id="rId7" imgW="783000" imgH="237600" progId="">
                    <p:embed/>
                  </p:oleObj>
                </mc:Choice>
                <mc:Fallback>
                  <p:oleObj r:id="rId7" imgW="783000" imgH="2376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303376" y="831242"/>
                          <a:ext cx="933127" cy="283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298104" y="57827"/>
            <a:ext cx="1723248" cy="617879"/>
            <a:chOff x="298104" y="57827"/>
            <a:chExt cx="1723248" cy="617879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95838" y="57827"/>
              <a:ext cx="162551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(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0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3786" y="313828"/>
            <a:ext cx="8753264" cy="789970"/>
          </a:xfrm>
          <a:prstGeom prst="rect">
            <a:avLst/>
          </a:prstGeom>
          <a:solidFill>
            <a:srgbClr val="DEE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8800" y="388335"/>
            <a:ext cx="101600" cy="636694"/>
          </a:xfrm>
          <a:prstGeom prst="rect">
            <a:avLst/>
          </a:prstGeom>
          <a:solidFill>
            <a:srgbClr val="DEE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1" y="706681"/>
            <a:ext cx="101599" cy="318348"/>
          </a:xfrm>
          <a:prstGeom prst="rect">
            <a:avLst/>
          </a:prstGeom>
          <a:solidFill>
            <a:srgbClr val="CBD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6345" y="450422"/>
            <a:ext cx="487678" cy="537310"/>
          </a:xfrm>
          <a:prstGeom prst="rect">
            <a:avLst/>
          </a:prstGeom>
          <a:solidFill>
            <a:srgbClr val="DC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36345" y="706680"/>
            <a:ext cx="487678" cy="281051"/>
          </a:xfrm>
          <a:prstGeom prst="rect">
            <a:avLst/>
          </a:prstGeom>
          <a:solidFill>
            <a:srgbClr val="CE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22304" y="514205"/>
            <a:ext cx="137160" cy="128693"/>
            <a:chOff x="2301241" y="731520"/>
            <a:chExt cx="189653" cy="128693"/>
          </a:xfrm>
        </p:grpSpPr>
        <p:sp>
          <p:nvSpPr>
            <p:cNvPr id="14" name="Rectangle 13"/>
            <p:cNvSpPr/>
            <p:nvPr/>
          </p:nvSpPr>
          <p:spPr>
            <a:xfrm>
              <a:off x="2301241" y="731520"/>
              <a:ext cx="189653" cy="128693"/>
            </a:xfrm>
            <a:prstGeom prst="rect">
              <a:avLst/>
            </a:prstGeom>
            <a:solidFill>
              <a:srgbClr val="35A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01241" y="814493"/>
              <a:ext cx="189653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flipV="1">
            <a:off x="1522305" y="782858"/>
            <a:ext cx="137160" cy="128693"/>
            <a:chOff x="2301241" y="731520"/>
            <a:chExt cx="189653" cy="128693"/>
          </a:xfrm>
        </p:grpSpPr>
        <p:sp>
          <p:nvSpPr>
            <p:cNvPr id="20" name="Rectangle 19"/>
            <p:cNvSpPr/>
            <p:nvPr/>
          </p:nvSpPr>
          <p:spPr>
            <a:xfrm>
              <a:off x="2301241" y="731520"/>
              <a:ext cx="189653" cy="128693"/>
            </a:xfrm>
            <a:prstGeom prst="rect">
              <a:avLst/>
            </a:prstGeom>
            <a:solidFill>
              <a:srgbClr val="35A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01241" y="814493"/>
              <a:ext cx="189653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781386" y="450421"/>
            <a:ext cx="50799" cy="5373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3786" y="706681"/>
            <a:ext cx="8753264" cy="397117"/>
          </a:xfrm>
          <a:prstGeom prst="rect">
            <a:avLst/>
          </a:prstGeom>
          <a:solidFill>
            <a:srgbClr val="CBD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933" y="300187"/>
            <a:ext cx="7611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การตรวจสอบข้อผิดพลาดของโปรแกรม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46750" y="3477615"/>
            <a:ext cx="79858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60375"/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	สำหรับ</a:t>
            </a: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ปัญหาที่มีความซับซ้อนมากขึ้น การเขียน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โปรแกรม</a:t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อาจ</a:t>
            </a: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มีข้อผิดพลาดเกิดขึ้นได้ การตรวจสอบ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ข้อผิดพลาด อาจ</a:t>
            </a: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ทำได้โดยทดลองตรวจสอบการทำงานของโปรแกรมทีละขั้นตอน 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ทีละคำสั่ง เมื่อพบจุดที่ทำงานไม่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ถูกต้อง ให้</a:t>
            </a: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ทำการแก้ไข </a:t>
            </a: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600" dirty="0" smtClean="0">
                <a:latin typeface="TH Sarabun New" pitchFamily="34" charset="-34"/>
                <a:cs typeface="TH Sarabun New" pitchFamily="34" charset="-34"/>
              </a:rPr>
              <a:t>จนกว่า</a:t>
            </a: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จะได้ผลลัพธ์ที่ถูกต้อง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817244" y="1749908"/>
            <a:ext cx="6504011" cy="1478201"/>
            <a:chOff x="2817244" y="1749908"/>
            <a:chExt cx="6504011" cy="1478201"/>
          </a:xfrm>
        </p:grpSpPr>
        <p:grpSp>
          <p:nvGrpSpPr>
            <p:cNvPr id="23" name="Group 22"/>
            <p:cNvGrpSpPr/>
            <p:nvPr/>
          </p:nvGrpSpPr>
          <p:grpSpPr>
            <a:xfrm>
              <a:off x="8029371" y="2158847"/>
              <a:ext cx="1291884" cy="1031657"/>
              <a:chOff x="9873891" y="5608321"/>
              <a:chExt cx="1291884" cy="103165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60832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912606" y="6239868"/>
                <a:ext cx="1214455" cy="40011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817244" y="1749908"/>
              <a:ext cx="4664209" cy="1478201"/>
              <a:chOff x="2817244" y="1749908"/>
              <a:chExt cx="4664209" cy="1478201"/>
            </a:xfrm>
          </p:grpSpPr>
          <p:sp>
            <p:nvSpPr>
              <p:cNvPr id="28" name="Rounded Rectangular Callout 27"/>
              <p:cNvSpPr/>
              <p:nvPr/>
            </p:nvSpPr>
            <p:spPr>
              <a:xfrm>
                <a:off x="2817244" y="1749908"/>
                <a:ext cx="4664209" cy="1478201"/>
              </a:xfrm>
              <a:prstGeom prst="wedgeRoundRectCallout">
                <a:avLst>
                  <a:gd name="adj1" fmla="val 60278"/>
                  <a:gd name="adj2" fmla="val -13607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48367" y="1913194"/>
                <a:ext cx="441631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ถ้านักเรียนเขียนโปรแกรมแล้วเกิดปัญหาโปรแกรมไม่ทำงานตามที่เราเขียน นักเรียนจะมีวิธีการตรวจสอบความผิดพลาดของโปรแกรมอย่างไร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3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951221" y="592246"/>
            <a:ext cx="8314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	การเขียนโปรแกรมให้ผึ้งเดินไปเก็บน้ำหวาน จะต้องให้ผึ้งเดินไปข้างหน้า 2 ครั้ง 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เลี้ยวขวา จากนั้นเดินไป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ข้างหน้าอีก 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2 ครั้ง พร้อมทั้งตรวจสอบว่าตำแหน่ง</a:t>
            </a: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นั้น</a:t>
            </a:r>
            <a:br>
              <a:rPr lang="th-TH" sz="2800" b="1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b="1" dirty="0" smtClean="0">
                <a:latin typeface="TH Sarabun New" pitchFamily="34" charset="-34"/>
                <a:cs typeface="TH Sarabun New" pitchFamily="34" charset="-34"/>
              </a:rPr>
              <a:t>เป็น</a:t>
            </a:r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น้ำหวานหรือไม่ ถ้าใช่ให้เก็บน้ำหวาน ดังภาพ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81479" y="160457"/>
            <a:ext cx="1355716" cy="618948"/>
            <a:chOff x="395341" y="2491510"/>
            <a:chExt cx="1355716" cy="618948"/>
          </a:xfrm>
        </p:grpSpPr>
        <p:sp>
          <p:nvSpPr>
            <p:cNvPr id="31" name="Rounded Rectangle 30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6436" y="2525683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49091" r="7831" b="21717"/>
          <a:stretch/>
        </p:blipFill>
        <p:spPr>
          <a:xfrm>
            <a:off x="1740476" y="1988127"/>
            <a:ext cx="8676410" cy="4214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3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5051" r="4717" b="61414"/>
          <a:stretch/>
        </p:blipFill>
        <p:spPr>
          <a:xfrm>
            <a:off x="1977240" y="1547749"/>
            <a:ext cx="8412406" cy="45047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34260" y="316571"/>
            <a:ext cx="11019878" cy="1077218"/>
            <a:chOff x="568742" y="316571"/>
            <a:chExt cx="11019878" cy="1077218"/>
          </a:xfrm>
        </p:grpSpPr>
        <p:sp>
          <p:nvSpPr>
            <p:cNvPr id="25" name="TextBox 24"/>
            <p:cNvSpPr txBox="1"/>
            <p:nvPr/>
          </p:nvSpPr>
          <p:spPr>
            <a:xfrm>
              <a:off x="568742" y="316571"/>
              <a:ext cx="110198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	ถ้าโปรแกรมที่เขียนขึ้นทำงานไม่ถูกต้อง อาจตรวจสอบการทำงานของโปรแกรม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โดย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ให้ผึ้งทำงานที่ละคำสั่ง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โดย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คลิกเมาส์ที่ปุ่ม            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ดัง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ภาพ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7185407"/>
                </p:ext>
              </p:extLst>
            </p:nvPr>
          </p:nvGraphicFramePr>
          <p:xfrm>
            <a:off x="5474026" y="909610"/>
            <a:ext cx="959429" cy="3343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4" r:id="rId4" imgW="838080" imgH="292320" progId="">
                    <p:embed/>
                  </p:oleObj>
                </mc:Choice>
                <mc:Fallback>
                  <p:oleObj r:id="rId4" imgW="838080" imgH="2923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474026" y="909610"/>
                          <a:ext cx="959429" cy="3343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2842" y="316571"/>
            <a:ext cx="10987657" cy="6278642"/>
            <a:chOff x="232842" y="316571"/>
            <a:chExt cx="10987657" cy="6278642"/>
          </a:xfrm>
        </p:grpSpPr>
        <p:sp>
          <p:nvSpPr>
            <p:cNvPr id="25" name="TextBox 24"/>
            <p:cNvSpPr txBox="1"/>
            <p:nvPr/>
          </p:nvSpPr>
          <p:spPr>
            <a:xfrm>
              <a:off x="232842" y="316571"/>
              <a:ext cx="10987657" cy="6278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นักเรียน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พิจารณาทีละคำสั่งจนจบโปรแกรม หากพบตำแหน่งที่ผิดพลาดให้เขียนโปรแกรมใหม่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ซึ่ง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ในกรณีนี้พบว่าในการทำซ้ำ 2 ครั้งสุดท้าย ผึ้งไม่ได้เดินไปข้างหน้า ดังนั้นจะต้องแก้ไขโดยนำบล็อกคำสั่ง                 มาไว้ภายในบล็อกคำสั่งทำซ้ำนั่นเอง</a:t>
              </a:r>
            </a:p>
            <a:p>
              <a:endParaRPr lang="th-TH" sz="32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th-TH" sz="14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defTabSz="460375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	การตรวจสอบหาข้อผิดพลาดของโปรแกรมต้องใช้ประสบการณ์ แต่เราอาจฝึกสิ่งเหล่านี้ได้โดย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การ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ช่วย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หา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ข้อผิดพลาดของ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โปรแกรมของผู้อื่น ซึ่งจะเป็นการพัฒนาทักษะในการหาสาเหตุของปัญหาได้ดียิ่งขึ้น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1" t="57071" r="7831" b="11111"/>
            <a:stretch/>
          </p:blipFill>
          <p:spPr>
            <a:xfrm>
              <a:off x="2480855" y="1600521"/>
              <a:ext cx="7414114" cy="39185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100" y="790559"/>
              <a:ext cx="1166769" cy="41698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0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3786" y="313828"/>
            <a:ext cx="8753264" cy="789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388335"/>
            <a:ext cx="101600" cy="6366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1" y="706681"/>
            <a:ext cx="101599" cy="3183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6345" y="450422"/>
            <a:ext cx="487678" cy="537310"/>
          </a:xfrm>
          <a:prstGeom prst="rect">
            <a:avLst/>
          </a:prstGeom>
          <a:solidFill>
            <a:srgbClr val="DC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6345" y="706680"/>
            <a:ext cx="487678" cy="281051"/>
          </a:xfrm>
          <a:prstGeom prst="rect">
            <a:avLst/>
          </a:prstGeom>
          <a:solidFill>
            <a:srgbClr val="CE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2304" y="514205"/>
            <a:ext cx="137160" cy="128693"/>
            <a:chOff x="2301241" y="731520"/>
            <a:chExt cx="189653" cy="128693"/>
          </a:xfrm>
        </p:grpSpPr>
        <p:sp>
          <p:nvSpPr>
            <p:cNvPr id="10" name="Rectangle 9"/>
            <p:cNvSpPr/>
            <p:nvPr/>
          </p:nvSpPr>
          <p:spPr>
            <a:xfrm>
              <a:off x="2301241" y="731520"/>
              <a:ext cx="189653" cy="128693"/>
            </a:xfrm>
            <a:prstGeom prst="rect">
              <a:avLst/>
            </a:prstGeom>
            <a:solidFill>
              <a:srgbClr val="35A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01241" y="814493"/>
              <a:ext cx="189653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flipV="1">
            <a:off x="1522305" y="782858"/>
            <a:ext cx="137160" cy="128693"/>
            <a:chOff x="2301241" y="731520"/>
            <a:chExt cx="189653" cy="128693"/>
          </a:xfrm>
        </p:grpSpPr>
        <p:sp>
          <p:nvSpPr>
            <p:cNvPr id="13" name="Rectangle 12"/>
            <p:cNvSpPr/>
            <p:nvPr/>
          </p:nvSpPr>
          <p:spPr>
            <a:xfrm>
              <a:off x="2301241" y="731520"/>
              <a:ext cx="189653" cy="128693"/>
            </a:xfrm>
            <a:prstGeom prst="rect">
              <a:avLst/>
            </a:prstGeom>
            <a:solidFill>
              <a:srgbClr val="35A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01241" y="814493"/>
              <a:ext cx="189653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781386" y="450421"/>
            <a:ext cx="50799" cy="5373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33786" y="706681"/>
            <a:ext cx="8753264" cy="3971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4694" y="311073"/>
            <a:ext cx="6284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>
                <a:latin typeface="TH Sarabun New" pitchFamily="34" charset="-34"/>
                <a:cs typeface="TH Sarabun New" pitchFamily="34" charset="-34"/>
              </a:rPr>
              <a:t>การเขียนโปรแกรมด้วย </a:t>
            </a:r>
            <a:r>
              <a:rPr lang="en-US" sz="5400" b="1" dirty="0">
                <a:latin typeface="TH Sarabun New" pitchFamily="34" charset="-34"/>
                <a:cs typeface="TH Sarabun New" pitchFamily="34" charset="-34"/>
              </a:rPr>
              <a:t>Scratch</a:t>
            </a:r>
            <a:endParaRPr lang="th-TH" sz="54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9899" y="1425661"/>
            <a:ext cx="5527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การเขียนโปรแกรมเบื้องต้นมีเครื่องมือสำหรับเขียนโปรแกรมมากมาย โปรแกรมสแครช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Scratch)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เป็น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อีกเครื่องมือหนึ่ง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ที่นำมา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ฝึกเขียนโปรแกรมได้ง่าย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การออกแบบ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อัลกอริทึม แล้ว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นำบล็อกคำสั่งที่เกี่ยวข้องมาวางเพื่อให้โปรแกรมทำงาน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เมื่อ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มีซอฟต์แวร์ติดตั้งอยู่ในคอมพิวเตอร์เราสามารถเปิด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ขึ้นมาได้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ดังรูป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6" y="1496651"/>
            <a:ext cx="5113703" cy="464044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9900" y="4275584"/>
            <a:ext cx="5830943" cy="2295677"/>
            <a:chOff x="669900" y="4275584"/>
            <a:chExt cx="5830943" cy="2295677"/>
          </a:xfrm>
        </p:grpSpPr>
        <p:sp>
          <p:nvSpPr>
            <p:cNvPr id="19" name="Rectangle 18"/>
            <p:cNvSpPr/>
            <p:nvPr/>
          </p:nvSpPr>
          <p:spPr>
            <a:xfrm>
              <a:off x="669900" y="4275584"/>
              <a:ext cx="5527964" cy="18491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7764" y="4415310"/>
              <a:ext cx="55617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อีกวิธีหนึ่งในการเปิดใช้โปรแกรม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Scratch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ทำได้โดยเข้า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ไป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เว็บไซต์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https://scratch.mit.edu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โดยลักษณะของโปรแกรม</a:t>
              </a:r>
              <a:br>
                <a:rPr lang="th-TH" sz="24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แบบติดตั้งในเครื่องและแบบ </a:t>
              </a:r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online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จะมีตำแหน่งของคำสั่ง</a:t>
              </a:r>
              <a:br>
                <a:rPr lang="th-TH" sz="24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และตำแหน่งหน้าจอต่างกันเล็กน้อย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148" y="5398679"/>
              <a:ext cx="916695" cy="1172582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5472" y="182194"/>
            <a:ext cx="11920548" cy="6580476"/>
            <a:chOff x="-35472" y="182194"/>
            <a:chExt cx="11920548" cy="6580476"/>
          </a:xfrm>
        </p:grpSpPr>
        <p:cxnSp>
          <p:nvCxnSpPr>
            <p:cNvPr id="97" name="Elbow Connector 96"/>
            <p:cNvCxnSpPr/>
            <p:nvPr/>
          </p:nvCxnSpPr>
          <p:spPr>
            <a:xfrm rot="5400000">
              <a:off x="7588195" y="1746461"/>
              <a:ext cx="606225" cy="2162669"/>
            </a:xfrm>
            <a:prstGeom prst="bentConnector2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Elbow Connector 90"/>
            <p:cNvCxnSpPr>
              <a:stCxn id="44" idx="2"/>
            </p:cNvCxnSpPr>
            <p:nvPr/>
          </p:nvCxnSpPr>
          <p:spPr>
            <a:xfrm rot="16200000" flipH="1">
              <a:off x="3985606" y="1746460"/>
              <a:ext cx="606224" cy="2162670"/>
            </a:xfrm>
            <a:prstGeom prst="bentConnector2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Elbow Connector 92"/>
            <p:cNvCxnSpPr/>
            <p:nvPr/>
          </p:nvCxnSpPr>
          <p:spPr>
            <a:xfrm flipV="1">
              <a:off x="2356610" y="4084431"/>
              <a:ext cx="2774473" cy="1215423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/>
            <p:nvPr/>
          </p:nvCxnSpPr>
          <p:spPr>
            <a:xfrm>
              <a:off x="7015093" y="4085190"/>
              <a:ext cx="2774473" cy="1215423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Elbow Connector 81"/>
            <p:cNvCxnSpPr/>
            <p:nvPr/>
          </p:nvCxnSpPr>
          <p:spPr>
            <a:xfrm rot="5400000" flipH="1" flipV="1">
              <a:off x="4077613" y="4529080"/>
              <a:ext cx="1465509" cy="1091357"/>
            </a:xfrm>
            <a:prstGeom prst="bentConnector3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/>
            <p:cNvCxnSpPr>
              <a:endCxn id="29" idx="0"/>
            </p:cNvCxnSpPr>
            <p:nvPr/>
          </p:nvCxnSpPr>
          <p:spPr>
            <a:xfrm rot="16200000" flipH="1">
              <a:off x="6649261" y="4530129"/>
              <a:ext cx="1465510" cy="1091358"/>
            </a:xfrm>
            <a:prstGeom prst="bentConnector3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1730220" y="1756044"/>
              <a:ext cx="2978276" cy="806223"/>
              <a:chOff x="2651687" y="5583351"/>
              <a:chExt cx="2978276" cy="806223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2651687" y="5583351"/>
                <a:ext cx="2978276" cy="806223"/>
              </a:xfrm>
              <a:prstGeom prst="roundRect">
                <a:avLst>
                  <a:gd name="adj" fmla="val 1386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2651687" y="5583400"/>
                <a:ext cx="2978276" cy="198754"/>
              </a:xfrm>
              <a:custGeom>
                <a:avLst/>
                <a:gdLst>
                  <a:gd name="connsiteX0" fmla="*/ 111791 w 2978276"/>
                  <a:gd name="connsiteY0" fmla="*/ 0 h 198754"/>
                  <a:gd name="connsiteX1" fmla="*/ 2866485 w 2978276"/>
                  <a:gd name="connsiteY1" fmla="*/ 0 h 198754"/>
                  <a:gd name="connsiteX2" fmla="*/ 2978276 w 2978276"/>
                  <a:gd name="connsiteY2" fmla="*/ 111791 h 198754"/>
                  <a:gd name="connsiteX3" fmla="*/ 2978276 w 2978276"/>
                  <a:gd name="connsiteY3" fmla="*/ 198754 h 198754"/>
                  <a:gd name="connsiteX4" fmla="*/ 0 w 2978276"/>
                  <a:gd name="connsiteY4" fmla="*/ 198754 h 198754"/>
                  <a:gd name="connsiteX5" fmla="*/ 0 w 2978276"/>
                  <a:gd name="connsiteY5" fmla="*/ 111791 h 198754"/>
                  <a:gd name="connsiteX6" fmla="*/ 111791 w 2978276"/>
                  <a:gd name="connsiteY6" fmla="*/ 0 h 198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8276" h="198754">
                    <a:moveTo>
                      <a:pt x="111791" y="0"/>
                    </a:moveTo>
                    <a:lnTo>
                      <a:pt x="2866485" y="0"/>
                    </a:lnTo>
                    <a:cubicBezTo>
                      <a:pt x="2928225" y="0"/>
                      <a:pt x="2978276" y="50051"/>
                      <a:pt x="2978276" y="111791"/>
                    </a:cubicBezTo>
                    <a:lnTo>
                      <a:pt x="2978276" y="198754"/>
                    </a:lnTo>
                    <a:lnTo>
                      <a:pt x="0" y="198754"/>
                    </a:lnTo>
                    <a:lnTo>
                      <a:pt x="0" y="111791"/>
                    </a:lnTo>
                    <a:cubicBezTo>
                      <a:pt x="0" y="50051"/>
                      <a:pt x="50051" y="0"/>
                      <a:pt x="111791" y="0"/>
                    </a:cubicBezTo>
                    <a:close/>
                  </a:path>
                </a:pathLst>
              </a:custGeom>
              <a:solidFill>
                <a:srgbClr val="6486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299604" y="182194"/>
              <a:ext cx="577273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การเขียนโปรแกรมเบื้องต้น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347216" y="3659625"/>
              <a:ext cx="7554836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4893129" y="2437633"/>
              <a:ext cx="2405742" cy="2405742"/>
              <a:chOff x="4598438" y="2580840"/>
              <a:chExt cx="2405742" cy="2405742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4598438" y="2580840"/>
                <a:ext cx="2405742" cy="240574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bg1">
                      <a:lumMod val="8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714394" y="2696796"/>
                <a:ext cx="2173831" cy="2173831"/>
              </a:xfrm>
              <a:prstGeom prst="ellipse">
                <a:avLst/>
              </a:prstGeom>
              <a:solidFill>
                <a:srgbClr val="E2F0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bg1">
                      <a:lumMod val="8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816994" y="2799395"/>
                <a:ext cx="1968631" cy="1968632"/>
              </a:xfrm>
              <a:prstGeom prst="ellipse">
                <a:avLst/>
              </a:prstGeom>
              <a:solidFill>
                <a:srgbClr val="C3D7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359664" y="2735928"/>
              <a:ext cx="149432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การเขียน</a:t>
              </a:r>
            </a:p>
            <a:p>
              <a:pPr algn="ctr"/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โปรแกรม</a:t>
              </a:r>
            </a:p>
            <a:p>
              <a:pPr algn="ctr"/>
              <a:r>
                <a:rPr lang="th-TH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เบื้องต้น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9475084" y="2867412"/>
              <a:ext cx="2404633" cy="1546184"/>
              <a:chOff x="8318255" y="5579398"/>
              <a:chExt cx="2404633" cy="1546184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318255" y="5579398"/>
                <a:ext cx="2404633" cy="1546184"/>
              </a:xfrm>
              <a:prstGeom prst="roundRect">
                <a:avLst>
                  <a:gd name="adj" fmla="val 117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8318255" y="5579399"/>
                <a:ext cx="2404633" cy="198321"/>
              </a:xfrm>
              <a:custGeom>
                <a:avLst/>
                <a:gdLst>
                  <a:gd name="connsiteX0" fmla="*/ 181878 w 2404633"/>
                  <a:gd name="connsiteY0" fmla="*/ 0 h 198321"/>
                  <a:gd name="connsiteX1" fmla="*/ 2222755 w 2404633"/>
                  <a:gd name="connsiteY1" fmla="*/ 0 h 198321"/>
                  <a:gd name="connsiteX2" fmla="*/ 2404633 w 2404633"/>
                  <a:gd name="connsiteY2" fmla="*/ 181878 h 198321"/>
                  <a:gd name="connsiteX3" fmla="*/ 2404633 w 2404633"/>
                  <a:gd name="connsiteY3" fmla="*/ 198321 h 198321"/>
                  <a:gd name="connsiteX4" fmla="*/ 0 w 2404633"/>
                  <a:gd name="connsiteY4" fmla="*/ 198321 h 198321"/>
                  <a:gd name="connsiteX5" fmla="*/ 0 w 2404633"/>
                  <a:gd name="connsiteY5" fmla="*/ 181878 h 198321"/>
                  <a:gd name="connsiteX6" fmla="*/ 181878 w 2404633"/>
                  <a:gd name="connsiteY6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4633" h="198321">
                    <a:moveTo>
                      <a:pt x="181878" y="0"/>
                    </a:moveTo>
                    <a:lnTo>
                      <a:pt x="2222755" y="0"/>
                    </a:lnTo>
                    <a:cubicBezTo>
                      <a:pt x="2323203" y="0"/>
                      <a:pt x="2404633" y="81430"/>
                      <a:pt x="2404633" y="181878"/>
                    </a:cubicBezTo>
                    <a:lnTo>
                      <a:pt x="2404633" y="198321"/>
                    </a:lnTo>
                    <a:lnTo>
                      <a:pt x="0" y="198321"/>
                    </a:lnTo>
                    <a:lnTo>
                      <a:pt x="0" y="181878"/>
                    </a:lnTo>
                    <a:cubicBezTo>
                      <a:pt x="0" y="81430"/>
                      <a:pt x="81430" y="0"/>
                      <a:pt x="181878" y="0"/>
                    </a:cubicBezTo>
                    <a:close/>
                  </a:path>
                </a:pathLst>
              </a:custGeom>
              <a:solidFill>
                <a:srgbClr val="90C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7483504" y="1756044"/>
              <a:ext cx="2978276" cy="806223"/>
              <a:chOff x="2651687" y="5583351"/>
              <a:chExt cx="2978276" cy="806223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2651687" y="5583351"/>
                <a:ext cx="2978276" cy="806223"/>
              </a:xfrm>
              <a:prstGeom prst="roundRect">
                <a:avLst>
                  <a:gd name="adj" fmla="val 1386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2651687" y="5583400"/>
                <a:ext cx="2978276" cy="198754"/>
              </a:xfrm>
              <a:custGeom>
                <a:avLst/>
                <a:gdLst>
                  <a:gd name="connsiteX0" fmla="*/ 111791 w 2978276"/>
                  <a:gd name="connsiteY0" fmla="*/ 0 h 198754"/>
                  <a:gd name="connsiteX1" fmla="*/ 2866485 w 2978276"/>
                  <a:gd name="connsiteY1" fmla="*/ 0 h 198754"/>
                  <a:gd name="connsiteX2" fmla="*/ 2978276 w 2978276"/>
                  <a:gd name="connsiteY2" fmla="*/ 111791 h 198754"/>
                  <a:gd name="connsiteX3" fmla="*/ 2978276 w 2978276"/>
                  <a:gd name="connsiteY3" fmla="*/ 198754 h 198754"/>
                  <a:gd name="connsiteX4" fmla="*/ 0 w 2978276"/>
                  <a:gd name="connsiteY4" fmla="*/ 198754 h 198754"/>
                  <a:gd name="connsiteX5" fmla="*/ 0 w 2978276"/>
                  <a:gd name="connsiteY5" fmla="*/ 111791 h 198754"/>
                  <a:gd name="connsiteX6" fmla="*/ 111791 w 2978276"/>
                  <a:gd name="connsiteY6" fmla="*/ 0 h 198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8276" h="198754">
                    <a:moveTo>
                      <a:pt x="111791" y="0"/>
                    </a:moveTo>
                    <a:lnTo>
                      <a:pt x="2866485" y="0"/>
                    </a:lnTo>
                    <a:cubicBezTo>
                      <a:pt x="2928225" y="0"/>
                      <a:pt x="2978276" y="50051"/>
                      <a:pt x="2978276" y="111791"/>
                    </a:cubicBezTo>
                    <a:lnTo>
                      <a:pt x="2978276" y="198754"/>
                    </a:lnTo>
                    <a:lnTo>
                      <a:pt x="0" y="198754"/>
                    </a:lnTo>
                    <a:lnTo>
                      <a:pt x="0" y="111791"/>
                    </a:lnTo>
                    <a:cubicBezTo>
                      <a:pt x="0" y="50051"/>
                      <a:pt x="50051" y="0"/>
                      <a:pt x="111791" y="0"/>
                    </a:cubicBezTo>
                    <a:close/>
                  </a:path>
                </a:pathLst>
              </a:custGeom>
              <a:solidFill>
                <a:srgbClr val="D67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308991" y="2867412"/>
              <a:ext cx="2404633" cy="1546184"/>
              <a:chOff x="8318255" y="5579398"/>
              <a:chExt cx="2404633" cy="1546184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8318255" y="5579398"/>
                <a:ext cx="2404633" cy="1546184"/>
              </a:xfrm>
              <a:prstGeom prst="roundRect">
                <a:avLst>
                  <a:gd name="adj" fmla="val 117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8318255" y="5579399"/>
                <a:ext cx="2404633" cy="198321"/>
              </a:xfrm>
              <a:custGeom>
                <a:avLst/>
                <a:gdLst>
                  <a:gd name="connsiteX0" fmla="*/ 181878 w 2404633"/>
                  <a:gd name="connsiteY0" fmla="*/ 0 h 198321"/>
                  <a:gd name="connsiteX1" fmla="*/ 2222755 w 2404633"/>
                  <a:gd name="connsiteY1" fmla="*/ 0 h 198321"/>
                  <a:gd name="connsiteX2" fmla="*/ 2404633 w 2404633"/>
                  <a:gd name="connsiteY2" fmla="*/ 181878 h 198321"/>
                  <a:gd name="connsiteX3" fmla="*/ 2404633 w 2404633"/>
                  <a:gd name="connsiteY3" fmla="*/ 198321 h 198321"/>
                  <a:gd name="connsiteX4" fmla="*/ 0 w 2404633"/>
                  <a:gd name="connsiteY4" fmla="*/ 198321 h 198321"/>
                  <a:gd name="connsiteX5" fmla="*/ 0 w 2404633"/>
                  <a:gd name="connsiteY5" fmla="*/ 181878 h 198321"/>
                  <a:gd name="connsiteX6" fmla="*/ 181878 w 2404633"/>
                  <a:gd name="connsiteY6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4633" h="198321">
                    <a:moveTo>
                      <a:pt x="181878" y="0"/>
                    </a:moveTo>
                    <a:lnTo>
                      <a:pt x="2222755" y="0"/>
                    </a:lnTo>
                    <a:cubicBezTo>
                      <a:pt x="2323203" y="0"/>
                      <a:pt x="2404633" y="81430"/>
                      <a:pt x="2404633" y="181878"/>
                    </a:cubicBezTo>
                    <a:lnTo>
                      <a:pt x="2404633" y="198321"/>
                    </a:lnTo>
                    <a:lnTo>
                      <a:pt x="0" y="198321"/>
                    </a:lnTo>
                    <a:lnTo>
                      <a:pt x="0" y="181878"/>
                    </a:lnTo>
                    <a:cubicBezTo>
                      <a:pt x="0" y="81430"/>
                      <a:pt x="81430" y="0"/>
                      <a:pt x="181878" y="0"/>
                    </a:cubicBezTo>
                    <a:close/>
                  </a:path>
                </a:pathLst>
              </a:custGeom>
              <a:solidFill>
                <a:srgbClr val="E094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308991" y="4840147"/>
              <a:ext cx="2404633" cy="1546184"/>
              <a:chOff x="8318255" y="5579398"/>
              <a:chExt cx="2404633" cy="1546184"/>
            </a:xfrm>
          </p:grpSpPr>
          <p:sp>
            <p:nvSpPr>
              <p:cNvPr id="64" name="Rounded Rectangle 63"/>
              <p:cNvSpPr/>
              <p:nvPr/>
            </p:nvSpPr>
            <p:spPr>
              <a:xfrm>
                <a:off x="8318255" y="5579398"/>
                <a:ext cx="2404633" cy="1546184"/>
              </a:xfrm>
              <a:prstGeom prst="roundRect">
                <a:avLst>
                  <a:gd name="adj" fmla="val 117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8318255" y="5579399"/>
                <a:ext cx="2404633" cy="198321"/>
              </a:xfrm>
              <a:custGeom>
                <a:avLst/>
                <a:gdLst>
                  <a:gd name="connsiteX0" fmla="*/ 181878 w 2404633"/>
                  <a:gd name="connsiteY0" fmla="*/ 0 h 198321"/>
                  <a:gd name="connsiteX1" fmla="*/ 2222755 w 2404633"/>
                  <a:gd name="connsiteY1" fmla="*/ 0 h 198321"/>
                  <a:gd name="connsiteX2" fmla="*/ 2404633 w 2404633"/>
                  <a:gd name="connsiteY2" fmla="*/ 181878 h 198321"/>
                  <a:gd name="connsiteX3" fmla="*/ 2404633 w 2404633"/>
                  <a:gd name="connsiteY3" fmla="*/ 198321 h 198321"/>
                  <a:gd name="connsiteX4" fmla="*/ 0 w 2404633"/>
                  <a:gd name="connsiteY4" fmla="*/ 198321 h 198321"/>
                  <a:gd name="connsiteX5" fmla="*/ 0 w 2404633"/>
                  <a:gd name="connsiteY5" fmla="*/ 181878 h 198321"/>
                  <a:gd name="connsiteX6" fmla="*/ 181878 w 2404633"/>
                  <a:gd name="connsiteY6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4633" h="198321">
                    <a:moveTo>
                      <a:pt x="181878" y="0"/>
                    </a:moveTo>
                    <a:lnTo>
                      <a:pt x="2222755" y="0"/>
                    </a:lnTo>
                    <a:cubicBezTo>
                      <a:pt x="2323203" y="0"/>
                      <a:pt x="2404633" y="81430"/>
                      <a:pt x="2404633" y="181878"/>
                    </a:cubicBezTo>
                    <a:lnTo>
                      <a:pt x="2404633" y="198321"/>
                    </a:lnTo>
                    <a:lnTo>
                      <a:pt x="0" y="198321"/>
                    </a:lnTo>
                    <a:lnTo>
                      <a:pt x="0" y="181878"/>
                    </a:lnTo>
                    <a:cubicBezTo>
                      <a:pt x="0" y="81430"/>
                      <a:pt x="81430" y="0"/>
                      <a:pt x="181878" y="0"/>
                    </a:cubicBezTo>
                    <a:close/>
                  </a:path>
                </a:pathLst>
              </a:custGeom>
              <a:solidFill>
                <a:srgbClr val="F0C2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9480443" y="4840147"/>
              <a:ext cx="2404633" cy="1546184"/>
              <a:chOff x="8318255" y="5579398"/>
              <a:chExt cx="2404633" cy="1546184"/>
            </a:xfrm>
          </p:grpSpPr>
          <p:sp>
            <p:nvSpPr>
              <p:cNvPr id="67" name="Rounded Rectangle 66"/>
              <p:cNvSpPr/>
              <p:nvPr/>
            </p:nvSpPr>
            <p:spPr>
              <a:xfrm>
                <a:off x="8318255" y="5579398"/>
                <a:ext cx="2404633" cy="1546184"/>
              </a:xfrm>
              <a:prstGeom prst="roundRect">
                <a:avLst>
                  <a:gd name="adj" fmla="val 117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8318255" y="5579399"/>
                <a:ext cx="2404633" cy="198321"/>
              </a:xfrm>
              <a:custGeom>
                <a:avLst/>
                <a:gdLst>
                  <a:gd name="connsiteX0" fmla="*/ 181878 w 2404633"/>
                  <a:gd name="connsiteY0" fmla="*/ 0 h 198321"/>
                  <a:gd name="connsiteX1" fmla="*/ 2222755 w 2404633"/>
                  <a:gd name="connsiteY1" fmla="*/ 0 h 198321"/>
                  <a:gd name="connsiteX2" fmla="*/ 2404633 w 2404633"/>
                  <a:gd name="connsiteY2" fmla="*/ 181878 h 198321"/>
                  <a:gd name="connsiteX3" fmla="*/ 2404633 w 2404633"/>
                  <a:gd name="connsiteY3" fmla="*/ 198321 h 198321"/>
                  <a:gd name="connsiteX4" fmla="*/ 0 w 2404633"/>
                  <a:gd name="connsiteY4" fmla="*/ 198321 h 198321"/>
                  <a:gd name="connsiteX5" fmla="*/ 0 w 2404633"/>
                  <a:gd name="connsiteY5" fmla="*/ 181878 h 198321"/>
                  <a:gd name="connsiteX6" fmla="*/ 181878 w 2404633"/>
                  <a:gd name="connsiteY6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4633" h="198321">
                    <a:moveTo>
                      <a:pt x="181878" y="0"/>
                    </a:moveTo>
                    <a:lnTo>
                      <a:pt x="2222755" y="0"/>
                    </a:lnTo>
                    <a:cubicBezTo>
                      <a:pt x="2323203" y="0"/>
                      <a:pt x="2404633" y="81430"/>
                      <a:pt x="2404633" y="181878"/>
                    </a:cubicBezTo>
                    <a:lnTo>
                      <a:pt x="2404633" y="198321"/>
                    </a:lnTo>
                    <a:lnTo>
                      <a:pt x="0" y="198321"/>
                    </a:lnTo>
                    <a:lnTo>
                      <a:pt x="0" y="181878"/>
                    </a:lnTo>
                    <a:cubicBezTo>
                      <a:pt x="0" y="81430"/>
                      <a:pt x="81430" y="0"/>
                      <a:pt x="181878" y="0"/>
                    </a:cubicBezTo>
                    <a:close/>
                  </a:path>
                </a:pathLst>
              </a:custGeom>
              <a:solidFill>
                <a:srgbClr val="8481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061988" y="5613239"/>
              <a:ext cx="6068024" cy="1089761"/>
              <a:chOff x="3123267" y="5613239"/>
              <a:chExt cx="6068024" cy="108976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786658" y="5613239"/>
                <a:ext cx="2404633" cy="1089761"/>
                <a:chOff x="5790429" y="5582395"/>
                <a:chExt cx="2404633" cy="1089761"/>
              </a:xfrm>
            </p:grpSpPr>
            <p:sp>
              <p:nvSpPr>
                <p:cNvPr id="86" name="Rounded Rectangle 85"/>
                <p:cNvSpPr/>
                <p:nvPr/>
              </p:nvSpPr>
              <p:spPr>
                <a:xfrm>
                  <a:off x="5790429" y="5585241"/>
                  <a:ext cx="2404633" cy="1086915"/>
                </a:xfrm>
                <a:prstGeom prst="roundRect">
                  <a:avLst>
                    <a:gd name="adj" fmla="val 1386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51" name="Freeform 50"/>
                <p:cNvSpPr/>
                <p:nvPr/>
              </p:nvSpPr>
              <p:spPr>
                <a:xfrm>
                  <a:off x="5790429" y="5582395"/>
                  <a:ext cx="2404633" cy="195324"/>
                </a:xfrm>
                <a:custGeom>
                  <a:avLst/>
                  <a:gdLst>
                    <a:gd name="connsiteX0" fmla="*/ 150712 w 2404633"/>
                    <a:gd name="connsiteY0" fmla="*/ 0 h 195324"/>
                    <a:gd name="connsiteX1" fmla="*/ 2253921 w 2404633"/>
                    <a:gd name="connsiteY1" fmla="*/ 0 h 195324"/>
                    <a:gd name="connsiteX2" fmla="*/ 2404633 w 2404633"/>
                    <a:gd name="connsiteY2" fmla="*/ 150712 h 195324"/>
                    <a:gd name="connsiteX3" fmla="*/ 2404633 w 2404633"/>
                    <a:gd name="connsiteY3" fmla="*/ 195324 h 195324"/>
                    <a:gd name="connsiteX4" fmla="*/ 0 w 2404633"/>
                    <a:gd name="connsiteY4" fmla="*/ 195324 h 195324"/>
                    <a:gd name="connsiteX5" fmla="*/ 0 w 2404633"/>
                    <a:gd name="connsiteY5" fmla="*/ 150712 h 195324"/>
                    <a:gd name="connsiteX6" fmla="*/ 150712 w 2404633"/>
                    <a:gd name="connsiteY6" fmla="*/ 0 h 195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4633" h="195324">
                      <a:moveTo>
                        <a:pt x="150712" y="0"/>
                      </a:moveTo>
                      <a:lnTo>
                        <a:pt x="2253921" y="0"/>
                      </a:lnTo>
                      <a:cubicBezTo>
                        <a:pt x="2337157" y="0"/>
                        <a:pt x="2404633" y="67476"/>
                        <a:pt x="2404633" y="150712"/>
                      </a:cubicBezTo>
                      <a:lnTo>
                        <a:pt x="2404633" y="195324"/>
                      </a:lnTo>
                      <a:lnTo>
                        <a:pt x="0" y="195324"/>
                      </a:lnTo>
                      <a:lnTo>
                        <a:pt x="0" y="150712"/>
                      </a:lnTo>
                      <a:cubicBezTo>
                        <a:pt x="0" y="67476"/>
                        <a:pt x="67476" y="0"/>
                        <a:pt x="150712" y="0"/>
                      </a:cubicBezTo>
                      <a:close/>
                    </a:path>
                  </a:pathLst>
                </a:custGeom>
                <a:solidFill>
                  <a:srgbClr val="A169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3123267" y="5613239"/>
                <a:ext cx="2404633" cy="1089761"/>
                <a:chOff x="5790429" y="5582395"/>
                <a:chExt cx="2404633" cy="1089761"/>
              </a:xfrm>
            </p:grpSpPr>
            <p:sp>
              <p:nvSpPr>
                <p:cNvPr id="70" name="Rounded Rectangle 69"/>
                <p:cNvSpPr/>
                <p:nvPr/>
              </p:nvSpPr>
              <p:spPr>
                <a:xfrm>
                  <a:off x="5790429" y="5585241"/>
                  <a:ext cx="2404633" cy="1086915"/>
                </a:xfrm>
                <a:prstGeom prst="roundRect">
                  <a:avLst>
                    <a:gd name="adj" fmla="val 13866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1" name="Freeform 70"/>
                <p:cNvSpPr/>
                <p:nvPr/>
              </p:nvSpPr>
              <p:spPr>
                <a:xfrm>
                  <a:off x="5790429" y="5582395"/>
                  <a:ext cx="2404633" cy="195324"/>
                </a:xfrm>
                <a:custGeom>
                  <a:avLst/>
                  <a:gdLst>
                    <a:gd name="connsiteX0" fmla="*/ 150712 w 2404633"/>
                    <a:gd name="connsiteY0" fmla="*/ 0 h 195324"/>
                    <a:gd name="connsiteX1" fmla="*/ 2253921 w 2404633"/>
                    <a:gd name="connsiteY1" fmla="*/ 0 h 195324"/>
                    <a:gd name="connsiteX2" fmla="*/ 2404633 w 2404633"/>
                    <a:gd name="connsiteY2" fmla="*/ 150712 h 195324"/>
                    <a:gd name="connsiteX3" fmla="*/ 2404633 w 2404633"/>
                    <a:gd name="connsiteY3" fmla="*/ 195324 h 195324"/>
                    <a:gd name="connsiteX4" fmla="*/ 0 w 2404633"/>
                    <a:gd name="connsiteY4" fmla="*/ 195324 h 195324"/>
                    <a:gd name="connsiteX5" fmla="*/ 0 w 2404633"/>
                    <a:gd name="connsiteY5" fmla="*/ 150712 h 195324"/>
                    <a:gd name="connsiteX6" fmla="*/ 150712 w 2404633"/>
                    <a:gd name="connsiteY6" fmla="*/ 0 h 195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04633" h="195324">
                      <a:moveTo>
                        <a:pt x="150712" y="0"/>
                      </a:moveTo>
                      <a:lnTo>
                        <a:pt x="2253921" y="0"/>
                      </a:lnTo>
                      <a:cubicBezTo>
                        <a:pt x="2337157" y="0"/>
                        <a:pt x="2404633" y="67476"/>
                        <a:pt x="2404633" y="150712"/>
                      </a:cubicBezTo>
                      <a:lnTo>
                        <a:pt x="2404633" y="195324"/>
                      </a:lnTo>
                      <a:lnTo>
                        <a:pt x="0" y="195324"/>
                      </a:lnTo>
                      <a:lnTo>
                        <a:pt x="0" y="150712"/>
                      </a:lnTo>
                      <a:cubicBezTo>
                        <a:pt x="0" y="67476"/>
                        <a:pt x="67476" y="0"/>
                        <a:pt x="150712" y="0"/>
                      </a:cubicBezTo>
                      <a:close/>
                    </a:path>
                  </a:pathLst>
                </a:custGeom>
                <a:solidFill>
                  <a:srgbClr val="DE98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9" name="TextBox 28"/>
            <p:cNvSpPr txBox="1"/>
            <p:nvPr/>
          </p:nvSpPr>
          <p:spPr>
            <a:xfrm>
              <a:off x="6927260" y="5808563"/>
              <a:ext cx="20008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การเขียนโปรแกรม</a:t>
              </a:r>
              <a:br>
                <a:rPr lang="th-TH" sz="2800" b="1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ด้วย </a:t>
              </a:r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Scratch</a:t>
              </a:r>
              <a:endParaRPr lang="th-TH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20913" y="5994171"/>
              <a:ext cx="8867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ตัวแปร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6843" y="3058075"/>
              <a:ext cx="2223686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การเขียนโปรแกรม</a:t>
              </a:r>
            </a:p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คำนวณความสมส่วน</a:t>
              </a:r>
            </a:p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ของร่างกาย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777344" y="2001463"/>
              <a:ext cx="28600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การทำงานของคอมพิวเตอร์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752596" y="2001394"/>
              <a:ext cx="24400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การออกแบบอัลกอริทึม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676965" y="3262611"/>
              <a:ext cx="20008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การเขียนโปรแกรม</a:t>
              </a:r>
            </a:p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คอมพิวเตอร์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9924890" y="4999871"/>
              <a:ext cx="154882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การตรวจสอบ</a:t>
              </a:r>
            </a:p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ข้อผิดพลาด</a:t>
              </a:r>
            </a:p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ของโปรแกรม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08251" y="5019903"/>
              <a:ext cx="2000869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การเขียนโปรแกรม</a:t>
              </a:r>
            </a:p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ตรวจสอบ</a:t>
              </a:r>
            </a:p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เลขคู่และเลขคี่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-35472" y="652867"/>
              <a:ext cx="4165437" cy="778193"/>
              <a:chOff x="-35472" y="652867"/>
              <a:chExt cx="4165437" cy="77819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-35472" y="741634"/>
                <a:ext cx="3812814" cy="608619"/>
                <a:chOff x="-35472" y="741634"/>
                <a:chExt cx="3812814" cy="608619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-1" y="741634"/>
                  <a:ext cx="3777343" cy="578889"/>
                </a:xfrm>
                <a:prstGeom prst="rect">
                  <a:avLst/>
                </a:prstGeom>
                <a:solidFill>
                  <a:srgbClr val="C3D7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-35472" y="765478"/>
                  <a:ext cx="345639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32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แผนผังหัวข้อหน่วยการ</a:t>
                  </a:r>
                  <a:r>
                    <a:rPr lang="th-TH" sz="32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เรียนรู้</a:t>
                  </a:r>
                  <a:endParaRPr lang="th-TH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3451879" y="652867"/>
                <a:ext cx="678086" cy="778193"/>
                <a:chOff x="4129965" y="831242"/>
                <a:chExt cx="678086" cy="778193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4129965" y="831242"/>
                  <a:ext cx="678086" cy="6780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57150">
                  <a:solidFill>
                    <a:srgbClr val="C3D768"/>
                  </a:solidFill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294547" y="839994"/>
                  <a:ext cx="32159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latin typeface="TH Sarabun New" pitchFamily="34" charset="-34"/>
                      <a:cs typeface="TH Sarabun New" pitchFamily="34" charset="-34"/>
                    </a:rPr>
                    <a:t>2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81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539306" y="170831"/>
            <a:ext cx="9113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	เมื่อ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เปิดโปรแกรม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Scratch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ขึ้นมา จะเห็นว่ากลุ่มของคำสั่ง พื้นที่เขียนสคริปต์และเสียง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ฉากสำหรับแสดงตัวละคร ดังนี้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02" y="1078224"/>
            <a:ext cx="5412996" cy="5683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4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971381" y="156248"/>
            <a:ext cx="8119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บล็อกคำสั่งแต่ละคำสั่งจะรวมกลุ่มอยู่ในแถบโคดบล็อก (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code blocks palette)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ซึ่ง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มีคำสั่งต่าง ๆ อยู่มากมายรวมกันเป็นหมวด ถ้านำเมาส์ไปคลิกที่เมนูในหมวดคำสั่ง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โปรแกรม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จะแสดงคำสั่งในหมวดนั้นออกมา เช่น ถ้าคลิกเมาส์ที่กลุ่มคำสั่งเสียง </a:t>
            </a:r>
            <a:br>
              <a:rPr lang="th-TH" sz="28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โปรแกรมจะแสดงคำสั่งออกมา ดังภาพ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218884"/>
              </p:ext>
            </p:extLst>
          </p:nvPr>
        </p:nvGraphicFramePr>
        <p:xfrm>
          <a:off x="3241928" y="1964690"/>
          <a:ext cx="5701145" cy="465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r:id="rId3" imgW="5486400" imgH="4483440" progId="">
                  <p:embed/>
                </p:oleObj>
              </mc:Choice>
              <mc:Fallback>
                <p:oleObj r:id="rId3" imgW="5486400" imgH="4483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41928" y="1964690"/>
                        <a:ext cx="5701145" cy="465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0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72498" y="236148"/>
            <a:ext cx="72811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ในโปรแกรมได้กำหนดเสียงต่างๆ ให้เลือกใช้ได้อย่างง่ายและถ้าคลิก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เมาส์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เลือก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เสียงกลอง โปรแกรมจะมีเสียง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กลองลักษณะ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ต่าง ๆ ให้เลือกอีกด้วย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สามารถ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ใช้เมาส์คลิกหรือป้อนข้อมูลเป็นตัวเลข ดังภาพ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192675"/>
              </p:ext>
            </p:extLst>
          </p:nvPr>
        </p:nvGraphicFramePr>
        <p:xfrm>
          <a:off x="3017337" y="1663540"/>
          <a:ext cx="6259189" cy="5015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r:id="rId3" imgW="5474160" imgH="4385880" progId="">
                  <p:embed/>
                </p:oleObj>
              </mc:Choice>
              <mc:Fallback>
                <p:oleObj r:id="rId3" imgW="5474160" imgH="4385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17337" y="1663540"/>
                        <a:ext cx="6259189" cy="5015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807031" y="225259"/>
            <a:ext cx="9035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	ถ้าคลิกเมาส์เลือกกลุ่มคำสั่งควบคุม โปรแกรมจะแสดงคำสั่งควบคุมออกมา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ซึ่ง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ใช้ควบคุมการทำงานของโปรแกรมและตัวละคร เช่น ให้ทำงานเมื่อมีการคลิกเมาส์ </a:t>
            </a: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2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3200" dirty="0" smtClean="0">
                <a:latin typeface="TH Sarabun New" pitchFamily="34" charset="-34"/>
                <a:cs typeface="TH Sarabun New" pitchFamily="34" charset="-34"/>
              </a:rPr>
              <a:t>ให้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ทำงานซ้ำ ๆ ให้หน่วงเวลารอ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61" y="1413164"/>
            <a:ext cx="5452879" cy="5313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6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2191" y="1231232"/>
            <a:ext cx="6356180" cy="529952"/>
            <a:chOff x="752191" y="1231232"/>
            <a:chExt cx="6356180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47686" y="1280700"/>
              <a:ext cx="6260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เขียนโปรแกรมให้ตัวละครเคลื่อนที่ตามที่ต้องการได้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47319"/>
            <a:ext cx="953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กิจกรรมที่	        เขียนโปรแกรมควบคุมการเคลื่อนที่ของตัวละคร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312119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2.3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272875" y="1143850"/>
            <a:ext cx="4002312" cy="646331"/>
            <a:chOff x="7272875" y="1143850"/>
            <a:chExt cx="4002312" cy="646331"/>
          </a:xfrm>
        </p:grpSpPr>
        <p:grpSp>
          <p:nvGrpSpPr>
            <p:cNvPr id="37" name="Group 36"/>
            <p:cNvGrpSpPr/>
            <p:nvPr/>
          </p:nvGrpSpPr>
          <p:grpSpPr>
            <a:xfrm>
              <a:off x="7272875" y="1231776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440483" y="1143850"/>
              <a:ext cx="3834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คอมพิวเตอร์  1  เครื่อง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2191" y="2022206"/>
            <a:ext cx="1723248" cy="606993"/>
            <a:chOff x="752191" y="2022206"/>
            <a:chExt cx="1723248" cy="606993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2099247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11655" y="2022206"/>
              <a:ext cx="110518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t="48585" r="9528" b="8485"/>
          <a:stretch/>
        </p:blipFill>
        <p:spPr>
          <a:xfrm>
            <a:off x="5590660" y="2021924"/>
            <a:ext cx="6203234" cy="462521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52191" y="2711178"/>
            <a:ext cx="4979886" cy="3293209"/>
            <a:chOff x="752191" y="2711178"/>
            <a:chExt cx="4979886" cy="3293209"/>
          </a:xfrm>
        </p:grpSpPr>
        <p:sp>
          <p:nvSpPr>
            <p:cNvPr id="45" name="TextBox 44"/>
            <p:cNvSpPr txBox="1"/>
            <p:nvPr/>
          </p:nvSpPr>
          <p:spPr>
            <a:xfrm>
              <a:off x="752191" y="2711178"/>
              <a:ext cx="4979886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นักเรียนเขียนโปรแกรมควบคุมให้ตัวละครเคลื่อนที่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โดยเมื่อกดคีย์ลูกศรที่แป้นพิมพ์ชี้ไปทางซ้ายแมวจะเคลื่อนที่ไปทางซ้าย เมื่อกดคีย์ลูกศรชี้ไปทางขวา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แมวจะเคลื่อนที่ไปทางขวา โดยปฏิบัติตามขั้นตอน ดังนี้</a:t>
              </a:r>
            </a:p>
            <a:p>
              <a:endParaRPr lang="th-TH" sz="16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เลือกกลุ่มคำสั่งสคริปต์ แล้วเลือกคำสั่งเหตุการณ์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เลือกบล็อกคำสั่งสคริปต์แล้วเลือกคำสั่ง  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แล้วลากมาวางบนพื้นที่เขียนสคริปต์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เลือกคีย์ลูกศรชี้ทางซ้าย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8391148"/>
                </p:ext>
              </p:extLst>
            </p:nvPr>
          </p:nvGraphicFramePr>
          <p:xfrm>
            <a:off x="4494786" y="4833541"/>
            <a:ext cx="1084887" cy="329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57" r:id="rId4" imgW="1081800" imgH="329040" progId="">
                    <p:embed/>
                  </p:oleObj>
                </mc:Choice>
                <mc:Fallback>
                  <p:oleObj r:id="rId4" imgW="1081800" imgH="32904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494786" y="4833541"/>
                          <a:ext cx="1084887" cy="3297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7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3" t="14344" r="24528" b="70404"/>
          <a:stretch/>
        </p:blipFill>
        <p:spPr>
          <a:xfrm>
            <a:off x="6234544" y="675706"/>
            <a:ext cx="5160819" cy="1683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8104" y="68713"/>
            <a:ext cx="1723248" cy="606993"/>
            <a:chOff x="298104" y="68713"/>
            <a:chExt cx="1723248" cy="606993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76338" y="68713"/>
              <a:ext cx="156726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41313" r="12076" b="15555"/>
          <a:stretch/>
        </p:blipFill>
        <p:spPr>
          <a:xfrm>
            <a:off x="6601691" y="2612586"/>
            <a:ext cx="5004555" cy="401681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98104" y="868522"/>
            <a:ext cx="6376394" cy="5262979"/>
            <a:chOff x="298104" y="868522"/>
            <a:chExt cx="6376394" cy="5262979"/>
          </a:xfrm>
        </p:grpSpPr>
        <p:sp>
          <p:nvSpPr>
            <p:cNvPr id="8" name="TextBox 7"/>
            <p:cNvSpPr txBox="1"/>
            <p:nvPr/>
          </p:nvSpPr>
          <p:spPr>
            <a:xfrm>
              <a:off x="298104" y="868522"/>
              <a:ext cx="6376394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เลือกกลุ่มคำสั่งการเคลื่อนที่ แล้วนำบล็อก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คำสั่ง                มา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วางต่อ กำหนดให้เคลื่อนที่ไปทางซ้าย โดยกำหนดค่าเป็น -100 ดังภาพ</a:t>
              </a:r>
            </a:p>
            <a:p>
              <a:pPr marL="457200" indent="-457200">
                <a:buFont typeface="+mj-lt"/>
                <a:buAutoNum type="arabicPeriod" startAt="4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 startAt="4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เขียนคำสั่งต่อไปโดยนำบล็อกคำสั่ง           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 มา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วางอีกครั้ง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แล้วกำหนดเป็นคีย์ชี้ทางขวา หรือ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right arrow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แล้วนำบล็อกคำสั่ง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             มาวางต่อโดยกำหนดการเคลื่อนที่เป็น 100 ดังภาพ</a:t>
              </a:r>
            </a:p>
            <a:p>
              <a:pPr marL="457200" indent="-457200">
                <a:buFont typeface="+mj-lt"/>
                <a:buAutoNum type="arabicPeriod" startAt="4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 startAt="4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จากโปรแกรมจะพบว่ามีชุดคำสั่งสองชุด ให้ทดลองรันโปรแกรม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แล้วกดคีย์ลูกศรชี้ทางซ้าย ชี้ขวา แล้วสังเกตการทำงานของโปรแกรม</a:t>
              </a:r>
            </a:p>
            <a:p>
              <a:pPr marL="457200" indent="-457200">
                <a:buFont typeface="+mj-lt"/>
                <a:buAutoNum type="arabicPeriod" startAt="4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 startAt="4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defTabSz="460375"/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จากการเขียนโปรแกรมจะพบว่าข้อมูลนำเข้าของโปรแกรม คือ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การกด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คีย์ลูกศร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ซึ่งเป็นไปได้ 2 คีย์ โดยมีการทำงานแตกต่างกัน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และตัวละครจะเคลื่อนที่ตามข้อมูลนำเข้า หรือคีย์ที่กด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4248958"/>
                </p:ext>
              </p:extLst>
            </p:nvPr>
          </p:nvGraphicFramePr>
          <p:xfrm>
            <a:off x="4708915" y="958691"/>
            <a:ext cx="788987" cy="29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10" r:id="rId4" imgW="789120" imgH="298440" progId="">
                    <p:embed/>
                  </p:oleObj>
                </mc:Choice>
                <mc:Fallback>
                  <p:oleObj r:id="rId4" imgW="789120" imgH="29844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708915" y="958691"/>
                          <a:ext cx="788987" cy="2984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0416947"/>
                </p:ext>
              </p:extLst>
            </p:nvPr>
          </p:nvGraphicFramePr>
          <p:xfrm>
            <a:off x="3702521" y="2019528"/>
            <a:ext cx="1069975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11" r:id="rId6" imgW="1069560" imgH="335160" progId="">
                    <p:embed/>
                  </p:oleObj>
                </mc:Choice>
                <mc:Fallback>
                  <p:oleObj r:id="rId6" imgW="1069560" imgH="33516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702521" y="2019528"/>
                          <a:ext cx="1069975" cy="3349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2655483"/>
                </p:ext>
              </p:extLst>
            </p:nvPr>
          </p:nvGraphicFramePr>
          <p:xfrm>
            <a:off x="848733" y="2806991"/>
            <a:ext cx="884237" cy="258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12" r:id="rId8" imgW="883800" imgH="258840" progId="">
                    <p:embed/>
                  </p:oleObj>
                </mc:Choice>
                <mc:Fallback>
                  <p:oleObj r:id="rId8" imgW="883800" imgH="25884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48733" y="2806991"/>
                          <a:ext cx="884237" cy="258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5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230628"/>
            <a:ext cx="12191999" cy="4583189"/>
            <a:chOff x="0" y="230628"/>
            <a:chExt cx="12191999" cy="4583189"/>
          </a:xfrm>
        </p:grpSpPr>
        <p:sp>
          <p:nvSpPr>
            <p:cNvPr id="26" name="Rectangle 25"/>
            <p:cNvSpPr/>
            <p:nvPr/>
          </p:nvSpPr>
          <p:spPr>
            <a:xfrm>
              <a:off x="0" y="307335"/>
              <a:ext cx="2709333" cy="590070"/>
            </a:xfrm>
            <a:prstGeom prst="rect">
              <a:avLst/>
            </a:prstGeom>
            <a:solidFill>
              <a:srgbClr val="EFC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09332" y="301127"/>
              <a:ext cx="9482667" cy="590070"/>
            </a:xfrm>
            <a:prstGeom prst="rect">
              <a:avLst/>
            </a:prstGeom>
            <a:solidFill>
              <a:srgbClr val="E1E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18381" y="230628"/>
              <a:ext cx="707989" cy="7232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49A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0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285428" y="299120"/>
              <a:ext cx="573894" cy="586255"/>
            </a:xfrm>
            <a:prstGeom prst="ellipse">
              <a:avLst/>
            </a:prstGeom>
            <a:solidFill>
              <a:srgbClr val="F49A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52191" y="1231232"/>
              <a:ext cx="5866324" cy="880465"/>
              <a:chOff x="752191" y="1231232"/>
              <a:chExt cx="5866324" cy="88046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752191" y="1231232"/>
                <a:ext cx="1723248" cy="529952"/>
                <a:chOff x="7404737" y="1258385"/>
                <a:chExt cx="1723248" cy="609460"/>
              </a:xfrm>
            </p:grpSpPr>
            <p:sp>
              <p:nvSpPr>
                <p:cNvPr id="30" name="Rounded Rectangle 29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>
                <a:off x="847687" y="1280700"/>
                <a:ext cx="57708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วัตถุประสงค์          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เขียนโปรแกรมให้แมวเคลื่อนที่โดยเปลี่ยน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รูปร่าง</a:t>
                </a:r>
                <a:b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                            ไปที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ละแบบได้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14201" y="369091"/>
              <a:ext cx="9531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กิจกรรมที่	        แต่งเติมภาพเคลื่อนไหว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0458" y="290347"/>
              <a:ext cx="647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2.4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7272875" y="1143850"/>
              <a:ext cx="4002312" cy="646331"/>
              <a:chOff x="7272875" y="1143850"/>
              <a:chExt cx="4002312" cy="646331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7272875" y="1231776"/>
                <a:ext cx="1723248" cy="529952"/>
                <a:chOff x="7404737" y="1258385"/>
                <a:chExt cx="1723248" cy="609460"/>
              </a:xfrm>
            </p:grpSpPr>
            <p:sp>
              <p:nvSpPr>
                <p:cNvPr id="38" name="Rounded Rectangle 37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7440483" y="1143850"/>
                <a:ext cx="38347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วัสดุอุปกรณ์          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คอมพิวเตอร์  1  เครื่อง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52191" y="2514043"/>
              <a:ext cx="9153809" cy="2299774"/>
              <a:chOff x="752191" y="2514043"/>
              <a:chExt cx="9153809" cy="229977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752191" y="2514043"/>
                <a:ext cx="1723248" cy="606993"/>
                <a:chOff x="752191" y="2514043"/>
                <a:chExt cx="1723248" cy="606993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752191" y="2591084"/>
                  <a:ext cx="1723248" cy="529952"/>
                  <a:chOff x="7404737" y="1258385"/>
                  <a:chExt cx="1723248" cy="609460"/>
                </a:xfrm>
              </p:grpSpPr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8889083" y="1447957"/>
                    <a:ext cx="238902" cy="230315"/>
                  </a:xfrm>
                  <a:prstGeom prst="roundRect">
                    <a:avLst>
                      <a:gd name="adj" fmla="val 17967"/>
                    </a:avLst>
                  </a:prstGeom>
                  <a:solidFill>
                    <a:srgbClr val="C3D78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  <p:sp>
                <p:nvSpPr>
                  <p:cNvPr id="43" name="Rounded Rectangle 42"/>
                  <p:cNvSpPr/>
                  <p:nvPr/>
                </p:nvSpPr>
                <p:spPr>
                  <a:xfrm>
                    <a:off x="7404737" y="1258385"/>
                    <a:ext cx="1624118" cy="609460"/>
                  </a:xfrm>
                  <a:prstGeom prst="roundRect">
                    <a:avLst>
                      <a:gd name="adj" fmla="val 17967"/>
                    </a:avLst>
                  </a:prstGeom>
                  <a:solidFill>
                    <a:srgbClr val="C3D78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  <p:sp>
                <p:nvSpPr>
                  <p:cNvPr id="44" name="Rounded Rectangle 43"/>
                  <p:cNvSpPr/>
                  <p:nvPr/>
                </p:nvSpPr>
                <p:spPr>
                  <a:xfrm>
                    <a:off x="7450665" y="1302650"/>
                    <a:ext cx="1532260" cy="520931"/>
                  </a:xfrm>
                  <a:prstGeom prst="roundRect">
                    <a:avLst>
                      <a:gd name="adj" fmla="val 17967"/>
                    </a:avLst>
                  </a:prstGeom>
                  <a:solidFill>
                    <a:srgbClr val="E6F0D4"/>
                  </a:solidFill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</p:grpSp>
            <p:sp>
              <p:nvSpPr>
                <p:cNvPr id="46" name="TextBox 45"/>
                <p:cNvSpPr txBox="1"/>
                <p:nvPr/>
              </p:nvSpPr>
              <p:spPr>
                <a:xfrm>
                  <a:off x="1011655" y="2514043"/>
                  <a:ext cx="1105188" cy="600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400" b="1" dirty="0" smtClean="0">
                      <a:latin typeface="TH Sarabun New" pitchFamily="34" charset="-34"/>
                      <a:cs typeface="TH Sarabun New" pitchFamily="34" charset="-34"/>
                    </a:rPr>
                    <a:t>วิธีปฏิบัติ</a:t>
                  </a:r>
                  <a:endParaRPr lang="en-US" sz="2400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752191" y="3244157"/>
                <a:ext cx="915380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60375"/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	กิจกรรมนี้เป็นการออกแบบให้ตัวละครเคลื่อนที่ได้เหมือนจริงมากขึ้น หากเราพิจารณาการเคลื่อนที่ของแมว</a:t>
                </a:r>
                <a:br>
                  <a:rPr lang="th-TH" sz="2400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โดยสั่งให้เคลื่อนที่ไปข้างหน้า 200 หน่วย แมวจะเปลี่ยนตำแหน่งจากตำแหน่งแรกไปยังตำแหน่งสุดท้ายทันที </a:t>
                </a:r>
                <a:br>
                  <a:rPr lang="th-TH" sz="2400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แต่ถ้าให้แมวค่อย ๆ เดินออกไปเป็นระยะ ๆ จนครบ 200 หน่วย การเคลื่อนที่จะดูสวยงามมากขึ้น หากระหว่าง</a:t>
                </a:r>
                <a:br>
                  <a:rPr lang="th-TH" sz="2400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การเคลื่อนที่ไปแมวเปลี่ยนรูปร่างไปด้วยจะทำให้ดูมีชีวิตมากขึ้นเช่นกัน</a:t>
                </a:r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8104" y="64047"/>
            <a:ext cx="1885260" cy="611659"/>
            <a:chOff x="298104" y="64047"/>
            <a:chExt cx="1885260" cy="611659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14499" y="64047"/>
              <a:ext cx="176886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t="29697" r="9528" b="41212"/>
          <a:stretch/>
        </p:blipFill>
        <p:spPr>
          <a:xfrm>
            <a:off x="344032" y="2667000"/>
            <a:ext cx="5809600" cy="29302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8105" y="868522"/>
            <a:ext cx="5482209" cy="1569660"/>
            <a:chOff x="298105" y="868522"/>
            <a:chExt cx="5482209" cy="1569660"/>
          </a:xfrm>
        </p:grpSpPr>
        <p:sp>
          <p:nvSpPr>
            <p:cNvPr id="8" name="TextBox 7"/>
            <p:cNvSpPr txBox="1"/>
            <p:nvPr/>
          </p:nvSpPr>
          <p:spPr>
            <a:xfrm>
              <a:off x="298105" y="868522"/>
              <a:ext cx="54822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เมื่อเปิดโปรแกรม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Scratch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ขึ้นมา จะแสดงตัวละครภาพแมว จากนั้นเลือกกลุ่มคำสั่งสคริปต์ แล้วเลือกกลุ่มคำสั่งควบคุม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จากนั้น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นำบล็อกคำสั่ง      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 มา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วาง แล้วนำบล็อกคำสั่ง  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          มาวาง ดังภาพ</a:t>
              </a:r>
            </a:p>
          </p:txBody>
        </p:sp>
        <p:pic>
          <p:nvPicPr>
            <p:cNvPr id="17" name="รูปภาพ 2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990" y="1606626"/>
              <a:ext cx="802640" cy="350520"/>
            </a:xfrm>
            <a:prstGeom prst="rect">
              <a:avLst/>
            </a:prstGeom>
          </p:spPr>
        </p:pic>
        <p:pic>
          <p:nvPicPr>
            <p:cNvPr id="18" name="รูปภาพ 2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135" y="2040672"/>
              <a:ext cx="669925" cy="39751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403014" y="868522"/>
            <a:ext cx="5365998" cy="1569660"/>
            <a:chOff x="6403014" y="868522"/>
            <a:chExt cx="5365998" cy="1569660"/>
          </a:xfrm>
        </p:grpSpPr>
        <p:sp>
          <p:nvSpPr>
            <p:cNvPr id="14" name="TextBox 13"/>
            <p:cNvSpPr txBox="1"/>
            <p:nvPr/>
          </p:nvSpPr>
          <p:spPr>
            <a:xfrm>
              <a:off x="6403014" y="868522"/>
              <a:ext cx="53659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2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ต้องการให้แมวเคลื่อนที่ไป 200 หน่วย แต่ให้ทำซ้ำ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10 ครั้ง แต่ละครั้งเคลื่อนที่ไปเป็นระยะ 20 หน่วย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ดังนั้นนำบล็อกคำสั่ง              มาวางในลูปการ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ทำซ้ำ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แก้เป็น 20 ก้าว ดังภาพ</a:t>
              </a:r>
            </a:p>
          </p:txBody>
        </p:sp>
        <p:pic>
          <p:nvPicPr>
            <p:cNvPr id="19" name="รูปภาพ 27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297" y="1679205"/>
              <a:ext cx="826135" cy="25527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4" t="69479" r="15184" b="8934"/>
          <a:stretch/>
        </p:blipFill>
        <p:spPr>
          <a:xfrm>
            <a:off x="6947592" y="2666787"/>
            <a:ext cx="4902648" cy="2536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0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8105" y="868522"/>
            <a:ext cx="5634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+mj-lt"/>
              <a:buAutoNum type="arabicPeriod" startAt="3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คลิกเมาส์ที่คอสตูม โปรแกรมจะแสดงลักษณะของตัวละครตัว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นี้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แสดงให้เป็น 2 รูปแบบ ถ้าหากใช้เมาส์คลิกเลือก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รูปแบบ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ที่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สองและรูปแบบที่หนึ่ง จะเห็นลักษณะของแมวแตกต่างกันไป นอกจากนี้ยังสามารถปรับแต่งตัวละครเป็นรูปแบบต่าง ๆ 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ได้อีกด้วย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20317" r="9720" b="33605"/>
          <a:stretch/>
        </p:blipFill>
        <p:spPr>
          <a:xfrm>
            <a:off x="835629" y="2807513"/>
            <a:ext cx="4922914" cy="395077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533646" y="868522"/>
            <a:ext cx="5365998" cy="1200329"/>
            <a:chOff x="6403014" y="868522"/>
            <a:chExt cx="5365998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6403014" y="868522"/>
              <a:ext cx="53659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เขียนโปรแกรมต่อโดยเลือกที่การเขียนโปรแกรมให้สคริปต์เลือกกลุ่มคำสั่งรูปร่าง แล้วนำบล็อกคำสั่ง  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มาวางเพื่อเปลี่ยนเป็นรูปร่างของตัวละครถัดไป ดังภาพ</a:t>
              </a:r>
            </a:p>
          </p:txBody>
        </p:sp>
        <p:pic>
          <p:nvPicPr>
            <p:cNvPr id="15" name="รูปภาพ 28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7055" y="1247638"/>
              <a:ext cx="854584" cy="39610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17415" r="15437" b="44852"/>
          <a:stretch/>
        </p:blipFill>
        <p:spPr>
          <a:xfrm>
            <a:off x="6445778" y="2138817"/>
            <a:ext cx="5535156" cy="39027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8104" y="79599"/>
            <a:ext cx="1860379" cy="600164"/>
            <a:chOff x="298104" y="79599"/>
            <a:chExt cx="1860379" cy="600164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89618" y="79599"/>
              <a:ext cx="176886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3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38172" y="215384"/>
            <a:ext cx="5365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การใช้โปรแกรม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Scratch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เราสามารถสร้างฉาก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หลัง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ให้กับ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ตัวละครได้ โดยคลิกเมาส์เลือกที่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New backdrop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โปรแกรมจะแสดงฉากหลัง ให้เลือกใช้มากมาย ดังภาพ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8105" y="868522"/>
            <a:ext cx="5971078" cy="4893647"/>
            <a:chOff x="298105" y="868522"/>
            <a:chExt cx="5971078" cy="4893647"/>
          </a:xfrm>
        </p:grpSpPr>
        <p:sp>
          <p:nvSpPr>
            <p:cNvPr id="8" name="TextBox 7"/>
            <p:cNvSpPr txBox="1"/>
            <p:nvPr/>
          </p:nvSpPr>
          <p:spPr>
            <a:xfrm>
              <a:off x="298105" y="868522"/>
              <a:ext cx="5971078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5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นำบล็อกคำสั่ง         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มา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วาง แล้วเปลี่ยนเวลาเป็น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0.5 วินาที เพื่อให้แมวเคลื่อนที่แล้วเปลี่ยนรูปร่าง จากนั้น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หยุดเป็นเวลาครึ่งวินาที ดังภาพ</a:t>
              </a:r>
            </a:p>
            <a:p>
              <a:pPr marL="457200" indent="-457200">
                <a:buFont typeface="+mj-lt"/>
                <a:buAutoNum type="arabicPeriod" startAt="5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 startAt="5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 startAt="5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 startAt="5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 startAt="5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 startAt="5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 startAt="5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 startAt="6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ทดลองรันโปรแกรมจะพบว่าแมวเคลื่อนที่อย่างสวยงาม</a:t>
              </a:r>
            </a:p>
            <a:p>
              <a:pPr marL="457200" indent="-457200">
                <a:buFont typeface="+mj-lt"/>
                <a:buAutoNum type="arabicPeriod" startAt="6"/>
              </a:pP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2" name="รูปภาพ 29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534" y="951372"/>
              <a:ext cx="937895" cy="308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1" t="65850" r="23315" b="9388"/>
          <a:stretch/>
        </p:blipFill>
        <p:spPr>
          <a:xfrm>
            <a:off x="1268964" y="2052823"/>
            <a:ext cx="4018384" cy="2805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21043" r="7560" b="9025"/>
          <a:stretch/>
        </p:blipFill>
        <p:spPr>
          <a:xfrm>
            <a:off x="6815886" y="1415713"/>
            <a:ext cx="4540253" cy="527984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8104" y="5316008"/>
            <a:ext cx="6504011" cy="1375279"/>
            <a:chOff x="298104" y="5316008"/>
            <a:chExt cx="6504011" cy="1375279"/>
          </a:xfrm>
        </p:grpSpPr>
        <p:grpSp>
          <p:nvGrpSpPr>
            <p:cNvPr id="16" name="Group 15"/>
            <p:cNvGrpSpPr/>
            <p:nvPr/>
          </p:nvGrpSpPr>
          <p:grpSpPr>
            <a:xfrm>
              <a:off x="5510231" y="5692288"/>
              <a:ext cx="1291884" cy="998999"/>
              <a:chOff x="9873891" y="5575663"/>
              <a:chExt cx="1291884" cy="99899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575663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912606" y="6174552"/>
                <a:ext cx="1214455" cy="400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98104" y="5316008"/>
              <a:ext cx="4837969" cy="1217230"/>
              <a:chOff x="298104" y="5316008"/>
              <a:chExt cx="4837969" cy="1217230"/>
            </a:xfrm>
          </p:grpSpPr>
          <p:sp>
            <p:nvSpPr>
              <p:cNvPr id="19" name="Rounded Rectangular Callout 18"/>
              <p:cNvSpPr/>
              <p:nvPr/>
            </p:nvSpPr>
            <p:spPr>
              <a:xfrm>
                <a:off x="298104" y="5316008"/>
                <a:ext cx="4799254" cy="1217230"/>
              </a:xfrm>
              <a:prstGeom prst="wedgeRoundRectCallout">
                <a:avLst>
                  <a:gd name="adj1" fmla="val 60278"/>
                  <a:gd name="adj2" fmla="val -13607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07455" y="5457521"/>
                <a:ext cx="472861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ถ้านักเรียนต้องการให้แมวเคลื่อนที่แบบสวยงาม โดยเคลื่อนที่</a:t>
                </a:r>
                <a:br>
                  <a:rPr lang="th-TH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ไปทางซ้ายเมื่อกดคีย์ลูกศรชี้ไปทางซ้าย และเคลื่อนที่ไปทางขวา เมื่อกดคีย์ลูกศรชี้ไปทางขวา นักเรียนจะเขียนโปรแกรมอย่างไร</a:t>
                </a:r>
                <a:endPara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98104" y="79599"/>
            <a:ext cx="1860380" cy="600164"/>
            <a:chOff x="298104" y="79599"/>
            <a:chExt cx="1860380" cy="600164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89619" y="79599"/>
              <a:ext cx="176886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3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86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Ribbon 13"/>
          <p:cNvSpPr/>
          <p:nvPr/>
        </p:nvSpPr>
        <p:spPr>
          <a:xfrm>
            <a:off x="2504209" y="471055"/>
            <a:ext cx="7183582" cy="976060"/>
          </a:xfrm>
          <a:prstGeom prst="ribbon">
            <a:avLst>
              <a:gd name="adj1" fmla="val 16667"/>
              <a:gd name="adj2" fmla="val 75000"/>
            </a:avLst>
          </a:prstGeom>
          <a:solidFill>
            <a:srgbClr val="71C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8763" y="2021236"/>
            <a:ext cx="2660285" cy="4116328"/>
            <a:chOff x="498763" y="2021236"/>
            <a:chExt cx="2660285" cy="4116328"/>
          </a:xfrm>
        </p:grpSpPr>
        <p:sp>
          <p:nvSpPr>
            <p:cNvPr id="17" name="Rounded Rectangle 16"/>
            <p:cNvSpPr/>
            <p:nvPr/>
          </p:nvSpPr>
          <p:spPr>
            <a:xfrm>
              <a:off x="872836" y="4911436"/>
              <a:ext cx="1835728" cy="1226128"/>
            </a:xfrm>
            <a:prstGeom prst="roundRect">
              <a:avLst/>
            </a:prstGeom>
            <a:solidFill>
              <a:srgbClr val="C3D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98763" y="2021236"/>
              <a:ext cx="2498989" cy="2498989"/>
            </a:xfrm>
            <a:prstGeom prst="ellipse">
              <a:avLst/>
            </a:prstGeom>
            <a:solidFill>
              <a:srgbClr val="C3D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284" y="2822699"/>
              <a:ext cx="2564764" cy="104329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93884" y="5033758"/>
              <a:ext cx="150874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หน่วยรับเข้า</a:t>
              </a:r>
            </a:p>
            <a:p>
              <a:pPr algn="ctr"/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(input unit)</a:t>
              </a:r>
              <a:endParaRPr lang="th-TH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81655" y="2015946"/>
            <a:ext cx="3604600" cy="4121618"/>
            <a:chOff x="4181655" y="2015946"/>
            <a:chExt cx="3604600" cy="4121618"/>
          </a:xfrm>
        </p:grpSpPr>
        <p:sp>
          <p:nvSpPr>
            <p:cNvPr id="19" name="Rounded Rectangle 18"/>
            <p:cNvSpPr/>
            <p:nvPr/>
          </p:nvSpPr>
          <p:spPr>
            <a:xfrm>
              <a:off x="4204855" y="4911436"/>
              <a:ext cx="3581400" cy="1226128"/>
            </a:xfrm>
            <a:prstGeom prst="roundRect">
              <a:avLst/>
            </a:prstGeom>
            <a:solidFill>
              <a:srgbClr val="DE9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99989" y="2015946"/>
              <a:ext cx="2498989" cy="2498989"/>
            </a:xfrm>
            <a:prstGeom prst="ellipse">
              <a:avLst/>
            </a:prstGeom>
            <a:solidFill>
              <a:srgbClr val="DE9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046" y="2598826"/>
              <a:ext cx="2834281" cy="14910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181655" y="5033757"/>
              <a:ext cx="359906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หน่วยประมวลผลกลาง</a:t>
              </a:r>
            </a:p>
            <a:p>
              <a:pPr algn="ctr"/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(central processing unit: CPU)</a:t>
              </a:r>
              <a:endParaRPr lang="th-TH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86453" y="2007506"/>
            <a:ext cx="2574348" cy="4116368"/>
            <a:chOff x="8886453" y="2007506"/>
            <a:chExt cx="2574348" cy="4116368"/>
          </a:xfrm>
        </p:grpSpPr>
        <p:sp>
          <p:nvSpPr>
            <p:cNvPr id="20" name="Rounded Rectangle 19"/>
            <p:cNvSpPr/>
            <p:nvPr/>
          </p:nvSpPr>
          <p:spPr>
            <a:xfrm>
              <a:off x="9268692" y="4897746"/>
              <a:ext cx="1759527" cy="1226128"/>
            </a:xfrm>
            <a:prstGeom prst="roundRect">
              <a:avLst/>
            </a:prstGeom>
            <a:solidFill>
              <a:srgbClr val="E8AF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900518" y="2015946"/>
              <a:ext cx="2498989" cy="2498989"/>
            </a:xfrm>
            <a:prstGeom prst="ellipse">
              <a:avLst/>
            </a:prstGeom>
            <a:solidFill>
              <a:srgbClr val="E8AF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6453" y="2007506"/>
              <a:ext cx="2574348" cy="267368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307714" y="5066415"/>
              <a:ext cx="168828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หน่วยส่งออก</a:t>
              </a:r>
            </a:p>
            <a:p>
              <a:pPr algn="ctr"/>
              <a:r>
                <a:rPr lang="en-US" sz="2800" b="1" dirty="0">
                  <a:latin typeface="TH Sarabun New" pitchFamily="34" charset="-34"/>
                  <a:cs typeface="TH Sarabun New" pitchFamily="34" charset="-34"/>
                </a:rPr>
                <a:t>(output unit)</a:t>
              </a:r>
              <a:endParaRPr lang="th-TH" sz="28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99725" y="718447"/>
            <a:ext cx="43925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การทำงานของคอมพิวเตอร์</a:t>
            </a:r>
          </a:p>
        </p:txBody>
      </p:sp>
      <p:sp>
        <p:nvSpPr>
          <p:cNvPr id="21" name="Curved Down Arrow 20"/>
          <p:cNvSpPr/>
          <p:nvPr/>
        </p:nvSpPr>
        <p:spPr>
          <a:xfrm>
            <a:off x="3222811" y="2875781"/>
            <a:ext cx="1341235" cy="566216"/>
          </a:xfrm>
          <a:prstGeom prst="curvedDownArrow">
            <a:avLst>
              <a:gd name="adj1" fmla="val 17082"/>
              <a:gd name="adj2" fmla="val 55067"/>
              <a:gd name="adj3" fmla="val 441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7" name="Curved Down Arrow 26"/>
          <p:cNvSpPr/>
          <p:nvPr/>
        </p:nvSpPr>
        <p:spPr>
          <a:xfrm flipV="1">
            <a:off x="7504916" y="2875781"/>
            <a:ext cx="1341235" cy="566216"/>
          </a:xfrm>
          <a:prstGeom prst="curvedDownArrow">
            <a:avLst>
              <a:gd name="adj1" fmla="val 17082"/>
              <a:gd name="adj2" fmla="val 55067"/>
              <a:gd name="adj3" fmla="val 441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32139" y="256643"/>
            <a:ext cx="10290785" cy="6411613"/>
            <a:chOff x="532139" y="256643"/>
            <a:chExt cx="10290785" cy="6411613"/>
          </a:xfrm>
        </p:grpSpPr>
        <p:sp>
          <p:nvSpPr>
            <p:cNvPr id="5" name="Rectangle 4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32596" y="256643"/>
              <a:ext cx="168828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6000" b="1" dirty="0">
                  <a:latin typeface="TH Sarabun New" pitchFamily="34" charset="-34"/>
                  <a:cs typeface="TH Sarabun New" pitchFamily="34" charset="-34"/>
                </a:rPr>
                <a:t>ตัวแปร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72540" y="1201793"/>
              <a:ext cx="762109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 defTabSz="460375"/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	การเขียนโปรแกรมคอมพิวเตอร์ให้ประมวลผลข้อมูลมักมีการประกาศตัวแปร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28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สำหรับเก็บข้อมูลที่รับเข้าไปประมวลผล หรือเก็บข้อมูลที่ได้จากการ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ประมวลผล</a:t>
              </a:r>
              <a:endParaRPr lang="th-TH" sz="2000" dirty="0">
                <a:latin typeface="TH Sarabun New" pitchFamily="34" charset="-34"/>
                <a:cs typeface="TH Sarabun New" pitchFamily="34" charset="-34"/>
              </a:endParaRPr>
            </a:p>
            <a:p>
              <a:pPr algn="thaiDist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 ถ้าเราต้องการให้คอมพิวเตอร์รับตัวเลขสองค่าจากแป้นพิมพ์เข้า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มา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บวก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กัน แล้วแสดงผลลัพธ์ค่าแรกที่รับเข้าไปอาจเก็บไว้ใน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x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ค่าที่สองเก็บไว้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ใน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y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จากนั้น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นำทั้ง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สองค่ามาบวกกันแล้วเก็บไว้ในตัวแปรชื่อ </a:t>
              </a:r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sum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เพื่อ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ใช้สำหรับ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แสดงผล เราสามารถเขียนอัลกอริทึมเป็นข้อความ ได้ดังนี้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652546" y="3828687"/>
              <a:ext cx="4341577" cy="2839569"/>
              <a:chOff x="4652546" y="3828687"/>
              <a:chExt cx="4341577" cy="2839569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4652546" y="3828687"/>
                <a:ext cx="4023368" cy="2833370"/>
              </a:xfrm>
              <a:prstGeom prst="roundRect">
                <a:avLst>
                  <a:gd name="adj" fmla="val 11568"/>
                </a:avLst>
              </a:prstGeom>
              <a:solidFill>
                <a:srgbClr val="F0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923492" y="3990600"/>
                <a:ext cx="4070631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</a:p>
              <a:p>
                <a:pPr marL="457200" indent="-173038">
                  <a:buFont typeface="+mj-lt"/>
                  <a:buAutoNum type="arabicPeriod"/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 ประกาศ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ตัวแปร </a:t>
                </a:r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x, y 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และ </a:t>
                </a:r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sum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  <a:p>
                <a:pPr marL="457200" indent="-173038">
                  <a:buFont typeface="+mj-lt"/>
                  <a:buAutoNum type="arabicPeriod"/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 รับ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ค่าแรกเก็บใน </a:t>
                </a:r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x</a:t>
                </a:r>
              </a:p>
              <a:p>
                <a:pPr marL="457200" indent="-173038">
                  <a:buFont typeface="+mj-lt"/>
                  <a:buAutoNum type="arabicPeriod"/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 รับ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ค่าที่สองเก็บใน </a:t>
                </a:r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y</a:t>
                </a:r>
              </a:p>
              <a:p>
                <a:pPr marL="457200" indent="-173038">
                  <a:buFont typeface="+mj-lt"/>
                  <a:buAutoNum type="arabicPeriod"/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 นำ </a:t>
                </a:r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x 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บวกกับ </a:t>
                </a:r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y 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แล้วเก็บไว้ใน </a:t>
                </a:r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sum</a:t>
                </a:r>
              </a:p>
              <a:p>
                <a:pPr marL="457200" indent="-173038">
                  <a:buFont typeface="+mj-lt"/>
                  <a:buAutoNum type="arabicPeriod"/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 แสดงผล </a:t>
                </a:r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sum</a:t>
                </a:r>
              </a:p>
              <a:p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จบ</a:t>
                </a:r>
              </a:p>
            </p:txBody>
          </p:sp>
        </p:grpSp>
        <p:sp>
          <p:nvSpPr>
            <p:cNvPr id="41" name="Flowchart: Terminator 40"/>
            <p:cNvSpPr/>
            <p:nvPr/>
          </p:nvSpPr>
          <p:spPr>
            <a:xfrm>
              <a:off x="9426005" y="1680460"/>
              <a:ext cx="965039" cy="365760"/>
            </a:xfrm>
            <a:prstGeom prst="flowChartTerminator">
              <a:avLst/>
            </a:prstGeom>
            <a:solidFill>
              <a:srgbClr val="BEA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Flowchart: Terminator 41"/>
            <p:cNvSpPr/>
            <p:nvPr/>
          </p:nvSpPr>
          <p:spPr>
            <a:xfrm>
              <a:off x="9424451" y="5931475"/>
              <a:ext cx="968146" cy="365760"/>
            </a:xfrm>
            <a:prstGeom prst="flowChartTerminator">
              <a:avLst/>
            </a:prstGeom>
            <a:solidFill>
              <a:srgbClr val="BEA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4" name="Flowchart: Document 43"/>
            <p:cNvSpPr/>
            <p:nvPr/>
          </p:nvSpPr>
          <p:spPr>
            <a:xfrm>
              <a:off x="8994124" y="5239357"/>
              <a:ext cx="1828800" cy="460206"/>
            </a:xfrm>
            <a:prstGeom prst="flowChartDocument">
              <a:avLst/>
            </a:prstGeom>
            <a:solidFill>
              <a:srgbClr val="FEF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แสดงผลรวม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5" name="Flowchart: Manual Input 44"/>
            <p:cNvSpPr/>
            <p:nvPr/>
          </p:nvSpPr>
          <p:spPr>
            <a:xfrm>
              <a:off x="8994124" y="3669760"/>
              <a:ext cx="1828800" cy="365760"/>
            </a:xfrm>
            <a:prstGeom prst="flowChartManualInput">
              <a:avLst/>
            </a:prstGeom>
            <a:solidFill>
              <a:srgbClr val="99C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รับค่า 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sum</a:t>
              </a:r>
            </a:p>
          </p:txBody>
        </p:sp>
        <p:sp>
          <p:nvSpPr>
            <p:cNvPr id="60" name="Flowchart: Manual Input 59"/>
            <p:cNvSpPr/>
            <p:nvPr/>
          </p:nvSpPr>
          <p:spPr>
            <a:xfrm>
              <a:off x="8994124" y="2997658"/>
              <a:ext cx="1828800" cy="365760"/>
            </a:xfrm>
            <a:prstGeom prst="flowChartManualInput">
              <a:avLst/>
            </a:prstGeom>
            <a:solidFill>
              <a:srgbClr val="99C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รับค่า 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y</a:t>
              </a:r>
            </a:p>
          </p:txBody>
        </p:sp>
        <p:sp>
          <p:nvSpPr>
            <p:cNvPr id="61" name="Flowchart: Manual Input 60"/>
            <p:cNvSpPr/>
            <p:nvPr/>
          </p:nvSpPr>
          <p:spPr>
            <a:xfrm>
              <a:off x="8994124" y="2325247"/>
              <a:ext cx="1828800" cy="365760"/>
            </a:xfrm>
            <a:prstGeom prst="flowChartManualInput">
              <a:avLst/>
            </a:prstGeom>
            <a:solidFill>
              <a:srgbClr val="99C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รับค่า 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x</a:t>
              </a:r>
            </a:p>
          </p:txBody>
        </p:sp>
        <p:cxnSp>
          <p:nvCxnSpPr>
            <p:cNvPr id="65" name="Straight Arrow Connector 64"/>
            <p:cNvCxnSpPr>
              <a:stCxn id="41" idx="2"/>
              <a:endCxn id="61" idx="0"/>
            </p:cNvCxnSpPr>
            <p:nvPr/>
          </p:nvCxnSpPr>
          <p:spPr>
            <a:xfrm flipH="1">
              <a:off x="9908524" y="2046220"/>
              <a:ext cx="1" cy="315603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61" idx="2"/>
              <a:endCxn id="60" idx="0"/>
            </p:cNvCxnSpPr>
            <p:nvPr/>
          </p:nvCxnSpPr>
          <p:spPr>
            <a:xfrm>
              <a:off x="9908524" y="2691007"/>
              <a:ext cx="0" cy="343227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0" idx="2"/>
              <a:endCxn id="45" idx="0"/>
            </p:cNvCxnSpPr>
            <p:nvPr/>
          </p:nvCxnSpPr>
          <p:spPr>
            <a:xfrm>
              <a:off x="9908524" y="3363418"/>
              <a:ext cx="0" cy="342918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45" idx="2"/>
            </p:cNvCxnSpPr>
            <p:nvPr/>
          </p:nvCxnSpPr>
          <p:spPr>
            <a:xfrm>
              <a:off x="9908524" y="4035520"/>
              <a:ext cx="0" cy="306342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2" idx="2"/>
              <a:endCxn id="44" idx="0"/>
            </p:cNvCxnSpPr>
            <p:nvPr/>
          </p:nvCxnSpPr>
          <p:spPr>
            <a:xfrm>
              <a:off x="9908524" y="4873598"/>
              <a:ext cx="0" cy="365759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44" idx="2"/>
              <a:endCxn id="42" idx="0"/>
            </p:cNvCxnSpPr>
            <p:nvPr/>
          </p:nvCxnSpPr>
          <p:spPr>
            <a:xfrm>
              <a:off x="9908524" y="5669138"/>
              <a:ext cx="0" cy="262337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532139" y="4338999"/>
              <a:ext cx="4116061" cy="2096802"/>
              <a:chOff x="532139" y="4338999"/>
              <a:chExt cx="4116061" cy="209680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532139" y="5393258"/>
                <a:ext cx="1291884" cy="1042543"/>
                <a:chOff x="9873891" y="5532119"/>
                <a:chExt cx="1291884" cy="1042543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73891" y="5532119"/>
                  <a:ext cx="1291884" cy="549652"/>
                </a:xfrm>
                <a:prstGeom prst="rect">
                  <a:avLst/>
                </a:prstGeom>
              </p:spPr>
            </p:pic>
            <p:sp>
              <p:nvSpPr>
                <p:cNvPr id="37" name="TextBox 36"/>
                <p:cNvSpPr txBox="1"/>
                <p:nvPr/>
              </p:nvSpPr>
              <p:spPr>
                <a:xfrm>
                  <a:off x="9912606" y="6174552"/>
                  <a:ext cx="1214455" cy="40011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000" b="1" dirty="0">
                      <a:latin typeface="TH Sarabun New" pitchFamily="34" charset="-34"/>
                      <a:cs typeface="TH Sarabun New" pitchFamily="34" charset="-34"/>
                    </a:rPr>
                    <a:t>คำถามสำคัญ</a:t>
                  </a: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532139" y="4338999"/>
                <a:ext cx="4116061" cy="676551"/>
                <a:chOff x="532139" y="4338999"/>
                <a:chExt cx="4116061" cy="676551"/>
              </a:xfrm>
            </p:grpSpPr>
            <p:sp>
              <p:nvSpPr>
                <p:cNvPr id="38" name="Rounded Rectangular Callout 37"/>
                <p:cNvSpPr/>
                <p:nvPr/>
              </p:nvSpPr>
              <p:spPr>
                <a:xfrm>
                  <a:off x="570855" y="4338999"/>
                  <a:ext cx="3757556" cy="676551"/>
                </a:xfrm>
                <a:prstGeom prst="wedgeRoundRectCallout">
                  <a:avLst>
                    <a:gd name="adj1" fmla="val -33123"/>
                    <a:gd name="adj2" fmla="val 93047"/>
                    <a:gd name="adj3" fmla="val 1666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532139" y="4458740"/>
                  <a:ext cx="41160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ทำไมจึงกำหนดตัวแปรในการเขียนโปรแกรม</a:t>
                  </a:r>
                  <a:endPara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sp>
          <p:nvSpPr>
            <p:cNvPr id="2" name="Rectangle 1"/>
            <p:cNvSpPr/>
            <p:nvPr/>
          </p:nvSpPr>
          <p:spPr>
            <a:xfrm>
              <a:off x="8994123" y="4339000"/>
              <a:ext cx="1828801" cy="534598"/>
            </a:xfrm>
            <a:prstGeom prst="rect">
              <a:avLst/>
            </a:prstGeom>
            <a:solidFill>
              <a:srgbClr val="F0C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sum = x + y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2191" y="1231232"/>
            <a:ext cx="5746581" cy="529952"/>
            <a:chOff x="752191" y="1231232"/>
            <a:chExt cx="5746581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69458" y="1280700"/>
              <a:ext cx="56293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เขียนโปรแกรมสร้างเครื่องคิดเลขอย่างง่ายได้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69091"/>
            <a:ext cx="953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	        เครื่องคิดเลขอย่างง่าย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290347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2.5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72875" y="1143850"/>
            <a:ext cx="4002312" cy="646331"/>
            <a:chOff x="7272875" y="1143850"/>
            <a:chExt cx="4002312" cy="646331"/>
          </a:xfrm>
        </p:grpSpPr>
        <p:grpSp>
          <p:nvGrpSpPr>
            <p:cNvPr id="37" name="Group 36"/>
            <p:cNvGrpSpPr/>
            <p:nvPr/>
          </p:nvGrpSpPr>
          <p:grpSpPr>
            <a:xfrm>
              <a:off x="7272875" y="1231776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440483" y="1143850"/>
              <a:ext cx="3834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คอมพิวเตอร์  1  เครื่อง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48081" r="11491" b="8990"/>
          <a:stretch/>
        </p:blipFill>
        <p:spPr>
          <a:xfrm>
            <a:off x="6082147" y="2011320"/>
            <a:ext cx="5728965" cy="470040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52191" y="2011320"/>
            <a:ext cx="4789627" cy="3422618"/>
            <a:chOff x="752191" y="2011320"/>
            <a:chExt cx="4789627" cy="3422618"/>
          </a:xfrm>
        </p:grpSpPr>
        <p:grpSp>
          <p:nvGrpSpPr>
            <p:cNvPr id="11" name="Group 10"/>
            <p:cNvGrpSpPr/>
            <p:nvPr/>
          </p:nvGrpSpPr>
          <p:grpSpPr>
            <a:xfrm>
              <a:off x="752191" y="2011320"/>
              <a:ext cx="4789627" cy="3422618"/>
              <a:chOff x="752191" y="2011320"/>
              <a:chExt cx="4789627" cy="342261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52191" y="2011320"/>
                <a:ext cx="1723248" cy="617879"/>
                <a:chOff x="752191" y="2011320"/>
                <a:chExt cx="1723248" cy="617879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752191" y="2099247"/>
                  <a:ext cx="1723248" cy="529952"/>
                  <a:chOff x="7404737" y="1258385"/>
                  <a:chExt cx="1723248" cy="609460"/>
                </a:xfrm>
              </p:grpSpPr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8889083" y="1447957"/>
                    <a:ext cx="238902" cy="230315"/>
                  </a:xfrm>
                  <a:prstGeom prst="roundRect">
                    <a:avLst>
                      <a:gd name="adj" fmla="val 17967"/>
                    </a:avLst>
                  </a:prstGeom>
                  <a:solidFill>
                    <a:srgbClr val="C3D78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  <p:sp>
                <p:nvSpPr>
                  <p:cNvPr id="43" name="Rounded Rectangle 42"/>
                  <p:cNvSpPr/>
                  <p:nvPr/>
                </p:nvSpPr>
                <p:spPr>
                  <a:xfrm>
                    <a:off x="7404737" y="1258385"/>
                    <a:ext cx="1624118" cy="609460"/>
                  </a:xfrm>
                  <a:prstGeom prst="roundRect">
                    <a:avLst>
                      <a:gd name="adj" fmla="val 17967"/>
                    </a:avLst>
                  </a:prstGeom>
                  <a:solidFill>
                    <a:srgbClr val="C3D78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  <p:sp>
                <p:nvSpPr>
                  <p:cNvPr id="44" name="Rounded Rectangle 43"/>
                  <p:cNvSpPr/>
                  <p:nvPr/>
                </p:nvSpPr>
                <p:spPr>
                  <a:xfrm>
                    <a:off x="7450665" y="1302650"/>
                    <a:ext cx="1532260" cy="520931"/>
                  </a:xfrm>
                  <a:prstGeom prst="roundRect">
                    <a:avLst>
                      <a:gd name="adj" fmla="val 17967"/>
                    </a:avLst>
                  </a:prstGeom>
                  <a:solidFill>
                    <a:srgbClr val="E6F0D4"/>
                  </a:solidFill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</p:grpSp>
            <p:sp>
              <p:nvSpPr>
                <p:cNvPr id="46" name="TextBox 45"/>
                <p:cNvSpPr txBox="1"/>
                <p:nvPr/>
              </p:nvSpPr>
              <p:spPr>
                <a:xfrm>
                  <a:off x="1011655" y="2011320"/>
                  <a:ext cx="1105188" cy="600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400" b="1" dirty="0" smtClean="0">
                      <a:latin typeface="TH Sarabun New" pitchFamily="34" charset="-34"/>
                      <a:cs typeface="TH Sarabun New" pitchFamily="34" charset="-34"/>
                    </a:rPr>
                    <a:t>วิธีปฏิบัติ</a:t>
                  </a:r>
                  <a:endParaRPr lang="en-US" sz="2400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752191" y="2756282"/>
                <a:ext cx="4789627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การเขียนโปรแกรมลักษณะนี้จะต้องประกาศตัวแปรขึ้นมา 3 ตัว แล้วนำมาประมวลผล โดยทำได้ดังขั้นตอนต่อไปนี้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เปิดโปรแกรม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Scratch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เลือกชุดคำสั่งสคริปต์ </a:t>
                </a:r>
                <a:br>
                  <a:rPr lang="th-TH" sz="2400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แล้วเลือกข้อมูล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ประกาศตัวแปร โดยคลิกเมาส์ที่ปุ่ม 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โปรแกรมจะแสดงหน้าต่าง ให้สร้างตัวแปรใหม่ </a:t>
                </a:r>
                <a:br>
                  <a:rPr lang="th-TH" sz="2400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ให้ตั้งชื่อเป็น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x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แล้วคลิกเมาส์ที่ปุ่ม </a:t>
                </a:r>
              </a:p>
            </p:txBody>
          </p:sp>
        </p:grpSp>
        <p:pic>
          <p:nvPicPr>
            <p:cNvPr id="32" name="รูปภาพ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825" y="4291314"/>
              <a:ext cx="886489" cy="284912"/>
            </a:xfrm>
            <a:prstGeom prst="rect">
              <a:avLst/>
            </a:prstGeom>
          </p:spPr>
        </p:pic>
        <p:pic>
          <p:nvPicPr>
            <p:cNvPr id="33" name="รูปภาพ 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3851" y="5007370"/>
              <a:ext cx="788518" cy="383026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19" grpId="0" animBg="1"/>
      <p:bldP spid="20" grpId="0" animBg="1"/>
      <p:bldP spid="27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8105" y="868522"/>
            <a:ext cx="576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ทำซ้ำ โดยประกาศตัวแปรชื่อ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y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และ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sum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จากนั้น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โปรแกรม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จะ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แสดงรายชื่อตัวแปรทั้งหมด และมีค่าเริ่มต้นเป็น 0 พร้อมทั้งแสดงค่าของตัวแปรไว้มุมบนซ้ายของโปรแกรม ดังภาพ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8104" y="57827"/>
            <a:ext cx="1723532" cy="646331"/>
            <a:chOff x="298104" y="57827"/>
            <a:chExt cx="1723532" cy="646331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14502" y="57827"/>
              <a:ext cx="1607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t="17880" r="9812" b="34949"/>
          <a:stretch/>
        </p:blipFill>
        <p:spPr>
          <a:xfrm>
            <a:off x="715742" y="2068851"/>
            <a:ext cx="4929963" cy="4039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t="18990" r="12218" b="55252"/>
          <a:stretch/>
        </p:blipFill>
        <p:spPr>
          <a:xfrm>
            <a:off x="6698673" y="3053781"/>
            <a:ext cx="5212646" cy="26531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403013" y="868522"/>
            <a:ext cx="5645917" cy="1938992"/>
            <a:chOff x="6403013" y="868522"/>
            <a:chExt cx="5645917" cy="1938992"/>
          </a:xfrm>
        </p:grpSpPr>
        <p:sp>
          <p:nvSpPr>
            <p:cNvPr id="14" name="TextBox 13"/>
            <p:cNvSpPr txBox="1"/>
            <p:nvPr/>
          </p:nvSpPr>
          <p:spPr>
            <a:xfrm>
              <a:off x="6403013" y="868522"/>
              <a:ext cx="564591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5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การรับข้อมูลทางแป้นพิมพ์ สามารถใช้บล็อกคำสั่ง  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              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มาใช้งานได้ เมื่อมีการพิมพ์ข้อมูล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เข้าไป ข้อมูลจะเก็บในตัวแปร คำตอบเสมอ ลากบล็อกคำสั่ง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  	       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มาวาง ดังภาพ แล้วพิมพ์ข้อความ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ให้โปรแกรมถามเป็น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x =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รูปภาพ 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575" y="1357243"/>
              <a:ext cx="1550670" cy="222885"/>
            </a:xfrm>
            <a:prstGeom prst="rect">
              <a:avLst/>
            </a:prstGeom>
          </p:spPr>
        </p:pic>
        <p:pic>
          <p:nvPicPr>
            <p:cNvPr id="20" name="รูปภาพ 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575" y="2067773"/>
              <a:ext cx="1521460" cy="252095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8105" y="868522"/>
            <a:ext cx="5971078" cy="1938992"/>
            <a:chOff x="298105" y="868522"/>
            <a:chExt cx="5971078" cy="1938992"/>
          </a:xfrm>
        </p:grpSpPr>
        <p:sp>
          <p:nvSpPr>
            <p:cNvPr id="8" name="TextBox 7"/>
            <p:cNvSpPr txBox="1"/>
            <p:nvPr/>
          </p:nvSpPr>
          <p:spPr>
            <a:xfrm>
              <a:off x="298105" y="868522"/>
              <a:ext cx="597107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6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เมื่อโปรแกรมทำงานจะแสดงกล่องข้อความให้ป้อนข้อมูล และข้อมูลจะเก็บในตัวแปร คำตอบ ดังนั้นขั้นตอนต่อไปจะต้องเขียนโปรแกรมเพื่อกำหนดค่านี้ให้กับตัวแปร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x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โดยเลือกบล็อกคำสั่ง    	        ซึ่งอยู่ในกลุ่มคำสั่งของข้อมูล แล้วคลิกเมาส์เปลี่ยนให้เป็นตัวแปร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x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 ดังภาพ</a:t>
              </a:r>
            </a:p>
          </p:txBody>
        </p:sp>
        <p:pic>
          <p:nvPicPr>
            <p:cNvPr id="13" name="รูปภาพ 7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08" y="1691262"/>
              <a:ext cx="950595" cy="25209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403014" y="868522"/>
            <a:ext cx="5365998" cy="1200329"/>
            <a:chOff x="6403014" y="868522"/>
            <a:chExt cx="5365998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6403014" y="868522"/>
              <a:ext cx="53659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7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กำหนดค่า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x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ให้เป็น คำตอบ ซึ่งเป็นคำตอบของการ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ถาม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ด้วย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คำสั่ง                    โดยเลือกกลุ่มคำสั่ง การ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รับรู้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นำบล็อกคำสั่ง          มาวาง ดังภาพ</a:t>
              </a:r>
            </a:p>
          </p:txBody>
        </p:sp>
        <p:pic>
          <p:nvPicPr>
            <p:cNvPr id="15" name="รูปภาพ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786897" y="1360962"/>
              <a:ext cx="1199515" cy="193675"/>
            </a:xfrm>
            <a:prstGeom prst="rect">
              <a:avLst/>
            </a:prstGeom>
          </p:spPr>
        </p:pic>
        <p:pic>
          <p:nvPicPr>
            <p:cNvPr id="17" name="รูปภาพ 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505145" y="1695278"/>
              <a:ext cx="555625" cy="24193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57775" r="9194" b="8208"/>
          <a:stretch/>
        </p:blipFill>
        <p:spPr>
          <a:xfrm>
            <a:off x="831855" y="3000330"/>
            <a:ext cx="5114855" cy="3059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15964" r="10863" b="45397"/>
          <a:stretch/>
        </p:blipFill>
        <p:spPr>
          <a:xfrm>
            <a:off x="6802933" y="2320946"/>
            <a:ext cx="4798710" cy="33025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104" y="57827"/>
            <a:ext cx="1723532" cy="646331"/>
            <a:chOff x="298104" y="57827"/>
            <a:chExt cx="1723532" cy="646331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14502" y="57827"/>
              <a:ext cx="1607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7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8105" y="868522"/>
            <a:ext cx="5971078" cy="830997"/>
            <a:chOff x="298105" y="868522"/>
            <a:chExt cx="5971078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298105" y="868522"/>
              <a:ext cx="59710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8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นำบล็อกคำสั่ง              และ               มาวาง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จากนั้น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กำหนดค่า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ให้กับตัวแปร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y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y =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และ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y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ดังภาพ</a:t>
              </a:r>
            </a:p>
          </p:txBody>
        </p:sp>
        <p:pic>
          <p:nvPicPr>
            <p:cNvPr id="16" name="รูปภาพ 10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0210" y="964924"/>
              <a:ext cx="821178" cy="247750"/>
            </a:xfrm>
            <a:prstGeom prst="rect">
              <a:avLst/>
            </a:prstGeom>
          </p:spPr>
        </p:pic>
        <p:pic>
          <p:nvPicPr>
            <p:cNvPr id="18" name="รูปภาพ 11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647" y="961480"/>
              <a:ext cx="890250" cy="26208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64761" r="10481" b="11203"/>
          <a:stretch/>
        </p:blipFill>
        <p:spPr>
          <a:xfrm>
            <a:off x="326739" y="1840140"/>
            <a:ext cx="5631373" cy="2372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t="18594" r="10227" b="42585"/>
          <a:stretch/>
        </p:blipFill>
        <p:spPr>
          <a:xfrm>
            <a:off x="6761823" y="2438180"/>
            <a:ext cx="5182479" cy="354896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403014" y="868522"/>
            <a:ext cx="5365998" cy="1569660"/>
            <a:chOff x="6403014" y="868522"/>
            <a:chExt cx="5365998" cy="1569660"/>
          </a:xfrm>
        </p:grpSpPr>
        <p:sp>
          <p:nvSpPr>
            <p:cNvPr id="14" name="TextBox 13"/>
            <p:cNvSpPr txBox="1"/>
            <p:nvPr/>
          </p:nvSpPr>
          <p:spPr>
            <a:xfrm>
              <a:off x="6403014" y="868522"/>
              <a:ext cx="53659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9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กำหนดค่าให้กับตัวแปร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sum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โดยนำข้อมูลของตัวแปร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x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กับ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ตัวแปร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y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มาบวกกัน จากนั้นเลือกคำสั่งตัว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ดำเนินการ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ใน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กลุ่มโอเปอร์เรเตอร์ แล้วเลือกบล็อกคำสั่ง       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มาวาง ดังภาพ</a:t>
              </a:r>
            </a:p>
          </p:txBody>
        </p:sp>
        <p:pic>
          <p:nvPicPr>
            <p:cNvPr id="19" name="รูปภาพ 13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8545" y="1688633"/>
              <a:ext cx="774612" cy="26958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98104" y="57827"/>
            <a:ext cx="1723532" cy="617879"/>
            <a:chOff x="298104" y="57827"/>
            <a:chExt cx="1723532" cy="617879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14502" y="57827"/>
              <a:ext cx="160713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2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8105" y="868522"/>
            <a:ext cx="5971078" cy="830997"/>
            <a:chOff x="298105" y="868522"/>
            <a:chExt cx="5971078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298105" y="868522"/>
              <a:ext cx="59710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10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กำหนดให้บวกค่าในตัวแปร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x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และ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y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โดยเลือกกลุ่มคำสั่งข้อมูล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นำตัวแปร       และ      มาวางในบล็อกคำสั่ง ดังภาพ</a:t>
              </a:r>
            </a:p>
          </p:txBody>
        </p:sp>
        <p:pic>
          <p:nvPicPr>
            <p:cNvPr id="15" name="รูปภาพ 1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43408" y="1295375"/>
              <a:ext cx="339725" cy="281305"/>
            </a:xfrm>
            <a:prstGeom prst="rect">
              <a:avLst/>
            </a:prstGeom>
          </p:spPr>
        </p:pic>
        <p:pic>
          <p:nvPicPr>
            <p:cNvPr id="17" name="รูปภาพ 1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823247" y="1273603"/>
              <a:ext cx="318770" cy="31178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403014" y="868522"/>
            <a:ext cx="5365998" cy="1200329"/>
            <a:chOff x="6403014" y="868522"/>
            <a:chExt cx="5365998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6403014" y="868522"/>
              <a:ext cx="53659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11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ทดลองรันโปรแกรม จะพบว่า แมวจะแสดงข้อความ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x =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พร้อมทั้งมีกล่องสำหรับป้อนข้อมูล แล้วทดลอง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ป้อนค่า 5 ลงไป แล้วกดปุ่ม     ที่แป้นพิมพ์ ดังภาพ</a:t>
              </a:r>
            </a:p>
          </p:txBody>
        </p:sp>
        <p:pic>
          <p:nvPicPr>
            <p:cNvPr id="20" name="รูปภาพ 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9134221" y="1699519"/>
              <a:ext cx="265430" cy="23939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1" t="14512" r="15818" b="54649"/>
          <a:stretch/>
        </p:blipFill>
        <p:spPr>
          <a:xfrm>
            <a:off x="740207" y="1819216"/>
            <a:ext cx="5018771" cy="3359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6" t="56288" r="19869" b="8506"/>
          <a:stretch/>
        </p:blipFill>
        <p:spPr>
          <a:xfrm>
            <a:off x="6806567" y="2270448"/>
            <a:ext cx="4487473" cy="39903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8104" y="57827"/>
            <a:ext cx="1723532" cy="617879"/>
            <a:chOff x="298104" y="57827"/>
            <a:chExt cx="1723532" cy="617879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14502" y="57827"/>
              <a:ext cx="160713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502" y="868522"/>
            <a:ext cx="7877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2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ป้อนค่า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y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เป็น 6 เมื่อโปรแกรมทำงานจะนำ 5 และ 6 มาบวกกัน แล้วเก็บผลลัพธ์ไว้ใน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sum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โดยโปรแกรมจะแสดงข้อมูลออกมา 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6" t="13968" r="13404" b="62993"/>
          <a:stretch/>
        </p:blipFill>
        <p:spPr>
          <a:xfrm>
            <a:off x="845974" y="2255732"/>
            <a:ext cx="5388835" cy="306211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649615" y="3152796"/>
            <a:ext cx="5294687" cy="2322718"/>
            <a:chOff x="6649615" y="3152796"/>
            <a:chExt cx="5104993" cy="2165050"/>
          </a:xfrm>
        </p:grpSpPr>
        <p:sp>
          <p:nvSpPr>
            <p:cNvPr id="16" name="Rectangle 15"/>
            <p:cNvSpPr/>
            <p:nvPr/>
          </p:nvSpPr>
          <p:spPr>
            <a:xfrm>
              <a:off x="6649615" y="3152796"/>
              <a:ext cx="4746172" cy="18491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58472" y="3281637"/>
              <a:ext cx="433562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	จากกิจกรรมที่ผ่านมาจะพบว่าเราสามารถเขียนโปรแกรมให้ประมวลผลทาง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คณิตศาสตร์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ได้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โดยง่าย นอกจากนี้เรายังนำไปประยุกต์</a:t>
              </a: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กับ</a:t>
              </a:r>
              <a:b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การ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เขียนโปรแกรมคำนวณด้านต่าง ๆ ได้อีกด้วย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7913" y="4145264"/>
              <a:ext cx="916695" cy="117258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98104" y="57827"/>
            <a:ext cx="1723532" cy="617879"/>
            <a:chOff x="298104" y="57827"/>
            <a:chExt cx="1723532" cy="617879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14502" y="57827"/>
              <a:ext cx="160713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52191" y="1231232"/>
            <a:ext cx="4930152" cy="529952"/>
            <a:chOff x="752191" y="1231232"/>
            <a:chExt cx="4930152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47686" y="1280700"/>
              <a:ext cx="4834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เขียนโปรแกรมสร้างรูปเรขาคณิตได้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69091"/>
            <a:ext cx="953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	        รูปเรขาคณิต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290347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2.6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72875" y="1143850"/>
            <a:ext cx="3933382" cy="646331"/>
            <a:chOff x="7272875" y="1143850"/>
            <a:chExt cx="3933382" cy="646331"/>
          </a:xfrm>
        </p:grpSpPr>
        <p:grpSp>
          <p:nvGrpSpPr>
            <p:cNvPr id="37" name="Group 36"/>
            <p:cNvGrpSpPr/>
            <p:nvPr/>
          </p:nvGrpSpPr>
          <p:grpSpPr>
            <a:xfrm>
              <a:off x="7272875" y="1231776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440483" y="1143850"/>
              <a:ext cx="37657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คอมพิวเตอร์  1  เครื่อง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2191" y="2011320"/>
            <a:ext cx="1723248" cy="617879"/>
            <a:chOff x="752191" y="2011320"/>
            <a:chExt cx="1723248" cy="617879"/>
          </a:xfrm>
        </p:grpSpPr>
        <p:grpSp>
          <p:nvGrpSpPr>
            <p:cNvPr id="41" name="Group 40"/>
            <p:cNvGrpSpPr/>
            <p:nvPr/>
          </p:nvGrpSpPr>
          <p:grpSpPr>
            <a:xfrm>
              <a:off x="752191" y="2099247"/>
              <a:ext cx="1723248" cy="529952"/>
              <a:chOff x="7404737" y="1258385"/>
              <a:chExt cx="1723248" cy="6094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11655" y="2011320"/>
              <a:ext cx="110518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52192" y="2745396"/>
            <a:ext cx="50949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โปรแกรม </a:t>
            </a:r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Scratch 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สามารถวาดภาพได้โดยการให้โปรแกรมวางปากกา ดังนั้นเราสามารถให้โปรแกรมวาดรูปร่างต่าง ๆ ตามที่เรากำหนดได้ เช่น ถ้าหากต้องการให้วาดรูปสี่เหลี่ยมจัตุรัส อาจให้โปรแกรมเคลื่อนที่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ปากกาไป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เป็น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ระยะทาง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เท่ากับ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ขนาดของรูปสี่เหลี่ยม จากนั้น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เลี้ยวเป็น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มุม 90 องศา แล้วทำซ้ำ 4 ครั้ง ดังนี้</a:t>
            </a:r>
          </a:p>
          <a:p>
            <a:endParaRPr lang="th-TH" sz="2400" dirty="0">
              <a:latin typeface="TH Sarabun New" pitchFamily="34" charset="-34"/>
              <a:cs typeface="TH Sarabun New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นำคำสั่งทำซ้ำมาวาง แล้วกำหนดให้ทำซ้ำ 4 ครั้ง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"/>
          <a:stretch/>
        </p:blipFill>
        <p:spPr>
          <a:xfrm>
            <a:off x="5776497" y="2364222"/>
            <a:ext cx="6200350" cy="42474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98104" y="64047"/>
            <a:ext cx="11609004" cy="6161651"/>
            <a:chOff x="298104" y="64047"/>
            <a:chExt cx="11609004" cy="6161651"/>
          </a:xfrm>
        </p:grpSpPr>
        <p:sp>
          <p:nvSpPr>
            <p:cNvPr id="8" name="TextBox 7"/>
            <p:cNvSpPr txBox="1"/>
            <p:nvPr/>
          </p:nvSpPr>
          <p:spPr>
            <a:xfrm>
              <a:off x="298105" y="868522"/>
              <a:ext cx="58414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2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นำบล็อกคำสั่ง            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  มา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วางในลูป แล้วตามด้วยการเคลื่อนที่เป็นระยะ 100 จากนั้นเลี้ยวเป็นมุม 90 องศา แล้วหน่วงเวลา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1 วินาที ดังภาพ และทดลองให้โปรแกรมทำงาน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98104" y="64047"/>
              <a:ext cx="1723248" cy="611659"/>
              <a:chOff x="298104" y="64047"/>
              <a:chExt cx="1723248" cy="61165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98104" y="145754"/>
                <a:ext cx="1723248" cy="529952"/>
                <a:chOff x="7404737" y="1258385"/>
                <a:chExt cx="1723248" cy="609460"/>
              </a:xfrm>
            </p:grpSpPr>
            <p:sp>
              <p:nvSpPr>
                <p:cNvPr id="5" name="Rounded Rectangle 4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6" name="Rounded Rectangle 5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7" name="Rounded Rectangle 6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367002" y="64047"/>
                <a:ext cx="149923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วิธีปฏิบัติ 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(ต่อ)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16" name="รูปภาพ 1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71039" y="890294"/>
              <a:ext cx="796925" cy="34163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5" t="54149" r="9719" b="18277"/>
            <a:stretch/>
          </p:blipFill>
          <p:spPr>
            <a:xfrm>
              <a:off x="367002" y="2068851"/>
              <a:ext cx="6118348" cy="303918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240357" y="5194041"/>
              <a:ext cx="6351611" cy="1031657"/>
              <a:chOff x="3240357" y="5194041"/>
              <a:chExt cx="6351611" cy="1031657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300084" y="5194041"/>
                <a:ext cx="1291884" cy="1031657"/>
                <a:chOff x="9873891" y="5608321"/>
                <a:chExt cx="1291884" cy="1031657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73891" y="5608321"/>
                  <a:ext cx="1291884" cy="549652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9912606" y="6239868"/>
                  <a:ext cx="1214455" cy="40011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000" b="1" dirty="0">
                      <a:latin typeface="TH Sarabun New" pitchFamily="34" charset="-34"/>
                      <a:cs typeface="TH Sarabun New" pitchFamily="34" charset="-34"/>
                    </a:rPr>
                    <a:t>คำถามสำคัญ</a:t>
                  </a: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3240357" y="5194041"/>
                <a:ext cx="4477614" cy="794085"/>
                <a:chOff x="3240357" y="5194041"/>
                <a:chExt cx="4477614" cy="794085"/>
              </a:xfrm>
            </p:grpSpPr>
            <p:sp>
              <p:nvSpPr>
                <p:cNvPr id="23" name="Rounded Rectangular Callout 22"/>
                <p:cNvSpPr/>
                <p:nvPr/>
              </p:nvSpPr>
              <p:spPr>
                <a:xfrm>
                  <a:off x="3240357" y="5194041"/>
                  <a:ext cx="4477614" cy="794085"/>
                </a:xfrm>
                <a:prstGeom prst="wedgeRoundRectCallout">
                  <a:avLst>
                    <a:gd name="adj1" fmla="val 60278"/>
                    <a:gd name="adj2" fmla="val -13607"/>
                    <a:gd name="adj3" fmla="val 1666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3349708" y="5280240"/>
                  <a:ext cx="4368263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ถ้านักเรียนต้องการให้ตัวละครลากเส้นเป็นสามเหลี่ยม </a:t>
                  </a:r>
                  <a:br>
                    <a:rPr lang="th-TH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</a:br>
                  <a:r>
                    <a:rPr lang="th-TH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นักเรียนจะออกแบบอัลกอริทึมสำหรับเขียนโปรแกรมอย่างไร</a:t>
                  </a:r>
                  <a:endParaRPr 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6802115" y="1337388"/>
              <a:ext cx="5104993" cy="3370858"/>
              <a:chOff x="6802115" y="1337388"/>
              <a:chExt cx="5104993" cy="337085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802115" y="1337388"/>
                <a:ext cx="4746172" cy="305492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059365" y="1549253"/>
                <a:ext cx="4488922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60375"/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	ถ้าเรามีความรู้ด้านการเขียนโปรแกรม </a:t>
                </a:r>
                <a:b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เราสามารถนำไปประยุกต์กับการแก้ปัญหาต่าง ๆ </a:t>
                </a: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ได้</a:t>
                </a: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มากมาย โดยการเขียนโปรแกรมเพื่อแก้ปัญหาสำหรับการเขียนโปรแกรมที่มีเงื่อนไข ผู้ออกแบบโปรแกรมจะต้องเขียนอัลกอริทึมที่มีการตรวจสอบเงื่อนไขที่ครอบคลุมทุกกรณีเพื่อให้ได้ผลลัพธ์</a:t>
                </a:r>
                <a:b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ที่ถูกต้องตามต้องการ</a:t>
                </a: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0413" y="3535664"/>
                <a:ext cx="916695" cy="1172582"/>
              </a:xfrm>
              <a:prstGeom prst="rect">
                <a:avLst/>
              </a:prstGeom>
            </p:spPr>
          </p:pic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5" name="Rectangle 4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459213" y="321959"/>
            <a:ext cx="7435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latin typeface="TH Sarabun New" pitchFamily="34" charset="-34"/>
                <a:cs typeface="TH Sarabun New" pitchFamily="34" charset="-34"/>
              </a:rPr>
              <a:t>การเขียนโปรแกรมตรวจสอบเลขคู่และเลขคี่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98097" y="1098526"/>
            <a:ext cx="93502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ถ้าต้องการเขียนโปรแกรมเพื่อตรวจสอบค่าตัวเลขที่รับเข้าทางแป้นพิมพ์ว่า ตัวเลขนั้นเป็นเลข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คู่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เลขคี่ โปรแกรมลักษณะนี้สามารถใช้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Scratch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เขียนได้เช่นกัน หากพิจารณาเงื่อนไขข้อ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แตกต่าง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ของ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เลขคู่และเลขคี่แล้ว จะพบว่าเลขคู่เมื่อนำมา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หารด้วย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2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แล้ว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จะหารได้ลงตัว หรือหารแล้วมี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เศษ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จาก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การหารเป็นศูนย์นั่นเอง โดยเราสามารถเขียนอัลกอริทึมเทียบกับ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คำสั่งของ 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Scratch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ได้ดังนี้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71849" y="2860073"/>
            <a:ext cx="7954595" cy="3887047"/>
            <a:chOff x="2371849" y="2718555"/>
            <a:chExt cx="7954595" cy="3887047"/>
          </a:xfrm>
        </p:grpSpPr>
        <p:cxnSp>
          <p:nvCxnSpPr>
            <p:cNvPr id="32" name="Straight Arrow Connector 31"/>
            <p:cNvCxnSpPr>
              <a:stCxn id="42" idx="2"/>
              <a:endCxn id="60" idx="0"/>
            </p:cNvCxnSpPr>
            <p:nvPr/>
          </p:nvCxnSpPr>
          <p:spPr>
            <a:xfrm flipH="1">
              <a:off x="4291445" y="3687471"/>
              <a:ext cx="1" cy="25314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37" idx="2"/>
              <a:endCxn id="42" idx="0"/>
            </p:cNvCxnSpPr>
            <p:nvPr/>
          </p:nvCxnSpPr>
          <p:spPr>
            <a:xfrm>
              <a:off x="4291446" y="3084315"/>
              <a:ext cx="0" cy="2739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4973846" y="5387687"/>
              <a:ext cx="1261872" cy="427344"/>
            </a:xfrm>
            <a:prstGeom prst="rect">
              <a:avLst/>
            </a:prstGeom>
            <a:solidFill>
              <a:srgbClr val="F0C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เลขคี่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Flowchart: Terminator 36"/>
            <p:cNvSpPr/>
            <p:nvPr/>
          </p:nvSpPr>
          <p:spPr>
            <a:xfrm>
              <a:off x="3808926" y="2718555"/>
              <a:ext cx="965039" cy="365760"/>
            </a:xfrm>
            <a:prstGeom prst="flowChartTerminator">
              <a:avLst/>
            </a:prstGeom>
            <a:solidFill>
              <a:srgbClr val="BEA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8" name="Flowchart: Terminator 37"/>
            <p:cNvSpPr/>
            <p:nvPr/>
          </p:nvSpPr>
          <p:spPr>
            <a:xfrm>
              <a:off x="3807372" y="6239842"/>
              <a:ext cx="968146" cy="365760"/>
            </a:xfrm>
            <a:prstGeom prst="flowChartTerminator">
              <a:avLst/>
            </a:prstGeom>
            <a:solidFill>
              <a:srgbClr val="BEA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371849" y="5387687"/>
              <a:ext cx="1261872" cy="427344"/>
            </a:xfrm>
            <a:prstGeom prst="rect">
              <a:avLst/>
            </a:prstGeom>
            <a:solidFill>
              <a:srgbClr val="F0C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เลขคู่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2" name="Flowchart: Manual Input 41"/>
            <p:cNvSpPr/>
            <p:nvPr/>
          </p:nvSpPr>
          <p:spPr>
            <a:xfrm>
              <a:off x="3662315" y="3321711"/>
              <a:ext cx="1258261" cy="365760"/>
            </a:xfrm>
            <a:prstGeom prst="flowChartManualInput">
              <a:avLst/>
            </a:prstGeom>
            <a:solidFill>
              <a:srgbClr val="99C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รับค่า 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x</a:t>
              </a:r>
            </a:p>
          </p:txBody>
        </p:sp>
        <p:sp>
          <p:nvSpPr>
            <p:cNvPr id="48" name="Flowchart: Decision 47"/>
            <p:cNvSpPr/>
            <p:nvPr/>
          </p:nvSpPr>
          <p:spPr>
            <a:xfrm>
              <a:off x="3623248" y="4623833"/>
              <a:ext cx="1336394" cy="665583"/>
            </a:xfrm>
            <a:prstGeom prst="flowChartDecision">
              <a:avLst/>
            </a:prstGeom>
            <a:solidFill>
              <a:srgbClr val="8CC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m = 0</a:t>
              </a:r>
            </a:p>
          </p:txBody>
        </p:sp>
        <p:cxnSp>
          <p:nvCxnSpPr>
            <p:cNvPr id="49" name="Elbow Connector 48"/>
            <p:cNvCxnSpPr>
              <a:stCxn id="48" idx="3"/>
              <a:endCxn id="34" idx="0"/>
            </p:cNvCxnSpPr>
            <p:nvPr/>
          </p:nvCxnSpPr>
          <p:spPr>
            <a:xfrm>
              <a:off x="4959642" y="4956625"/>
              <a:ext cx="645140" cy="431062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>
              <a:stCxn id="48" idx="1"/>
              <a:endCxn id="40" idx="0"/>
            </p:cNvCxnSpPr>
            <p:nvPr/>
          </p:nvCxnSpPr>
          <p:spPr>
            <a:xfrm rot="10800000" flipV="1">
              <a:off x="3002786" y="4956625"/>
              <a:ext cx="620463" cy="431062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>
              <a:stCxn id="34" idx="2"/>
            </p:cNvCxnSpPr>
            <p:nvPr/>
          </p:nvCxnSpPr>
          <p:spPr>
            <a:xfrm rot="5400000">
              <a:off x="4739219" y="5380530"/>
              <a:ext cx="431063" cy="1300065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/>
            <p:cNvCxnSpPr>
              <a:stCxn id="40" idx="2"/>
            </p:cNvCxnSpPr>
            <p:nvPr/>
          </p:nvCxnSpPr>
          <p:spPr>
            <a:xfrm rot="16200000" flipH="1">
              <a:off x="3438220" y="5379596"/>
              <a:ext cx="431063" cy="1301932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045698" y="4525562"/>
              <a:ext cx="5479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จริง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940489" y="4525562"/>
              <a:ext cx="6701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ไม่จริง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666999" y="3940620"/>
              <a:ext cx="3248892" cy="427344"/>
            </a:xfrm>
            <a:prstGeom prst="rect">
              <a:avLst/>
            </a:prstGeom>
            <a:solidFill>
              <a:srgbClr val="F0C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ให้ 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m </a:t>
              </a:r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เท่ากับเศษจากการหาร 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x </a:t>
              </a:r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ด้วย 2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61" name="Straight Arrow Connector 60"/>
            <p:cNvCxnSpPr>
              <a:stCxn id="60" idx="2"/>
              <a:endCxn id="48" idx="0"/>
            </p:cNvCxnSpPr>
            <p:nvPr/>
          </p:nvCxnSpPr>
          <p:spPr>
            <a:xfrm>
              <a:off x="4291445" y="4367964"/>
              <a:ext cx="0" cy="25586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2319" y="4579934"/>
              <a:ext cx="1458622" cy="116176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592" y="3069963"/>
              <a:ext cx="1612546" cy="64135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592" y="4038569"/>
              <a:ext cx="1674852" cy="289526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5133109" y="3505200"/>
              <a:ext cx="339436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176737" y="4170218"/>
              <a:ext cx="235073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5825836" y="5160818"/>
              <a:ext cx="270163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0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278477" y="313828"/>
            <a:ext cx="9702496" cy="6356155"/>
            <a:chOff x="1278477" y="313828"/>
            <a:chExt cx="9702496" cy="6356155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80D3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80D3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70A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70A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80466" y="321959"/>
              <a:ext cx="43925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400" b="1" dirty="0">
                  <a:latin typeface="TH Sarabun New" pitchFamily="34" charset="-34"/>
                  <a:cs typeface="TH Sarabun New" pitchFamily="34" charset="-34"/>
                </a:rPr>
                <a:t>การทำงานของคอมพิวเตอร์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78477" y="1284351"/>
              <a:ext cx="970249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en-US" sz="32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การทำงานของคอมพิวเตอร์จะรับข้อมูลเข้ามา จากนั้นประมวลผลแล้วส่งข้อมูลออกไป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โดย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การรับ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ข้อมูล จะ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รับผ่านทางหน่วยรับเข้า เช่น แป้นพิมพ์ เมาส์ แล้วมา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ประมวลผล</a:t>
              </a:r>
              <a:b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ด้วย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หน่วยประมวลผลกลางหรือซีพียู </a:t>
              </a:r>
              <a:r>
                <a:rPr lang="th-TH" sz="3200" dirty="0" smtClean="0"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ส่งข้อมูลออกมาทางหน่วยส่งออก เช่น จอภาพ เครื่องพิมพ์ ลำโพง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385456" y="3358257"/>
              <a:ext cx="2424544" cy="3311726"/>
              <a:chOff x="1385456" y="2999019"/>
              <a:chExt cx="2424544" cy="331172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1385456" y="2999019"/>
                <a:ext cx="2424544" cy="3311726"/>
              </a:xfrm>
              <a:prstGeom prst="roundRect">
                <a:avLst>
                  <a:gd name="adj" fmla="val 18667"/>
                </a:avLst>
              </a:prstGeom>
              <a:solidFill>
                <a:srgbClr val="9EC4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1479120" y="3098558"/>
                <a:ext cx="2210419" cy="22104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8450" y="3766903"/>
                <a:ext cx="2167235" cy="876746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1927739" y="5394362"/>
                <a:ext cx="131318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หน่วยรับเข้า</a:t>
                </a:r>
              </a:p>
              <a:p>
                <a:pPr algn="ctr"/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(input unit)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681232" y="3358257"/>
              <a:ext cx="2579553" cy="3311726"/>
              <a:chOff x="4681232" y="2999019"/>
              <a:chExt cx="2579553" cy="3311726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4758735" y="2999019"/>
                <a:ext cx="2502049" cy="3311726"/>
              </a:xfrm>
              <a:prstGeom prst="roundRect">
                <a:avLst>
                  <a:gd name="adj" fmla="val 18667"/>
                </a:avLst>
              </a:prstGeom>
              <a:solidFill>
                <a:srgbClr val="EBBA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4913464" y="3098558"/>
                <a:ext cx="2210419" cy="22104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4268" y="3461462"/>
                <a:ext cx="2053480" cy="148461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4681232" y="5394361"/>
                <a:ext cx="257955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หน่วยประมวลผลกลาง</a:t>
                </a:r>
              </a:p>
              <a:p>
                <a:pPr algn="ctr"/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(central processing unit)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8132017" y="3358257"/>
              <a:ext cx="2424544" cy="3311726"/>
              <a:chOff x="8132017" y="2999019"/>
              <a:chExt cx="2424544" cy="331172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8132017" y="2999019"/>
                <a:ext cx="2424544" cy="3311726"/>
              </a:xfrm>
              <a:prstGeom prst="roundRect">
                <a:avLst>
                  <a:gd name="adj" fmla="val 18667"/>
                </a:avLst>
              </a:prstGeom>
              <a:solidFill>
                <a:srgbClr val="C1A7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8239080" y="3104614"/>
                <a:ext cx="2210419" cy="22104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5617" y="3378344"/>
                <a:ext cx="2137347" cy="1662960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8609953" y="5394360"/>
                <a:ext cx="146867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หน่วยส่งออก</a:t>
                </a:r>
              </a:p>
              <a:p>
                <a:pPr algn="ctr"/>
                <a:r>
                  <a:rPr lang="en-US" sz="2400" b="1" dirty="0">
                    <a:latin typeface="TH Sarabun New" pitchFamily="34" charset="-34"/>
                    <a:cs typeface="TH Sarabun New" pitchFamily="34" charset="-34"/>
                  </a:rPr>
                  <a:t>(output unit)</a:t>
                </a:r>
                <a:endParaRPr lang="th-TH" sz="2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6" name="Right Arrow 35"/>
            <p:cNvSpPr/>
            <p:nvPr/>
          </p:nvSpPr>
          <p:spPr>
            <a:xfrm>
              <a:off x="3890159" y="4474038"/>
              <a:ext cx="811145" cy="40178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7306028" y="4474038"/>
              <a:ext cx="811145" cy="40178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30628"/>
            <a:ext cx="12191999" cy="6466731"/>
            <a:chOff x="0" y="230628"/>
            <a:chExt cx="12191999" cy="6466731"/>
          </a:xfrm>
        </p:grpSpPr>
        <p:sp>
          <p:nvSpPr>
            <p:cNvPr id="26" name="Rectangle 25"/>
            <p:cNvSpPr/>
            <p:nvPr/>
          </p:nvSpPr>
          <p:spPr>
            <a:xfrm>
              <a:off x="0" y="307335"/>
              <a:ext cx="2709333" cy="590070"/>
            </a:xfrm>
            <a:prstGeom prst="rect">
              <a:avLst/>
            </a:prstGeom>
            <a:solidFill>
              <a:srgbClr val="EFC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09332" y="301127"/>
              <a:ext cx="9482667" cy="590070"/>
            </a:xfrm>
            <a:prstGeom prst="rect">
              <a:avLst/>
            </a:prstGeom>
            <a:solidFill>
              <a:srgbClr val="E1E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18381" y="230628"/>
              <a:ext cx="707989" cy="7232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49A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0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285428" y="299120"/>
              <a:ext cx="573894" cy="586255"/>
            </a:xfrm>
            <a:prstGeom prst="ellipse">
              <a:avLst/>
            </a:prstGeom>
            <a:solidFill>
              <a:srgbClr val="F49A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52191" y="1231232"/>
              <a:ext cx="5670380" cy="529952"/>
              <a:chOff x="752191" y="1231232"/>
              <a:chExt cx="5670380" cy="52995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752191" y="1231232"/>
                <a:ext cx="1723248" cy="529952"/>
                <a:chOff x="7404737" y="1258385"/>
                <a:chExt cx="1723248" cy="609460"/>
              </a:xfrm>
            </p:grpSpPr>
            <p:sp>
              <p:nvSpPr>
                <p:cNvPr id="30" name="Rounded Rectangle 29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>
                <a:off x="934774" y="1269814"/>
                <a:ext cx="54877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วัตถุประสงค์         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เขียนโปรแกรมตรวจสอบเลขคู่และเลขคี่ได้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14201" y="369091"/>
              <a:ext cx="9531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กิจกรรมที่	        โปรแกรมตรวจสอบเลขคู่และเลขคี่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0458" y="290347"/>
              <a:ext cx="647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2.7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272875" y="1154736"/>
              <a:ext cx="3933382" cy="646331"/>
              <a:chOff x="7272875" y="1154736"/>
              <a:chExt cx="3933382" cy="646331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7272875" y="1231776"/>
                <a:ext cx="1723248" cy="529952"/>
                <a:chOff x="7404737" y="1258385"/>
                <a:chExt cx="1723248" cy="609460"/>
              </a:xfrm>
            </p:grpSpPr>
            <p:sp>
              <p:nvSpPr>
                <p:cNvPr id="38" name="Rounded Rectangle 37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7440483" y="1154736"/>
                <a:ext cx="37657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>
                    <a:latin typeface="TH Sarabun New" pitchFamily="34" charset="-34"/>
                    <a:cs typeface="TH Sarabun New" pitchFamily="34" charset="-34"/>
                  </a:rPr>
                  <a:t>วัสดุอุปกรณ์         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คอมพิวเตอร์  1  เครื่อง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2191" y="2022206"/>
              <a:ext cx="5473705" cy="3011719"/>
              <a:chOff x="752191" y="2022206"/>
              <a:chExt cx="5473705" cy="301171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52191" y="2022206"/>
                <a:ext cx="1723248" cy="606993"/>
                <a:chOff x="752191" y="2022206"/>
                <a:chExt cx="1723248" cy="606993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752191" y="2099247"/>
                  <a:ext cx="1723248" cy="529952"/>
                  <a:chOff x="7404737" y="1258385"/>
                  <a:chExt cx="1723248" cy="609460"/>
                </a:xfrm>
              </p:grpSpPr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8889083" y="1447957"/>
                    <a:ext cx="238902" cy="230315"/>
                  </a:xfrm>
                  <a:prstGeom prst="roundRect">
                    <a:avLst>
                      <a:gd name="adj" fmla="val 17967"/>
                    </a:avLst>
                  </a:prstGeom>
                  <a:solidFill>
                    <a:srgbClr val="C3D78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  <p:sp>
                <p:nvSpPr>
                  <p:cNvPr id="43" name="Rounded Rectangle 42"/>
                  <p:cNvSpPr/>
                  <p:nvPr/>
                </p:nvSpPr>
                <p:spPr>
                  <a:xfrm>
                    <a:off x="7404737" y="1258385"/>
                    <a:ext cx="1624118" cy="609460"/>
                  </a:xfrm>
                  <a:prstGeom prst="roundRect">
                    <a:avLst>
                      <a:gd name="adj" fmla="val 17967"/>
                    </a:avLst>
                  </a:prstGeom>
                  <a:solidFill>
                    <a:srgbClr val="C3D78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  <p:sp>
                <p:nvSpPr>
                  <p:cNvPr id="44" name="Rounded Rectangle 43"/>
                  <p:cNvSpPr/>
                  <p:nvPr/>
                </p:nvSpPr>
                <p:spPr>
                  <a:xfrm>
                    <a:off x="7450665" y="1302650"/>
                    <a:ext cx="1532260" cy="520931"/>
                  </a:xfrm>
                  <a:prstGeom prst="roundRect">
                    <a:avLst>
                      <a:gd name="adj" fmla="val 17967"/>
                    </a:avLst>
                  </a:prstGeom>
                  <a:solidFill>
                    <a:srgbClr val="E6F0D4"/>
                  </a:solidFill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</p:grpSp>
            <p:sp>
              <p:nvSpPr>
                <p:cNvPr id="46" name="TextBox 45"/>
                <p:cNvSpPr txBox="1"/>
                <p:nvPr/>
              </p:nvSpPr>
              <p:spPr>
                <a:xfrm>
                  <a:off x="1033427" y="2022206"/>
                  <a:ext cx="1105188" cy="600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th-TH" sz="2400" b="1" dirty="0" smtClean="0">
                      <a:latin typeface="TH Sarabun New" pitchFamily="34" charset="-34"/>
                      <a:cs typeface="TH Sarabun New" pitchFamily="34" charset="-34"/>
                    </a:rPr>
                    <a:t>วิธีปฏิบัติ</a:t>
                  </a:r>
                  <a:endParaRPr lang="en-US" sz="2400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752192" y="2725601"/>
                <a:ext cx="547370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เปิดโปรแกรม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Scratch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พร้อมประกาศตัวแปรขึ้นมา 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2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ตัว โดยตัวแปร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x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ใช้เก็บตัวเลขที่รับเข้าไป ตัวแปร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m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เก็บ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เศษ</a:t>
                </a:r>
                <a:b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ที่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ได้จากการหารด้วย 2</a:t>
                </a:r>
                <a:br>
                  <a:rPr lang="th-TH" sz="2400" dirty="0">
                    <a:latin typeface="TH Sarabun New" pitchFamily="34" charset="-34"/>
                    <a:cs typeface="TH Sarabun New" pitchFamily="34" charset="-34"/>
                  </a:rPr>
                </a:br>
                <a:endParaRPr lang="th-TH" sz="2400" dirty="0">
                  <a:latin typeface="TH Sarabun New" pitchFamily="34" charset="-34"/>
                  <a:cs typeface="TH Sarabun New" pitchFamily="34" charset="-34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เขียนโปรแกรมรับค่ามาเก็บในตัวแปร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x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โดยลาก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บล็อก</a:t>
                </a:r>
                <a:b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คำสั่ง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มาวาง ดังภาพ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8" t="43638" r="10236" b="8181"/>
            <a:stretch/>
          </p:blipFill>
          <p:spPr>
            <a:xfrm>
              <a:off x="6225896" y="1907206"/>
              <a:ext cx="5563406" cy="4790153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98104" y="57827"/>
            <a:ext cx="1723248" cy="646331"/>
            <a:chOff x="298104" y="57827"/>
            <a:chExt cx="1723248" cy="646331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81353" y="57827"/>
              <a:ext cx="153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8105" y="868522"/>
            <a:ext cx="5971078" cy="1200329"/>
            <a:chOff x="298105" y="868522"/>
            <a:chExt cx="5971078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298105" y="868522"/>
              <a:ext cx="5971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3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กำหนดให้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m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เก็บเศษที่ได้จากการหาร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x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ด้วย 2 โดยการหา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เศษ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ได้จากการหารจะใช้บล็อกคำสั่ง                     ซึ่งอยู่ใน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กลุ่ม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คำสั่ง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โอเปอร์เรเตอร์ ดังภาพ</a:t>
              </a:r>
            </a:p>
          </p:txBody>
        </p:sp>
        <p:pic>
          <p:nvPicPr>
            <p:cNvPr id="16" name="รูปภาพ 2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520522" y="1332070"/>
              <a:ext cx="1243965" cy="25146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403014" y="868522"/>
            <a:ext cx="5365998" cy="461665"/>
            <a:chOff x="6403014" y="868522"/>
            <a:chExt cx="5365998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6403014" y="868522"/>
              <a:ext cx="5365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นำตัวแปร       มาวาง แล้วเติม 2 ลงไป ดังภาพ</a:t>
              </a:r>
            </a:p>
          </p:txBody>
        </p:sp>
        <p:pic>
          <p:nvPicPr>
            <p:cNvPr id="18" name="รูปภาพ 2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826188" y="936929"/>
              <a:ext cx="339725" cy="28130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17576" r="9670" b="31616"/>
          <a:stretch/>
        </p:blipFill>
        <p:spPr>
          <a:xfrm>
            <a:off x="765386" y="2084115"/>
            <a:ext cx="5181167" cy="4556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11475" r="11085" b="58323"/>
          <a:stretch/>
        </p:blipFill>
        <p:spPr>
          <a:xfrm>
            <a:off x="6533524" y="1594416"/>
            <a:ext cx="5351497" cy="31190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7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55312" y="930645"/>
            <a:ext cx="4774638" cy="621579"/>
            <a:chOff x="298105" y="766792"/>
            <a:chExt cx="4774638" cy="621579"/>
          </a:xfrm>
        </p:grpSpPr>
        <p:sp>
          <p:nvSpPr>
            <p:cNvPr id="8" name="TextBox 7"/>
            <p:cNvSpPr txBox="1"/>
            <p:nvPr/>
          </p:nvSpPr>
          <p:spPr>
            <a:xfrm>
              <a:off x="298105" y="868522"/>
              <a:ext cx="4774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5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นำคำสั่งเงื่อนไข มาวาง โดยเลือกคำสั่ง </a:t>
              </a:r>
            </a:p>
          </p:txBody>
        </p:sp>
        <p:pic>
          <p:nvPicPr>
            <p:cNvPr id="13" name="รูปภาพ 30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642" y="766792"/>
              <a:ext cx="708805" cy="62157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t="48182" r="12358" b="14242"/>
          <a:stretch/>
        </p:blipFill>
        <p:spPr>
          <a:xfrm>
            <a:off x="662371" y="1688866"/>
            <a:ext cx="4817748" cy="35630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59480" y="2068851"/>
            <a:ext cx="4853065" cy="3596711"/>
            <a:chOff x="6504708" y="2145997"/>
            <a:chExt cx="4853065" cy="35967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1" t="12929" r="14057" b="51313"/>
            <a:stretch/>
          </p:blipFill>
          <p:spPr>
            <a:xfrm>
              <a:off x="6504708" y="2299853"/>
              <a:ext cx="4853065" cy="344285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220200" y="2145997"/>
              <a:ext cx="360218" cy="257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03014" y="868522"/>
            <a:ext cx="5365998" cy="1200329"/>
            <a:chOff x="6403014" y="868522"/>
            <a:chExt cx="5365998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6403014" y="868522"/>
              <a:ext cx="53659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6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นำตัวดำเนินการเท่ากับ มาวาง แล้วนำตัวแปร  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กับเลข 0 มาใส่เพื่อตรวจสอบว่าเศษจากการ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หาร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ศูนย์หรือไม่ ดังภาพ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70470" y="919759"/>
              <a:ext cx="420859" cy="31564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98104" y="297319"/>
            <a:ext cx="1723248" cy="646331"/>
            <a:chOff x="298104" y="57827"/>
            <a:chExt cx="1723248" cy="646331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81353" y="57827"/>
              <a:ext cx="153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0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424786" y="879408"/>
            <a:ext cx="4733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+mj-lt"/>
              <a:buAutoNum type="arabicPeriod" startAt="8"/>
            </a:pP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ทดลองรันโปรแกรมแล้วป้อนค่าตัวเลขที่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ต้องการ</a:t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ตรวจสอบ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เข้าไป โปรแกรมจะแสดงผลข้อมูลออกมา 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ดังภาพ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6457" y="868522"/>
            <a:ext cx="5210066" cy="1200329"/>
            <a:chOff x="298105" y="868522"/>
            <a:chExt cx="5210066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298105" y="868522"/>
              <a:ext cx="52100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7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ถ้าเงื่อนไขเป็นจริง ให้ตอบว่าเป็นเลขคู่ ถ้าเงื่อนไขเป็นเท็จ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ให้ตอบว่าเป็นเลขคี่ โดยนำบล็อกคำสั่ง             มาวาง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แล้วเปลี่ยนข้อความเป็นเลขคู่ และเลขคี่ ดังภาพ</a:t>
              </a:r>
            </a:p>
          </p:txBody>
        </p:sp>
        <p:pic>
          <p:nvPicPr>
            <p:cNvPr id="15" name="รูปภาพ 3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937699" y="1320761"/>
              <a:ext cx="676853" cy="25809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15656" r="9670" b="51010"/>
          <a:stretch/>
        </p:blipFill>
        <p:spPr>
          <a:xfrm>
            <a:off x="6866903" y="2109263"/>
            <a:ext cx="4891799" cy="32029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2" y="2076605"/>
            <a:ext cx="5931504" cy="34968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104" y="57827"/>
            <a:ext cx="1723248" cy="617879"/>
            <a:chOff x="298104" y="57827"/>
            <a:chExt cx="1723248" cy="617879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81353" y="57827"/>
              <a:ext cx="153226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4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11" y="2513136"/>
            <a:ext cx="5326862" cy="7093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8149" y="1321241"/>
            <a:ext cx="100817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	วิธีการ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คำนวณน้ำหนักที่เหมาะสมมีอยู่หลายวิธี แต่วิธีการหนึ่งที่คำนวณได้ง่าย ๆ จะคำนวณได้จาก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22.9 คูณ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กับความสูงเป็นเมตรยกกำลังสอง</a:t>
            </a:r>
          </a:p>
          <a:p>
            <a:endParaRPr lang="th-TH" sz="2800" dirty="0">
              <a:latin typeface="TH Sarabun New" pitchFamily="34" charset="-34"/>
              <a:cs typeface="TH Sarabun New" pitchFamily="34" charset="-34"/>
            </a:endParaRPr>
          </a:p>
          <a:p>
            <a:pPr algn="ctr"/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น้ำหนักที่เหมาะสม = 22.9 </a:t>
            </a:r>
            <a:r>
              <a:rPr lang="en-US" sz="3200" dirty="0">
                <a:latin typeface="TH Sarabun New" pitchFamily="34" charset="-34"/>
                <a:cs typeface="TH Sarabun New" pitchFamily="34" charset="-34"/>
              </a:rPr>
              <a:t>x (</a:t>
            </a:r>
            <a:r>
              <a:rPr lang="th-TH" sz="3200" dirty="0">
                <a:latin typeface="TH Sarabun New" pitchFamily="34" charset="-34"/>
                <a:cs typeface="TH Sarabun New" pitchFamily="34" charset="-34"/>
              </a:rPr>
              <a:t>ความสูงเป็นเมตร)</a:t>
            </a:r>
            <a:r>
              <a:rPr lang="th-TH" sz="3200" baseline="30000" dirty="0">
                <a:latin typeface="TH Sarabun New" pitchFamily="34" charset="-34"/>
                <a:cs typeface="TH Sarabun New" pitchFamily="34" charset="-34"/>
              </a:rPr>
              <a:t>2</a:t>
            </a:r>
          </a:p>
          <a:p>
            <a:endParaRPr lang="th-TH" sz="2800" dirty="0">
              <a:latin typeface="TH Sarabun New" pitchFamily="34" charset="-34"/>
              <a:cs typeface="TH Sarabun New" pitchFamily="34" charset="-34"/>
            </a:endParaRPr>
          </a:p>
          <a:p>
            <a:pPr defTabSz="460375"/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	ถ้า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น้ำหนักของเรามากกว่าค่าที่เหมาะสมแสดงว่าเราเริ่มอ้วน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ถ้ามากกว่ามากแสดงว่าอ้วนมาก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ถ้า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น้อยกว่าแสดงว่าผอม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และ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ถ้าน้อยกว่ามากแสดงว่าผอมมากนั่นเอง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36345" y="313828"/>
            <a:ext cx="9350705" cy="789970"/>
            <a:chOff x="1336345" y="313828"/>
            <a:chExt cx="9350705" cy="789970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4D79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4D79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933786" y="706681"/>
            <a:ext cx="8753264" cy="39711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5064" y="349667"/>
            <a:ext cx="8065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การเขียนโปรแกรมคำนวณความสมส่วนของร่างกาย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255064" y="4964163"/>
            <a:ext cx="7433336" cy="1473253"/>
            <a:chOff x="2255064" y="4964163"/>
            <a:chExt cx="7433336" cy="1473253"/>
          </a:xfrm>
        </p:grpSpPr>
        <p:grpSp>
          <p:nvGrpSpPr>
            <p:cNvPr id="23" name="Group 22"/>
            <p:cNvGrpSpPr/>
            <p:nvPr/>
          </p:nvGrpSpPr>
          <p:grpSpPr>
            <a:xfrm>
              <a:off x="8396516" y="5373101"/>
              <a:ext cx="1291884" cy="1064315"/>
              <a:chOff x="9873891" y="5608321"/>
              <a:chExt cx="1291884" cy="106431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608321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912606" y="6272526"/>
                <a:ext cx="1214455" cy="400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255064" y="4964163"/>
              <a:ext cx="5756822" cy="736982"/>
              <a:chOff x="2255064" y="4964163"/>
              <a:chExt cx="5756822" cy="736982"/>
            </a:xfrm>
          </p:grpSpPr>
          <p:sp>
            <p:nvSpPr>
              <p:cNvPr id="26" name="Rounded Rectangular Callout 25"/>
              <p:cNvSpPr/>
              <p:nvPr/>
            </p:nvSpPr>
            <p:spPr>
              <a:xfrm>
                <a:off x="2255064" y="4964163"/>
                <a:ext cx="5756822" cy="736982"/>
              </a:xfrm>
              <a:prstGeom prst="wedgeRoundRectCallout">
                <a:avLst>
                  <a:gd name="adj1" fmla="val 60674"/>
                  <a:gd name="adj2" fmla="val -1388"/>
                  <a:gd name="adj3" fmla="val 1666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255064" y="5116562"/>
                <a:ext cx="57568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นักเรียนคำนวณหาค่าความสมส่วนของร่างกายเราอย่างไร</a:t>
                </a:r>
                <a:endPara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1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2191" y="1231232"/>
            <a:ext cx="6062267" cy="529952"/>
            <a:chOff x="752191" y="1231232"/>
            <a:chExt cx="6062267" cy="529952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231232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91230" y="1280700"/>
              <a:ext cx="5923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เขียนโปรแกรมคำนวณความสมส่วนของร่างกายได้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230628"/>
            <a:ext cx="12191999" cy="723238"/>
            <a:chOff x="0" y="230628"/>
            <a:chExt cx="12191999" cy="723238"/>
          </a:xfrm>
        </p:grpSpPr>
        <p:sp>
          <p:nvSpPr>
            <p:cNvPr id="26" name="Rectangle 25"/>
            <p:cNvSpPr/>
            <p:nvPr/>
          </p:nvSpPr>
          <p:spPr>
            <a:xfrm>
              <a:off x="0" y="307335"/>
              <a:ext cx="2709333" cy="590070"/>
            </a:xfrm>
            <a:prstGeom prst="rect">
              <a:avLst/>
            </a:prstGeom>
            <a:solidFill>
              <a:srgbClr val="EFC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09332" y="301127"/>
              <a:ext cx="9482667" cy="590070"/>
            </a:xfrm>
            <a:prstGeom prst="rect">
              <a:avLst/>
            </a:prstGeom>
            <a:solidFill>
              <a:srgbClr val="E1E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18381" y="230628"/>
              <a:ext cx="707989" cy="7232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49A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0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285428" y="299120"/>
              <a:ext cx="573894" cy="586255"/>
            </a:xfrm>
            <a:prstGeom prst="ellipse">
              <a:avLst/>
            </a:prstGeom>
            <a:solidFill>
              <a:srgbClr val="F49A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4201" y="369091"/>
              <a:ext cx="9531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itchFamily="34" charset="-34"/>
                  <a:cs typeface="TH Sarabun New" pitchFamily="34" charset="-34"/>
                </a:rPr>
                <a:t>กิจกรรมที่	        น้ำหนักที่เหมาะสม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0458" y="290347"/>
              <a:ext cx="647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itchFamily="34" charset="-34"/>
                  <a:cs typeface="TH Sarabun New" pitchFamily="34" charset="-34"/>
                </a:rPr>
                <a:t>2.8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72875" y="1143850"/>
            <a:ext cx="3933382" cy="646331"/>
            <a:chOff x="7272875" y="1143850"/>
            <a:chExt cx="3933382" cy="646331"/>
          </a:xfrm>
        </p:grpSpPr>
        <p:grpSp>
          <p:nvGrpSpPr>
            <p:cNvPr id="37" name="Group 36"/>
            <p:cNvGrpSpPr/>
            <p:nvPr/>
          </p:nvGrpSpPr>
          <p:grpSpPr>
            <a:xfrm>
              <a:off x="7272875" y="1231776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440483" y="1143850"/>
              <a:ext cx="37657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คอมพิวเตอร์  1  เครื่อง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2191" y="2033092"/>
            <a:ext cx="10033759" cy="3819874"/>
            <a:chOff x="752191" y="2033092"/>
            <a:chExt cx="10033759" cy="3819874"/>
          </a:xfrm>
        </p:grpSpPr>
        <p:grpSp>
          <p:nvGrpSpPr>
            <p:cNvPr id="9" name="Group 8"/>
            <p:cNvGrpSpPr/>
            <p:nvPr/>
          </p:nvGrpSpPr>
          <p:grpSpPr>
            <a:xfrm>
              <a:off x="752191" y="2033092"/>
              <a:ext cx="1723248" cy="600164"/>
              <a:chOff x="752191" y="2033092"/>
              <a:chExt cx="1723248" cy="60016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2099247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33427" y="2033092"/>
                <a:ext cx="11051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วิธีปฏิบัติ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033427" y="2805978"/>
              <a:ext cx="975252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ิจกรรมนี้จะเขียนโปรแกรมให้ป้อนค่าความสูงในหน่วยของเซนติเมตรแล้วให้คอมพิวเตอร์แจ้งน้ำหนักที่เหมาะสมออกมา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โดย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เราสามารถออกแบบโปรแกรมได้ ดังนี้</a:t>
              </a:r>
            </a:p>
            <a:p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รับค่าความสูงเป็นเซนติเมตรมาเก็บใน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H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น้ำหนักที่เหมาะสมเท่ากับ 22.9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x (H/100) x (H/100)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แสดงน้ำหนักที่เหมาะสม</a:t>
              </a:r>
            </a:p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จบ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3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8104" y="79599"/>
            <a:ext cx="1723248" cy="600164"/>
            <a:chOff x="298104" y="79599"/>
            <a:chExt cx="1723248" cy="600164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02772" y="79599"/>
              <a:ext cx="157626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2913" y="694346"/>
            <a:ext cx="5046780" cy="6035722"/>
            <a:chOff x="602913" y="694346"/>
            <a:chExt cx="5046780" cy="6035722"/>
          </a:xfrm>
        </p:grpSpPr>
        <p:sp>
          <p:nvSpPr>
            <p:cNvPr id="8" name="TextBox 7"/>
            <p:cNvSpPr txBox="1"/>
            <p:nvPr/>
          </p:nvSpPr>
          <p:spPr>
            <a:xfrm>
              <a:off x="602913" y="694346"/>
              <a:ext cx="50467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เปิดโปรแกรม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Scratch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แล้วประกาศตัวแปรขึ้นมา 3 ตัว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โดยตัว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B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เป็นค่าน้ำหนักที่เหมาะสมที่คำนวณได้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ตัว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H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เก็บ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ความสูงเป็นเซนติเมตร ตัวแปร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M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เป็น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น้ำหนักเป็นกิโลกรัม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 t="17596" r="33481" b="38957"/>
            <a:stretch/>
          </p:blipFill>
          <p:spPr>
            <a:xfrm>
              <a:off x="1110163" y="2153802"/>
              <a:ext cx="4165451" cy="457626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333827" y="750124"/>
            <a:ext cx="5616353" cy="3843647"/>
            <a:chOff x="6333827" y="750124"/>
            <a:chExt cx="5616353" cy="3843647"/>
          </a:xfrm>
        </p:grpSpPr>
        <p:sp>
          <p:nvSpPr>
            <p:cNvPr id="14" name="TextBox 13"/>
            <p:cNvSpPr txBox="1"/>
            <p:nvPr/>
          </p:nvSpPr>
          <p:spPr>
            <a:xfrm>
              <a:off x="6479214" y="750124"/>
              <a:ext cx="3655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2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เขียนโปรแกรมให้ถามว่าคุณสูงเท่าไร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นำมาเก็บในตัวแปร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H</a:t>
              </a:r>
              <a:endParaRPr lang="th-TH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3" t="66304" r="9847" b="9297"/>
            <a:stretch/>
          </p:blipFill>
          <p:spPr>
            <a:xfrm>
              <a:off x="6333827" y="2199478"/>
              <a:ext cx="5616353" cy="239429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8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7828" y="770548"/>
            <a:ext cx="5210066" cy="4802084"/>
            <a:chOff x="487828" y="770548"/>
            <a:chExt cx="5210066" cy="4802084"/>
          </a:xfrm>
        </p:grpSpPr>
        <p:sp>
          <p:nvSpPr>
            <p:cNvPr id="8" name="TextBox 7"/>
            <p:cNvSpPr txBox="1"/>
            <p:nvPr/>
          </p:nvSpPr>
          <p:spPr>
            <a:xfrm>
              <a:off x="487828" y="770548"/>
              <a:ext cx="52100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3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คำนวณค่าน้ำหนักที่เหมาะสมมาเก็บในตัวแปร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B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แต่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การคำนวณต้องนำ 22.9 คูณกับ (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H/100)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คูณ (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H/100)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ดังนั้นนำตัว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ดำเนินการคูณมากำหนดค่าให้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B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กำหนด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ตัว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ตั้งเป็น 22.9 ดังภาพ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5" t="17564" r="10482" b="44771"/>
            <a:stretch/>
          </p:blipFill>
          <p:spPr>
            <a:xfrm>
              <a:off x="888804" y="2316428"/>
              <a:ext cx="4798204" cy="325620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403014" y="868522"/>
            <a:ext cx="5365998" cy="3795331"/>
            <a:chOff x="6403014" y="868522"/>
            <a:chExt cx="5365998" cy="3795331"/>
          </a:xfrm>
        </p:grpSpPr>
        <p:sp>
          <p:nvSpPr>
            <p:cNvPr id="14" name="TextBox 13"/>
            <p:cNvSpPr txBox="1"/>
            <p:nvPr/>
          </p:nvSpPr>
          <p:spPr>
            <a:xfrm>
              <a:off x="6403014" y="868522"/>
              <a:ext cx="53659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นำตัวดำเนินการคูณมาวางเพิ่มอีกหนึ่งตัว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เนื่องจาก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การคำนวณต้องคูณตัวเลข 2 ครั้ง ดังภาพ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61" t="64282" r="14437" b="9650"/>
            <a:stretch/>
          </p:blipFill>
          <p:spPr>
            <a:xfrm>
              <a:off x="6822205" y="2013626"/>
              <a:ext cx="4527615" cy="265022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98104" y="79599"/>
            <a:ext cx="1779720" cy="600164"/>
            <a:chOff x="298104" y="79599"/>
            <a:chExt cx="1779720" cy="600164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13657" y="79599"/>
              <a:ext cx="166416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0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1886" y="868522"/>
            <a:ext cx="5562600" cy="5336334"/>
            <a:chOff x="391886" y="868522"/>
            <a:chExt cx="5562600" cy="5336334"/>
          </a:xfrm>
        </p:grpSpPr>
        <p:sp>
          <p:nvSpPr>
            <p:cNvPr id="8" name="TextBox 7"/>
            <p:cNvSpPr txBox="1"/>
            <p:nvPr/>
          </p:nvSpPr>
          <p:spPr>
            <a:xfrm>
              <a:off x="391886" y="868522"/>
              <a:ext cx="556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5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คำนวณค่าความสูงหารด้วย 100 โดยใส่ตัวดำเนินการ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หารลง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ไปแล้วกำหนดให้หารด้วย 100 ดังภาพ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3" t="14694" r="9973" b="39773"/>
            <a:stretch/>
          </p:blipFill>
          <p:spPr>
            <a:xfrm>
              <a:off x="620485" y="1939299"/>
              <a:ext cx="5234231" cy="426555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552742" y="863900"/>
            <a:ext cx="5217102" cy="3512158"/>
            <a:chOff x="6552742" y="863900"/>
            <a:chExt cx="5217102" cy="3512158"/>
          </a:xfrm>
        </p:grpSpPr>
        <p:sp>
          <p:nvSpPr>
            <p:cNvPr id="14" name="TextBox 13"/>
            <p:cNvSpPr txBox="1"/>
            <p:nvPr/>
          </p:nvSpPr>
          <p:spPr>
            <a:xfrm>
              <a:off x="6552742" y="863900"/>
              <a:ext cx="46786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6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ใส่ตัวดำเนินการหารเพื่อกำหนดให้คูณด้วยความ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สูง</a:t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แล้ว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หารด้วย 100 อีกครั้ง ดังภาพ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8" t="67584" r="10112" b="8921"/>
            <a:stretch/>
          </p:blipFill>
          <p:spPr>
            <a:xfrm>
              <a:off x="6854890" y="2069928"/>
              <a:ext cx="4914954" cy="230613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98104" y="79599"/>
            <a:ext cx="1723248" cy="600164"/>
            <a:chOff x="298104" y="79599"/>
            <a:chExt cx="1723248" cy="600164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91886" y="79599"/>
              <a:ext cx="162946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9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403014" y="857636"/>
            <a:ext cx="5255586" cy="3469209"/>
            <a:chOff x="6403014" y="857636"/>
            <a:chExt cx="5255586" cy="3469209"/>
          </a:xfrm>
        </p:grpSpPr>
        <p:sp>
          <p:nvSpPr>
            <p:cNvPr id="14" name="TextBox 13"/>
            <p:cNvSpPr txBox="1"/>
            <p:nvPr/>
          </p:nvSpPr>
          <p:spPr>
            <a:xfrm>
              <a:off x="6403014" y="857636"/>
              <a:ext cx="52555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8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ทดลองรันโปรแกรม จะพบว่าแมวจะแสดงข้อความว่า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“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คุณสูงเท่าไร” จากนั้นทดลองป้อนค่า 175 ลงไป 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จะพบว่าโปรแกรมจะแจ้งว่าน้ำหนักที่เหมาะสมคือ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70.13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ดังภาพ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1" t="56689" r="11562" b="20589"/>
            <a:stretch/>
          </p:blipFill>
          <p:spPr>
            <a:xfrm>
              <a:off x="6815549" y="2426509"/>
              <a:ext cx="4729975" cy="190033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98105" y="868522"/>
            <a:ext cx="5971078" cy="4097230"/>
            <a:chOff x="298105" y="868522"/>
            <a:chExt cx="5971078" cy="40972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1" t="18140" r="20012" b="54195"/>
            <a:stretch/>
          </p:blipFill>
          <p:spPr>
            <a:xfrm>
              <a:off x="901958" y="2197909"/>
              <a:ext cx="4746171" cy="2767843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98105" y="868522"/>
              <a:ext cx="5971078" cy="1200329"/>
              <a:chOff x="298105" y="868522"/>
              <a:chExt cx="5971078" cy="120032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98105" y="868522"/>
                <a:ext cx="597107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7"/>
                </a:pP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เขียนโปรแกรมให้แสดงค่าตัวแปร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B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ที่คำนวณได้ โดยนำ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บล็อก</a:t>
                </a:r>
                <a:b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คำสั่ง              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มาวาง โดยให้แสดงคำว่าน้ำหนักที่สมส่วนคือ </a:t>
                </a: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dirty="0" smtClean="0">
                    <a:latin typeface="TH Sarabun New" pitchFamily="34" charset="-34"/>
                    <a:cs typeface="TH Sarabun New" pitchFamily="34" charset="-34"/>
                  </a:rPr>
                  <a:t>แล้ว</a:t>
                </a:r>
                <a:r>
                  <a:rPr lang="th-TH" sz="2400" dirty="0">
                    <a:latin typeface="TH Sarabun New" pitchFamily="34" charset="-34"/>
                    <a:cs typeface="TH Sarabun New" pitchFamily="34" charset="-34"/>
                  </a:rPr>
                  <a:t>หน่วงเวลา 2 วินาที จากนั้นแสดงค่าในตัวแปร </a:t>
                </a:r>
                <a:r>
                  <a:rPr lang="en-US" sz="2400" dirty="0">
                    <a:latin typeface="TH Sarabun New" pitchFamily="34" charset="-34"/>
                    <a:cs typeface="TH Sarabun New" pitchFamily="34" charset="-34"/>
                  </a:rPr>
                  <a:t>B</a:t>
                </a:r>
                <a:endParaRPr lang="th-TH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5" name="รูปภาพ 3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3302" y="1294050"/>
                <a:ext cx="768845" cy="303962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298104" y="68713"/>
            <a:ext cx="1723248" cy="606993"/>
            <a:chOff x="298104" y="68713"/>
            <a:chExt cx="1723248" cy="606993"/>
          </a:xfrm>
        </p:grpSpPr>
        <p:grpSp>
          <p:nvGrpSpPr>
            <p:cNvPr id="4" name="Group 3"/>
            <p:cNvGrpSpPr/>
            <p:nvPr/>
          </p:nvGrpSpPr>
          <p:grpSpPr>
            <a:xfrm>
              <a:off x="298104" y="145754"/>
              <a:ext cx="1723248" cy="529952"/>
              <a:chOff x="7404737" y="1258385"/>
              <a:chExt cx="1723248" cy="60946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02771" y="68713"/>
              <a:ext cx="161823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 smtClean="0">
                  <a:latin typeface="TH Sarabun New" pitchFamily="34" charset="-34"/>
                  <a:cs typeface="TH Sarabun New" pitchFamily="34" charset="-34"/>
                </a:rPr>
                <a:t>วิธีปฏิบัติ </a:t>
              </a: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(ต่อ)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3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071641" y="300187"/>
            <a:ext cx="10872661" cy="6472032"/>
            <a:chOff x="1071641" y="300187"/>
            <a:chExt cx="10872661" cy="6472032"/>
          </a:xfrm>
        </p:grpSpPr>
        <p:sp>
          <p:nvSpPr>
            <p:cNvPr id="4" name="Rectangle 3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rgbClr val="80D3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rgbClr val="80D3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rgbClr val="70A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rgbClr val="70A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05177" y="300187"/>
              <a:ext cx="534312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5400" b="1" dirty="0">
                  <a:latin typeface="TH Sarabun New" pitchFamily="34" charset="-34"/>
                  <a:cs typeface="TH Sarabun New" pitchFamily="34" charset="-34"/>
                </a:rPr>
                <a:t>การทำงานของคอมพิวเตอร์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71641" y="1175491"/>
              <a:ext cx="10772017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en-US" sz="26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600" dirty="0">
                  <a:latin typeface="TH Sarabun New" pitchFamily="34" charset="-34"/>
                  <a:cs typeface="TH Sarabun New" pitchFamily="34" charset="-34"/>
                </a:rPr>
                <a:t>คอมพิวเตอร์จะทำงานได้จะต้องมีโปรแกรมเป็นตัวสั่งงาน ถ้าต้องการพัฒนาโปรแกรม</a:t>
              </a:r>
              <a:r>
                <a:rPr lang="th-TH" sz="2600" dirty="0" smtClean="0">
                  <a:latin typeface="TH Sarabun New" pitchFamily="34" charset="-34"/>
                  <a:cs typeface="TH Sarabun New" pitchFamily="34" charset="-34"/>
                </a:rPr>
                <a:t>ขึ้นมา</a:t>
              </a:r>
              <a:br>
                <a:rPr lang="th-TH" sz="26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600" dirty="0" smtClean="0">
                  <a:latin typeface="TH Sarabun New" pitchFamily="34" charset="-34"/>
                  <a:cs typeface="TH Sarabun New" pitchFamily="34" charset="-34"/>
                </a:rPr>
                <a:t>จะ</a:t>
              </a:r>
              <a:r>
                <a:rPr lang="th-TH" sz="2600" dirty="0">
                  <a:latin typeface="TH Sarabun New" pitchFamily="34" charset="-34"/>
                  <a:cs typeface="TH Sarabun New" pitchFamily="34" charset="-34"/>
                </a:rPr>
                <a:t>มีสองขั้นตอนหลัก คือ </a:t>
              </a:r>
            </a:p>
            <a:p>
              <a:pPr defTabSz="460375"/>
              <a:r>
                <a:rPr lang="en-US" sz="2600" b="1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600" b="1" dirty="0">
                  <a:latin typeface="TH Sarabun New" pitchFamily="34" charset="-34"/>
                  <a:cs typeface="TH Sarabun New" pitchFamily="34" charset="-34"/>
                </a:rPr>
                <a:t>ขั้นตอนแรก	</a:t>
              </a:r>
              <a:r>
                <a:rPr lang="th-TH" sz="2600" dirty="0">
                  <a:latin typeface="TH Sarabun New" pitchFamily="34" charset="-34"/>
                  <a:cs typeface="TH Sarabun New" pitchFamily="34" charset="-34"/>
                </a:rPr>
                <a:t>ต้องนึกถึงสิ่งที่ต้องการให้คอมพิวเตอร์ทำงาน โดยกำหนดออกมาเป็นขั้นตอนการทำงาน </a:t>
              </a:r>
            </a:p>
            <a:p>
              <a:pPr>
                <a:tabLst>
                  <a:tab pos="460375" algn="l"/>
                </a:tabLst>
              </a:pPr>
              <a:r>
                <a:rPr lang="en-US" sz="2600" b="1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600" b="1" dirty="0">
                  <a:latin typeface="TH Sarabun New" pitchFamily="34" charset="-34"/>
                  <a:cs typeface="TH Sarabun New" pitchFamily="34" charset="-34"/>
                </a:rPr>
                <a:t>ขั้นตอนที่สอง	</a:t>
              </a:r>
              <a:r>
                <a:rPr lang="th-TH" sz="2600" dirty="0">
                  <a:latin typeface="TH Sarabun New" pitchFamily="34" charset="-34"/>
                  <a:cs typeface="TH Sarabun New" pitchFamily="34" charset="-34"/>
                </a:rPr>
                <a:t>เปลี่ยนจากขั้นตอนการทำงานให้เป็นภาษาที่คอมพิวเตอร์</a:t>
              </a:r>
              <a:r>
                <a:rPr lang="th-TH" sz="2600" dirty="0" smtClean="0">
                  <a:latin typeface="TH Sarabun New" pitchFamily="34" charset="-34"/>
                  <a:cs typeface="TH Sarabun New" pitchFamily="34" charset="-34"/>
                </a:rPr>
                <a:t>เข้าใจ</a:t>
              </a:r>
              <a:endParaRPr lang="th-TH" sz="2600" dirty="0">
                <a:latin typeface="TH Sarabun New" pitchFamily="34" charset="-34"/>
                <a:cs typeface="TH Sarabun New" pitchFamily="34" charset="-34"/>
              </a:endParaRPr>
            </a:p>
            <a:p>
              <a:pPr defTabSz="460375"/>
              <a:r>
                <a:rPr lang="en-US" sz="26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600" dirty="0">
                  <a:latin typeface="TH Sarabun New" pitchFamily="34" charset="-34"/>
                  <a:cs typeface="TH Sarabun New" pitchFamily="34" charset="-34"/>
                </a:rPr>
                <a:t>ลำดับขั้นตอนการทำงานของคอมพิวเตอร์จะคล้ายกับการทำงานของมนุษย์ เมื่อมนุษย์จะทำงานอย่าง</a:t>
              </a:r>
              <a:r>
                <a:rPr lang="th-TH" sz="2600" dirty="0" smtClean="0">
                  <a:latin typeface="TH Sarabun New" pitchFamily="34" charset="-34"/>
                  <a:cs typeface="TH Sarabun New" pitchFamily="34" charset="-34"/>
                </a:rPr>
                <a:t>ใด</a:t>
              </a:r>
              <a:br>
                <a:rPr lang="th-TH" sz="26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600" dirty="0" smtClean="0">
                  <a:latin typeface="TH Sarabun New" pitchFamily="34" charset="-34"/>
                  <a:cs typeface="TH Sarabun New" pitchFamily="34" charset="-34"/>
                </a:rPr>
                <a:t>อย่างหนึ่งต้อง</a:t>
              </a:r>
              <a:r>
                <a:rPr lang="th-TH" sz="2600" dirty="0">
                  <a:latin typeface="TH Sarabun New" pitchFamily="34" charset="-34"/>
                  <a:cs typeface="TH Sarabun New" pitchFamily="34" charset="-34"/>
                </a:rPr>
                <a:t>มีลำดับการทำงานซึ่งออกแบบไว้อย่างเป็นขั้นตอนเช่นเดียวกับคอมพิวเตอร์ ถ้าต้องการให้</a:t>
              </a:r>
              <a:r>
                <a:rPr lang="th-TH" sz="2600" dirty="0" smtClean="0">
                  <a:latin typeface="TH Sarabun New" pitchFamily="34" charset="-34"/>
                  <a:cs typeface="TH Sarabun New" pitchFamily="34" charset="-34"/>
                </a:rPr>
                <a:t>ทำงาน</a:t>
              </a:r>
              <a:br>
                <a:rPr lang="th-TH" sz="26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600" dirty="0" smtClean="0">
                  <a:latin typeface="TH Sarabun New" pitchFamily="34" charset="-34"/>
                  <a:cs typeface="TH Sarabun New" pitchFamily="34" charset="-34"/>
                </a:rPr>
                <a:t>ลักษณะใดจะต้อง</a:t>
              </a:r>
              <a:r>
                <a:rPr lang="th-TH" sz="2600" dirty="0">
                  <a:latin typeface="TH Sarabun New" pitchFamily="34" charset="-34"/>
                  <a:cs typeface="TH Sarabun New" pitchFamily="34" charset="-34"/>
                </a:rPr>
                <a:t>มีโปรแกรมที่ออกแบบการทำงานอย่างเป็นขั้นตอนมาให้คอมพิวเตอร์ทำงานตามที่ได้ออกแบบ</a:t>
              </a:r>
              <a:r>
                <a:rPr lang="th-TH" sz="2600" dirty="0" smtClean="0">
                  <a:latin typeface="TH Sarabun New" pitchFamily="34" charset="-34"/>
                  <a:cs typeface="TH Sarabun New" pitchFamily="34" charset="-34"/>
                </a:rPr>
                <a:t>ไว้</a:t>
              </a:r>
              <a:endParaRPr lang="th-TH" sz="2600" dirty="0">
                <a:latin typeface="TH Sarabun New" pitchFamily="34" charset="-34"/>
                <a:cs typeface="TH Sarabun New" pitchFamily="34" charset="-34"/>
              </a:endParaRPr>
            </a:p>
            <a:p>
              <a:pPr defTabSz="460375"/>
              <a:r>
                <a:rPr lang="en-US" sz="26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600" dirty="0">
                  <a:latin typeface="TH Sarabun New" pitchFamily="34" charset="-34"/>
                  <a:cs typeface="TH Sarabun New" pitchFamily="34" charset="-34"/>
                </a:rPr>
                <a:t>การออกแบบขั้นตอนการทำงานเบื้องต้นให้กับคอมพิวเตอร์ เราอาจพิจารณาว่า</a:t>
              </a:r>
              <a:br>
                <a:rPr lang="th-TH" sz="26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600" dirty="0">
                  <a:latin typeface="TH Sarabun New" pitchFamily="34" charset="-34"/>
                  <a:cs typeface="TH Sarabun New" pitchFamily="34" charset="-34"/>
                </a:rPr>
                <a:t>ต้องการให้คอมพิวเตอร์รับค่าใดเข้าไป แล้วต้องการให้ประมวลผลอย่างไร </a:t>
              </a:r>
              <a:br>
                <a:rPr lang="th-TH" sz="26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600" dirty="0">
                  <a:latin typeface="TH Sarabun New" pitchFamily="34" charset="-34"/>
                  <a:cs typeface="TH Sarabun New" pitchFamily="34" charset="-34"/>
                </a:rPr>
                <a:t>ผลลัพธ์ที่ได้ออกมาเป็นแบบใด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9653" y="4037854"/>
              <a:ext cx="2614649" cy="2715536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2112982" y="5591633"/>
              <a:ext cx="6060633" cy="1180586"/>
              <a:chOff x="2112982" y="5591633"/>
              <a:chExt cx="6060633" cy="1180586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2112982" y="5754391"/>
                <a:ext cx="1291884" cy="966341"/>
                <a:chOff x="9873891" y="5608321"/>
                <a:chExt cx="1291884" cy="966341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73891" y="5608321"/>
                  <a:ext cx="1291884" cy="549652"/>
                </a:xfrm>
                <a:prstGeom prst="rect">
                  <a:avLst/>
                </a:prstGeom>
              </p:spPr>
            </p:pic>
            <p:sp>
              <p:nvSpPr>
                <p:cNvPr id="40" name="TextBox 39"/>
                <p:cNvSpPr txBox="1"/>
                <p:nvPr/>
              </p:nvSpPr>
              <p:spPr>
                <a:xfrm>
                  <a:off x="9912606" y="6174552"/>
                  <a:ext cx="1214455" cy="40011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000" b="1" dirty="0">
                      <a:latin typeface="TH Sarabun New" pitchFamily="34" charset="-34"/>
                      <a:cs typeface="TH Sarabun New" pitchFamily="34" charset="-34"/>
                    </a:rPr>
                    <a:t>คำถามสำคัญ</a:t>
                  </a:r>
                </a:p>
              </p:txBody>
            </p:sp>
          </p:grpSp>
          <p:sp>
            <p:nvSpPr>
              <p:cNvPr id="41" name="Rounded Rectangular Callout 40"/>
              <p:cNvSpPr/>
              <p:nvPr/>
            </p:nvSpPr>
            <p:spPr>
              <a:xfrm>
                <a:off x="3914258" y="5591633"/>
                <a:ext cx="4259357" cy="1101566"/>
              </a:xfrm>
              <a:prstGeom prst="wedgeRoundRectCallout">
                <a:avLst>
                  <a:gd name="adj1" fmla="val -60344"/>
                  <a:gd name="adj2" fmla="val -80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996448" y="5618057"/>
                <a:ext cx="4080752" cy="115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การทำงานของคอมพิวเตอร์ หากเปรียบเทียบกับ</a:t>
                </a:r>
                <a:r>
                  <a:rPr lang="en-US" sz="2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en-US" sz="2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การทำงานของร่างกายเราจะเปรียบได้กับอวัยวะใดบ้าง</a:t>
                </a:r>
                <a:endParaRPr lang="en-US" sz="2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9127" y="230155"/>
            <a:ext cx="10593355" cy="6176865"/>
          </a:xfrm>
          <a:prstGeom prst="roundRect">
            <a:avLst>
              <a:gd name="adj" fmla="val 10524"/>
            </a:avLst>
          </a:prstGeom>
          <a:solidFill>
            <a:schemeClr val="bg1"/>
          </a:solidFill>
          <a:ln w="57150">
            <a:solidFill>
              <a:srgbClr val="9095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3733" y="276459"/>
            <a:ext cx="7961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60375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	จากกิจกรรมเป็นการเขียนโปรแกรมให้คํานวณอย่างง่าย เราสามารถพัฒนาโปรแกรมต่อ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ให้คอมพิวเตอร์ถามว่าเราน้ำหนักเท่าไร เมื่อป้อนน้ำหนักลงไปแล้ว แจ้งว่าเราอ้วนหรือเราผอม 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4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โดย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ออกแบบโปรแกรมได้</a:t>
            </a:r>
            <a:r>
              <a:rPr lang="th-TH" sz="2400" dirty="0" smtClean="0">
                <a:latin typeface="TH Sarabun New" pitchFamily="34" charset="-34"/>
                <a:cs typeface="TH Sarabun New" pitchFamily="34" charset="-34"/>
              </a:rPr>
              <a:t>ดังผัง</a:t>
            </a: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งานต่อไปนี้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4989" r="6288" b="45397"/>
          <a:stretch/>
        </p:blipFill>
        <p:spPr>
          <a:xfrm>
            <a:off x="3006187" y="1336314"/>
            <a:ext cx="6151226" cy="4977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9127" y="230155"/>
            <a:ext cx="10593355" cy="6176865"/>
          </a:xfrm>
          <a:prstGeom prst="roundRect">
            <a:avLst>
              <a:gd name="adj" fmla="val 10524"/>
            </a:avLst>
          </a:prstGeom>
          <a:solidFill>
            <a:schemeClr val="bg1"/>
          </a:solidFill>
          <a:ln w="57150">
            <a:solidFill>
              <a:srgbClr val="9095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61512" r="13577" b="7111"/>
          <a:stretch/>
        </p:blipFill>
        <p:spPr>
          <a:xfrm>
            <a:off x="1137870" y="2244132"/>
            <a:ext cx="4085293" cy="2899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11247" r="7432" b="41950"/>
          <a:stretch/>
        </p:blipFill>
        <p:spPr>
          <a:xfrm>
            <a:off x="5936484" y="2009253"/>
            <a:ext cx="4842351" cy="3740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36484" y="868342"/>
            <a:ext cx="484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เมื่อทดลองรันโปรแกรมแล้วป้อนความสูงเป็น 175 </a:t>
            </a:r>
            <a:br>
              <a:rPr lang="th-TH" sz="2400" dirty="0">
                <a:latin typeface="TH Sarabun New" pitchFamily="34" charset="-34"/>
                <a:cs typeface="TH Sarabun New" pitchFamily="34" charset="-34"/>
              </a:rPr>
            </a:br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ป้อนน้ำหนักเป็น 64 โปรแกรมจะแจ้งว่า “คุณผอม”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69817" y="868522"/>
            <a:ext cx="4031391" cy="1039534"/>
            <a:chOff x="969817" y="868522"/>
            <a:chExt cx="4031391" cy="1039534"/>
          </a:xfrm>
        </p:grpSpPr>
        <p:sp>
          <p:nvSpPr>
            <p:cNvPr id="7" name="TextBox 6"/>
            <p:cNvSpPr txBox="1"/>
            <p:nvPr/>
          </p:nvSpPr>
          <p:spPr>
            <a:xfrm>
              <a:off x="969817" y="868522"/>
              <a:ext cx="40313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สำหรับการตรวจสอบเงื่อนไขสามารถนำ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บล็อกคำสั่ง               มาใช้งานได้ ดังภาพ</a:t>
              </a:r>
            </a:p>
          </p:txBody>
        </p:sp>
        <p:pic>
          <p:nvPicPr>
            <p:cNvPr id="10" name="รูปภาพ 3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718" y="1204598"/>
              <a:ext cx="850362" cy="70345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5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6422" y="313725"/>
            <a:ext cx="8010526" cy="854080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8291" y="2112271"/>
            <a:ext cx="6362639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เครื่องพิมพ์เป็นอุปกรณ์ที่ทำหน้าที่เกี่ยวกับอะไร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หน่วยรับเข้า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หน่วยส่งออก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หน่วยจัดเก็บข้อมูล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หน่วยประมวลผล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6405" y="1252780"/>
            <a:ext cx="8122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2</a:t>
            </a:r>
            <a:r>
              <a:rPr lang="en-US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800" b="1" dirty="0">
                <a:solidFill>
                  <a:srgbClr val="0000FF"/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การเขียนโปรแกรมเบื้องต้น</a:t>
            </a:r>
          </a:p>
        </p:txBody>
      </p:sp>
      <p:sp>
        <p:nvSpPr>
          <p:cNvPr id="9" name="Oval 8"/>
          <p:cNvSpPr/>
          <p:nvPr/>
        </p:nvSpPr>
        <p:spPr>
          <a:xfrm>
            <a:off x="1113941" y="396848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587341" y="2104893"/>
            <a:ext cx="3657539" cy="4251765"/>
            <a:chOff x="7587341" y="2104893"/>
            <a:chExt cx="3657539" cy="4251765"/>
          </a:xfrm>
        </p:grpSpPr>
        <p:grpSp>
          <p:nvGrpSpPr>
            <p:cNvPr id="6" name="Group 5"/>
            <p:cNvGrpSpPr/>
            <p:nvPr/>
          </p:nvGrpSpPr>
          <p:grpSpPr>
            <a:xfrm>
              <a:off x="7587341" y="2104893"/>
              <a:ext cx="3633158" cy="2148631"/>
              <a:chOff x="7992288" y="2423160"/>
              <a:chExt cx="3633158" cy="2148631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7992288" y="2423160"/>
                <a:ext cx="3633158" cy="2115404"/>
              </a:xfrm>
              <a:prstGeom prst="wedgeRoundRectCallout">
                <a:avLst>
                  <a:gd name="adj1" fmla="val 31391"/>
                  <a:gd name="adj2" fmla="val 80153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045402" y="2509688"/>
                <a:ext cx="348207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thaiDist"/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2)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เพราะเครื่องพิมพ์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มี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หน้าที่พิมพ์ข้อมูล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ออกมา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บน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กระดาษ จึงเป็นการทำงานของหน่วยส่งออก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21150" y="4745809"/>
              <a:ext cx="1423730" cy="16108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3	4	5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9031640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คอมพิวเตอร์จะทำงานตามที่เราต้องการได้ ต้องมีอะไรเป็นตัวสั่งการ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เสียง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จอภาพ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หน่วยประมวลผลกลาง</a:t>
            </a:r>
          </a:p>
        </p:txBody>
      </p:sp>
      <p:sp>
        <p:nvSpPr>
          <p:cNvPr id="13" name="Oval 12"/>
          <p:cNvSpPr/>
          <p:nvPr/>
        </p:nvSpPr>
        <p:spPr>
          <a:xfrm>
            <a:off x="1482783" y="342794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86364" y="1922808"/>
            <a:ext cx="4157849" cy="4150426"/>
            <a:chOff x="7598229" y="2401387"/>
            <a:chExt cx="4157849" cy="4150426"/>
          </a:xfrm>
        </p:grpSpPr>
        <p:grpSp>
          <p:nvGrpSpPr>
            <p:cNvPr id="3" name="Group 2"/>
            <p:cNvGrpSpPr/>
            <p:nvPr/>
          </p:nvGrpSpPr>
          <p:grpSpPr>
            <a:xfrm>
              <a:off x="7598229" y="2401387"/>
              <a:ext cx="4157849" cy="1788057"/>
              <a:chOff x="7598229" y="2401387"/>
              <a:chExt cx="4157849" cy="1788057"/>
            </a:xfrm>
          </p:grpSpPr>
          <p:sp>
            <p:nvSpPr>
              <p:cNvPr id="14" name="Rounded Rectangular Callout 13"/>
              <p:cNvSpPr/>
              <p:nvPr/>
            </p:nvSpPr>
            <p:spPr>
              <a:xfrm>
                <a:off x="7598229" y="2401387"/>
                <a:ext cx="4157849" cy="1788057"/>
              </a:xfrm>
              <a:prstGeom prst="wedgeRoundRectCallout">
                <a:avLst>
                  <a:gd name="adj1" fmla="val 32609"/>
                  <a:gd name="adj2" fmla="val 92265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728855" y="2585890"/>
                <a:ext cx="383177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thaiDist"/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เพราะการ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ที่คอมพิวเตอร์จะทำงานตามที่เราต้องการ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ได้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ต้อง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มีโปรแกรมเป็นตัวสั่งการ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32348" y="4940964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3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4	5	6	7	8	9	10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5967145" y="5410199"/>
            <a:ext cx="6074508" cy="1325953"/>
            <a:chOff x="5967145" y="5410199"/>
            <a:chExt cx="6074508" cy="1325953"/>
          </a:xfrm>
        </p:grpSpPr>
        <p:grpSp>
          <p:nvGrpSpPr>
            <p:cNvPr id="3" name="Group 2"/>
            <p:cNvGrpSpPr/>
            <p:nvPr/>
          </p:nvGrpSpPr>
          <p:grpSpPr>
            <a:xfrm>
              <a:off x="5967145" y="5548604"/>
              <a:ext cx="4358056" cy="1104343"/>
              <a:chOff x="5450224" y="5243804"/>
              <a:chExt cx="4358056" cy="1104343"/>
            </a:xfrm>
          </p:grpSpPr>
          <p:sp>
            <p:nvSpPr>
              <p:cNvPr id="14" name="Rounded Rectangular Callout 13"/>
              <p:cNvSpPr/>
              <p:nvPr/>
            </p:nvSpPr>
            <p:spPr>
              <a:xfrm>
                <a:off x="5450224" y="5243804"/>
                <a:ext cx="4336284" cy="1054452"/>
              </a:xfrm>
              <a:prstGeom prst="wedgeRoundRectCallout">
                <a:avLst>
                  <a:gd name="adj1" fmla="val 60813"/>
                  <a:gd name="adj2" fmla="val -25651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564156" y="5270929"/>
                <a:ext cx="424412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เพราะเป็น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การใช้สัญลักษณ์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อัลกอริทึมที่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ถูกต้อง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69725" y="5410199"/>
              <a:ext cx="1171928" cy="1325953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1113941" y="629299"/>
            <a:ext cx="9448420" cy="4554025"/>
            <a:chOff x="1113941" y="629299"/>
            <a:chExt cx="9448420" cy="4554025"/>
          </a:xfrm>
        </p:grpSpPr>
        <p:sp>
          <p:nvSpPr>
            <p:cNvPr id="12" name="TextBox 11"/>
            <p:cNvSpPr txBox="1"/>
            <p:nvPr/>
          </p:nvSpPr>
          <p:spPr>
            <a:xfrm>
              <a:off x="1113941" y="629299"/>
              <a:ext cx="9448420" cy="85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Font typeface="+mj-lt"/>
                <a:buAutoNum type="arabicPeriod" startAt="3"/>
              </a:pPr>
              <a:r>
                <a: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การเขียนอัลกอริทึมให้ผึ้งเดินไปเก็บน้ำหวาน ข้อใดใช้สัญลักษณ์ถูกต้อง</a:t>
              </a:r>
              <a:endPara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9280" y="1486705"/>
              <a:ext cx="79335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en-US" sz="4400" dirty="0">
                  <a:latin typeface="TH Sarabun New" pitchFamily="34" charset="-34"/>
                  <a:cs typeface="TH Sarabun New" pitchFamily="34" charset="-34"/>
                </a:rPr>
                <a:t>)		     2)			</a:t>
              </a:r>
              <a:r>
                <a:rPr lang="en-US" sz="4400" dirty="0" smtClean="0">
                  <a:latin typeface="TH Sarabun New" pitchFamily="34" charset="-34"/>
                  <a:cs typeface="TH Sarabun New" pitchFamily="34" charset="-34"/>
                </a:rPr>
                <a:t> 3</a:t>
              </a:r>
              <a:r>
                <a:rPr lang="en-US" sz="4400" dirty="0">
                  <a:latin typeface="TH Sarabun New" pitchFamily="34" charset="-34"/>
                  <a:cs typeface="TH Sarabun New" pitchFamily="34" charset="-34"/>
                </a:rPr>
                <a:t>)		    </a:t>
              </a:r>
              <a:r>
                <a:rPr lang="en-US" sz="4400" dirty="0" smtClean="0">
                  <a:latin typeface="TH Sarabun New" pitchFamily="34" charset="-34"/>
                  <a:cs typeface="TH Sarabun New" pitchFamily="34" charset="-34"/>
                </a:rPr>
                <a:t>   </a:t>
              </a:r>
              <a:r>
                <a:rPr lang="en-US" sz="4400" dirty="0">
                  <a:latin typeface="TH Sarabun New" pitchFamily="34" charset="-34"/>
                  <a:cs typeface="TH Sarabun New" pitchFamily="34" charset="-34"/>
                </a:rPr>
                <a:t>4)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460873" y="2256146"/>
              <a:ext cx="1645920" cy="2664203"/>
              <a:chOff x="764169" y="2452094"/>
              <a:chExt cx="1645920" cy="2664203"/>
            </a:xfrm>
          </p:grpSpPr>
          <p:sp>
            <p:nvSpPr>
              <p:cNvPr id="11" name="Flowchart: Process 10"/>
              <p:cNvSpPr/>
              <p:nvPr/>
            </p:nvSpPr>
            <p:spPr>
              <a:xfrm>
                <a:off x="764169" y="3891376"/>
                <a:ext cx="1645920" cy="476968"/>
              </a:xfrm>
              <a:prstGeom prst="flowChartProcess">
                <a:avLst/>
              </a:prstGeom>
              <a:solidFill>
                <a:srgbClr val="F0CA8C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เก็บน้ำหวาน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1585731" y="3606680"/>
                <a:ext cx="2796" cy="252323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1585731" y="4372815"/>
                <a:ext cx="2796" cy="252323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Flowchart: Process 26"/>
              <p:cNvSpPr/>
              <p:nvPr/>
            </p:nvSpPr>
            <p:spPr>
              <a:xfrm>
                <a:off x="764169" y="3155183"/>
                <a:ext cx="1645920" cy="436315"/>
              </a:xfrm>
              <a:prstGeom prst="flowChartProcess">
                <a:avLst/>
              </a:prstGeom>
              <a:solidFill>
                <a:srgbClr val="F0CA8C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เดิน 2 ก้าว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8" name="Flowchart: Process 27"/>
              <p:cNvSpPr/>
              <p:nvPr/>
            </p:nvSpPr>
            <p:spPr>
              <a:xfrm>
                <a:off x="1036623" y="2452094"/>
                <a:ext cx="1101012" cy="446132"/>
              </a:xfrm>
              <a:prstGeom prst="flowChartProcess">
                <a:avLst/>
              </a:prstGeom>
              <a:solidFill>
                <a:srgbClr val="F0CA8C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4" name="Flowchart: Process 33"/>
              <p:cNvSpPr/>
              <p:nvPr/>
            </p:nvSpPr>
            <p:spPr>
              <a:xfrm>
                <a:off x="1036623" y="4646377"/>
                <a:ext cx="1101012" cy="469920"/>
              </a:xfrm>
              <a:prstGeom prst="flowChartProcess">
                <a:avLst/>
              </a:prstGeom>
              <a:solidFill>
                <a:srgbClr val="F0CA8C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จบ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4" name="Straight Arrow Connector 3"/>
              <p:cNvCxnSpPr>
                <a:stCxn id="28" idx="2"/>
                <a:endCxn id="27" idx="0"/>
              </p:cNvCxnSpPr>
              <p:nvPr/>
            </p:nvCxnSpPr>
            <p:spPr>
              <a:xfrm>
                <a:off x="1587129" y="2898226"/>
                <a:ext cx="0" cy="256957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3700846" y="2267032"/>
              <a:ext cx="1746413" cy="2597603"/>
              <a:chOff x="2862624" y="2462980"/>
              <a:chExt cx="1746413" cy="2597603"/>
            </a:xfrm>
          </p:grpSpPr>
          <p:sp>
            <p:nvSpPr>
              <p:cNvPr id="30" name="Flowchart: Alternate Process 29"/>
              <p:cNvSpPr/>
              <p:nvPr/>
            </p:nvSpPr>
            <p:spPr>
              <a:xfrm>
                <a:off x="2960595" y="3187842"/>
                <a:ext cx="1645920" cy="436314"/>
              </a:xfrm>
              <a:prstGeom prst="flowChartAlternateProcess">
                <a:avLst/>
              </a:prstGeom>
              <a:solidFill>
                <a:srgbClr val="BEA8CE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เดิน 2 ก้าว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3" name="Flowchart: Data 32"/>
              <p:cNvSpPr/>
              <p:nvPr/>
            </p:nvSpPr>
            <p:spPr>
              <a:xfrm>
                <a:off x="2960595" y="2462980"/>
                <a:ext cx="1645920" cy="441683"/>
              </a:xfrm>
              <a:prstGeom prst="flowChartInputOutput">
                <a:avLst/>
              </a:prstGeom>
              <a:solidFill>
                <a:srgbClr val="F69B8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5" name="Flowchart: Alternate Process 34"/>
              <p:cNvSpPr/>
              <p:nvPr/>
            </p:nvSpPr>
            <p:spPr>
              <a:xfrm>
                <a:off x="2963117" y="3923327"/>
                <a:ext cx="1645920" cy="455919"/>
              </a:xfrm>
              <a:prstGeom prst="flowChartAlternateProcess">
                <a:avLst/>
              </a:prstGeom>
              <a:solidFill>
                <a:srgbClr val="BEA8CE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เก็บน้ำหวาน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6" name="Flowchart: Data 35"/>
              <p:cNvSpPr/>
              <p:nvPr/>
            </p:nvSpPr>
            <p:spPr>
              <a:xfrm>
                <a:off x="2862624" y="4646377"/>
                <a:ext cx="1645920" cy="414206"/>
              </a:xfrm>
              <a:prstGeom prst="flowChartInputOutput">
                <a:avLst/>
              </a:prstGeom>
              <a:solidFill>
                <a:srgbClr val="F69B8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จบ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3825929" y="3647983"/>
                <a:ext cx="2796" cy="252323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>
                <a:off x="3799484" y="4395282"/>
                <a:ext cx="2796" cy="252323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3835691" y="2909112"/>
                <a:ext cx="0" cy="256958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8523547" y="2196175"/>
              <a:ext cx="2028973" cy="2987149"/>
              <a:chOff x="7663553" y="2196175"/>
              <a:chExt cx="2028973" cy="2987149"/>
            </a:xfrm>
          </p:grpSpPr>
          <p:sp>
            <p:nvSpPr>
              <p:cNvPr id="40" name="Flowchart: Alternate Process 39"/>
              <p:cNvSpPr/>
              <p:nvPr/>
            </p:nvSpPr>
            <p:spPr>
              <a:xfrm>
                <a:off x="8066324" y="2196175"/>
                <a:ext cx="1248304" cy="503853"/>
              </a:xfrm>
              <a:prstGeom prst="flowChartAlternateProcess">
                <a:avLst/>
              </a:prstGeom>
              <a:solidFill>
                <a:srgbClr val="BDA7CD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1" name="Flowchart: Alternate Process 40"/>
              <p:cNvSpPr/>
              <p:nvPr/>
            </p:nvSpPr>
            <p:spPr>
              <a:xfrm>
                <a:off x="8217072" y="4732874"/>
                <a:ext cx="932604" cy="450450"/>
              </a:xfrm>
              <a:prstGeom prst="flowChartAlternateProcess">
                <a:avLst/>
              </a:prstGeom>
              <a:solidFill>
                <a:srgbClr val="BDA7CD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จบ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2" name="Flowchart: Process 41"/>
              <p:cNvSpPr/>
              <p:nvPr/>
            </p:nvSpPr>
            <p:spPr>
              <a:xfrm>
                <a:off x="7663553" y="3850177"/>
                <a:ext cx="2028973" cy="561493"/>
              </a:xfrm>
              <a:prstGeom prst="flowChartProcess">
                <a:avLst/>
              </a:prstGeom>
              <a:solidFill>
                <a:srgbClr val="F0CA8C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เก็บน้ำหวาน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3" name="Flowchart: Process 42"/>
              <p:cNvSpPr/>
              <p:nvPr/>
            </p:nvSpPr>
            <p:spPr>
              <a:xfrm>
                <a:off x="7690671" y="3027917"/>
                <a:ext cx="1984285" cy="531646"/>
              </a:xfrm>
              <a:prstGeom prst="flowChartProcess">
                <a:avLst/>
              </a:prstGeom>
              <a:solidFill>
                <a:srgbClr val="F0CA8C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เดิน 2 ก้าว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>
                <a:off x="8681735" y="3545538"/>
                <a:ext cx="3288" cy="303118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8690476" y="4416450"/>
                <a:ext cx="492" cy="303118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8687807" y="2710708"/>
                <a:ext cx="0" cy="308686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5856537" y="2237183"/>
              <a:ext cx="2296886" cy="2888121"/>
              <a:chOff x="4985657" y="2248069"/>
              <a:chExt cx="2296886" cy="2888121"/>
            </a:xfrm>
          </p:grpSpPr>
          <p:sp>
            <p:nvSpPr>
              <p:cNvPr id="37" name="Flowchart: Alternate Process 36"/>
              <p:cNvSpPr/>
              <p:nvPr/>
            </p:nvSpPr>
            <p:spPr>
              <a:xfrm>
                <a:off x="5442857" y="2248069"/>
                <a:ext cx="1306285" cy="435246"/>
              </a:xfrm>
              <a:prstGeom prst="flowChartAlternateProcess">
                <a:avLst/>
              </a:prstGeom>
              <a:solidFill>
                <a:srgbClr val="BDA7CD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เริ่มต้น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Flowchart: Decision 5"/>
              <p:cNvSpPr/>
              <p:nvPr/>
            </p:nvSpPr>
            <p:spPr>
              <a:xfrm>
                <a:off x="4985657" y="2917846"/>
                <a:ext cx="2296886" cy="736552"/>
              </a:xfrm>
              <a:prstGeom prst="flowChartDecision">
                <a:avLst/>
              </a:prstGeom>
              <a:solidFill>
                <a:srgbClr val="8CC8D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เดิน 2 ก้าว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8" name="Flowchart: Process 37"/>
              <p:cNvSpPr/>
              <p:nvPr/>
            </p:nvSpPr>
            <p:spPr>
              <a:xfrm>
                <a:off x="5279889" y="3891375"/>
                <a:ext cx="1645920" cy="528438"/>
              </a:xfrm>
              <a:prstGeom prst="flowChartProcess">
                <a:avLst/>
              </a:prstGeom>
              <a:solidFill>
                <a:srgbClr val="F0CA8C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เก็บน้ำหวาน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Flowchart: Alternate Process 38"/>
              <p:cNvSpPr/>
              <p:nvPr/>
            </p:nvSpPr>
            <p:spPr>
              <a:xfrm>
                <a:off x="5671104" y="4689330"/>
                <a:ext cx="899132" cy="446860"/>
              </a:xfrm>
              <a:prstGeom prst="flowChartAlternateProcess">
                <a:avLst/>
              </a:prstGeom>
              <a:solidFill>
                <a:srgbClr val="BDA7CD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จบ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>
                <a:off x="6128657" y="4425393"/>
                <a:ext cx="2796" cy="252323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H="1">
                <a:off x="6131556" y="3622877"/>
                <a:ext cx="2796" cy="252323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>
                <a:off x="6117770" y="2652318"/>
                <a:ext cx="2796" cy="252323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Oval 57"/>
          <p:cNvSpPr/>
          <p:nvPr/>
        </p:nvSpPr>
        <p:spPr>
          <a:xfrm>
            <a:off x="9265922" y="153024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4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Document 26"/>
          <p:cNvSpPr/>
          <p:nvPr/>
        </p:nvSpPr>
        <p:spPr>
          <a:xfrm>
            <a:off x="5186823" y="4853063"/>
            <a:ext cx="1828800" cy="460206"/>
          </a:xfrm>
          <a:prstGeom prst="flowChartDocument">
            <a:avLst/>
          </a:prstGeom>
          <a:solidFill>
            <a:srgbClr val="FEF7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แสดงผลรวม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4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5	6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30239"/>
            <a:ext cx="8678979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นักเรียนพิจารณาอัลกอริทึมว่าคะแนนสอบข้อใดสอบผ่านทั้งหมด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49  50  54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50  38  60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50  52  61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49  55  70</a:t>
            </a:r>
          </a:p>
        </p:txBody>
      </p:sp>
      <p:sp>
        <p:nvSpPr>
          <p:cNvPr id="13" name="Oval 12"/>
          <p:cNvSpPr/>
          <p:nvPr/>
        </p:nvSpPr>
        <p:spPr>
          <a:xfrm>
            <a:off x="1470907" y="339448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226630" y="1664555"/>
            <a:ext cx="3728558" cy="4571564"/>
            <a:chOff x="8215744" y="1947591"/>
            <a:chExt cx="3728558" cy="4571564"/>
          </a:xfrm>
        </p:grpSpPr>
        <p:grpSp>
          <p:nvGrpSpPr>
            <p:cNvPr id="3" name="Group 2"/>
            <p:cNvGrpSpPr/>
            <p:nvPr/>
          </p:nvGrpSpPr>
          <p:grpSpPr>
            <a:xfrm>
              <a:off x="8215744" y="1947591"/>
              <a:ext cx="3728558" cy="2582652"/>
              <a:chOff x="8215744" y="1947591"/>
              <a:chExt cx="3728558" cy="2582652"/>
            </a:xfrm>
          </p:grpSpPr>
          <p:sp>
            <p:nvSpPr>
              <p:cNvPr id="14" name="Rounded Rectangular Callout 13"/>
              <p:cNvSpPr/>
              <p:nvPr/>
            </p:nvSpPr>
            <p:spPr>
              <a:xfrm>
                <a:off x="8215744" y="1947591"/>
                <a:ext cx="3728558" cy="2582652"/>
              </a:xfrm>
              <a:prstGeom prst="wedgeRoundRectCallout">
                <a:avLst>
                  <a:gd name="adj1" fmla="val 31582"/>
                  <a:gd name="adj2" fmla="val 68609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320287" y="1975698"/>
                <a:ext cx="3591357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3)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เพราะเงื่อนไข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ใน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อัลกอริทึมกำหนดให้คะแนนที่ได้ต้องมากกว่า หรือเท่ากับ 50 จึงจะสอบผ่าน ดังนั้น 50 52 61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จึง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ผ่านเงื่อนไขสอบผ่าน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87914" y="4908306"/>
              <a:ext cx="1423730" cy="1610849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4182709" y="1812669"/>
            <a:ext cx="3863869" cy="4034431"/>
            <a:chOff x="4126725" y="1752828"/>
            <a:chExt cx="3863869" cy="4034431"/>
          </a:xfrm>
        </p:grpSpPr>
        <p:cxnSp>
          <p:nvCxnSpPr>
            <p:cNvPr id="47" name="Straight Arrow Connector 46"/>
            <p:cNvCxnSpPr>
              <a:stCxn id="49" idx="2"/>
              <a:endCxn id="52" idx="0"/>
            </p:cNvCxnSpPr>
            <p:nvPr/>
          </p:nvCxnSpPr>
          <p:spPr>
            <a:xfrm>
              <a:off x="6046322" y="2118588"/>
              <a:ext cx="0" cy="2739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6728722" y="3743938"/>
              <a:ext cx="1261872" cy="427344"/>
            </a:xfrm>
            <a:prstGeom prst="rect">
              <a:avLst/>
            </a:prstGeom>
            <a:solidFill>
              <a:srgbClr val="F0C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สอบไม่ผ่าน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9" name="Flowchart: Terminator 48"/>
            <p:cNvSpPr/>
            <p:nvPr/>
          </p:nvSpPr>
          <p:spPr>
            <a:xfrm>
              <a:off x="5563802" y="1752828"/>
              <a:ext cx="965039" cy="365760"/>
            </a:xfrm>
            <a:prstGeom prst="flowChartTerminator">
              <a:avLst/>
            </a:prstGeom>
            <a:solidFill>
              <a:srgbClr val="BEA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126725" y="3743938"/>
              <a:ext cx="1261872" cy="427344"/>
            </a:xfrm>
            <a:prstGeom prst="rect">
              <a:avLst/>
            </a:prstGeom>
            <a:solidFill>
              <a:srgbClr val="F0C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สอบผ่าน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52" name="Flowchart: Manual Input 51"/>
            <p:cNvSpPr/>
            <p:nvPr/>
          </p:nvSpPr>
          <p:spPr>
            <a:xfrm>
              <a:off x="5417191" y="2355984"/>
              <a:ext cx="1258261" cy="365760"/>
            </a:xfrm>
            <a:prstGeom prst="flowChartManualInput">
              <a:avLst/>
            </a:prstGeom>
            <a:solidFill>
              <a:srgbClr val="99C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รับค่าคะแนน 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Flowchart: Decision 52"/>
                <p:cNvSpPr/>
                <p:nvPr/>
              </p:nvSpPr>
              <p:spPr>
                <a:xfrm>
                  <a:off x="5151219" y="2980084"/>
                  <a:ext cx="1788041" cy="665583"/>
                </a:xfrm>
                <a:prstGeom prst="flowChartDecision">
                  <a:avLst/>
                </a:prstGeom>
                <a:solidFill>
                  <a:srgbClr val="8CC8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X </a:t>
                  </a:r>
                  <a14:m>
                    <m:oMath xmlns:m="http://schemas.openxmlformats.org/officeDocument/2006/math">
                      <m:r>
                        <a:rPr lang="en-US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cs typeface="Browallia New" panose="020B0604020202020204" pitchFamily="34" charset="-34"/>
                        </a:rPr>
                        <m:t>≥</m:t>
                      </m:r>
                    </m:oMath>
                  </a14:m>
                  <a:r>
                    <a:rPr 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H Sarabun New" pitchFamily="34" charset="-34"/>
                      <a:cs typeface="TH Sarabun New" pitchFamily="34" charset="-34"/>
                    </a:rPr>
                    <a:t> 50</a:t>
                  </a:r>
                </a:p>
              </p:txBody>
            </p:sp>
          </mc:Choice>
          <mc:Fallback xmlns="">
            <p:sp>
              <p:nvSpPr>
                <p:cNvPr id="53" name="Flowchart: Decision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1219" y="2980084"/>
                  <a:ext cx="1788041" cy="665583"/>
                </a:xfrm>
                <a:prstGeom prst="flowChartDecision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Elbow Connector 53"/>
            <p:cNvCxnSpPr>
              <a:stCxn id="53" idx="3"/>
              <a:endCxn id="48" idx="0"/>
            </p:cNvCxnSpPr>
            <p:nvPr/>
          </p:nvCxnSpPr>
          <p:spPr>
            <a:xfrm>
              <a:off x="6939260" y="3312876"/>
              <a:ext cx="420398" cy="431062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/>
            <p:cNvCxnSpPr>
              <a:stCxn id="53" idx="1"/>
              <a:endCxn id="51" idx="0"/>
            </p:cNvCxnSpPr>
            <p:nvPr/>
          </p:nvCxnSpPr>
          <p:spPr>
            <a:xfrm rot="10800000" flipV="1">
              <a:off x="4757661" y="3312876"/>
              <a:ext cx="393558" cy="431062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4800574" y="2881813"/>
              <a:ext cx="5479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จริง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695365" y="2881813"/>
              <a:ext cx="6701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latin typeface="TH Sarabun New" pitchFamily="34" charset="-34"/>
                  <a:cs typeface="TH Sarabun New" pitchFamily="34" charset="-34"/>
                </a:rPr>
                <a:t>ไม่จริง</a:t>
              </a:r>
            </a:p>
          </p:txBody>
        </p:sp>
        <p:cxnSp>
          <p:nvCxnSpPr>
            <p:cNvPr id="61" name="Straight Arrow Connector 60"/>
            <p:cNvCxnSpPr>
              <a:endCxn id="53" idx="0"/>
            </p:cNvCxnSpPr>
            <p:nvPr/>
          </p:nvCxnSpPr>
          <p:spPr>
            <a:xfrm flipH="1">
              <a:off x="6045240" y="2724215"/>
              <a:ext cx="1082" cy="25586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lowchart: Terminator 67"/>
            <p:cNvSpPr/>
            <p:nvPr/>
          </p:nvSpPr>
          <p:spPr>
            <a:xfrm>
              <a:off x="5557387" y="5421499"/>
              <a:ext cx="968146" cy="365760"/>
            </a:xfrm>
            <a:prstGeom prst="flowChartTerminator">
              <a:avLst/>
            </a:prstGeom>
            <a:solidFill>
              <a:srgbClr val="BEA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953651" y="4401798"/>
              <a:ext cx="190997" cy="190997"/>
            </a:xfrm>
            <a:prstGeom prst="ellipse">
              <a:avLst/>
            </a:prstGeom>
            <a:solidFill>
              <a:srgbClr val="FF5D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74" name="Elbow Connector 73"/>
            <p:cNvCxnSpPr>
              <a:stCxn id="48" idx="2"/>
              <a:endCxn id="72" idx="6"/>
            </p:cNvCxnSpPr>
            <p:nvPr/>
          </p:nvCxnSpPr>
          <p:spPr>
            <a:xfrm rot="5400000">
              <a:off x="6589146" y="3726784"/>
              <a:ext cx="326015" cy="1215010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lbow Connector 76"/>
            <p:cNvCxnSpPr>
              <a:stCxn id="51" idx="2"/>
              <a:endCxn id="72" idx="2"/>
            </p:cNvCxnSpPr>
            <p:nvPr/>
          </p:nvCxnSpPr>
          <p:spPr>
            <a:xfrm rot="16200000" flipH="1">
              <a:off x="5192649" y="3736294"/>
              <a:ext cx="326015" cy="1195990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72" idx="4"/>
            </p:cNvCxnSpPr>
            <p:nvPr/>
          </p:nvCxnSpPr>
          <p:spPr>
            <a:xfrm flipH="1">
              <a:off x="6049149" y="4592795"/>
              <a:ext cx="1" cy="1849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>
              <a:off x="6041459" y="5232729"/>
              <a:ext cx="1" cy="1849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5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6	7	8	9	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941" y="762897"/>
            <a:ext cx="7451079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ถ้าต้องการฝึกเขียนโปรแกรม นักเรียนจะเข้าเว็บไซต์ใด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www.google.co.th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www.youtube.com 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www.wikipedia.org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https://code.org</a:t>
            </a:r>
          </a:p>
        </p:txBody>
      </p:sp>
      <p:sp>
        <p:nvSpPr>
          <p:cNvPr id="15" name="Oval 14"/>
          <p:cNvSpPr/>
          <p:nvPr/>
        </p:nvSpPr>
        <p:spPr>
          <a:xfrm>
            <a:off x="1461012" y="425605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55961" y="1807022"/>
            <a:ext cx="4397335" cy="4072775"/>
            <a:chOff x="7358743" y="2079172"/>
            <a:chExt cx="4397335" cy="4072775"/>
          </a:xfrm>
        </p:grpSpPr>
        <p:grpSp>
          <p:nvGrpSpPr>
            <p:cNvPr id="3" name="Group 2"/>
            <p:cNvGrpSpPr/>
            <p:nvPr/>
          </p:nvGrpSpPr>
          <p:grpSpPr>
            <a:xfrm>
              <a:off x="7358743" y="2079172"/>
              <a:ext cx="4397335" cy="1684490"/>
              <a:chOff x="7358743" y="2079172"/>
              <a:chExt cx="4397335" cy="1684490"/>
            </a:xfrm>
          </p:grpSpPr>
          <p:sp>
            <p:nvSpPr>
              <p:cNvPr id="19" name="Rounded Rectangular Callout 18"/>
              <p:cNvSpPr/>
              <p:nvPr/>
            </p:nvSpPr>
            <p:spPr>
              <a:xfrm>
                <a:off x="7358743" y="2079172"/>
                <a:ext cx="4397335" cy="1684490"/>
              </a:xfrm>
              <a:prstGeom prst="wedgeRoundRectCallout">
                <a:avLst>
                  <a:gd name="adj1" fmla="val 32609"/>
                  <a:gd name="adj2" fmla="val 92265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78484" y="2161343"/>
                <a:ext cx="426670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4)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https://code.org 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เป็นเว็บไซต์สำหรับการเขียนโปรแกรมเบื้องต้นจนไปถึงระดับยาก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32348" y="4541098"/>
              <a:ext cx="1423730" cy="161084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6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7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6356227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ข้อใดเป็นบล็อกคำสั่งให้ผึ้งเดินไปเก็บน้ำหวาน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66285" y="1616977"/>
            <a:ext cx="4680433" cy="4872592"/>
            <a:chOff x="7406269" y="3855724"/>
            <a:chExt cx="4680433" cy="48725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47000" y="7117467"/>
              <a:ext cx="1423730" cy="1610849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406269" y="3855724"/>
              <a:ext cx="4680433" cy="2271794"/>
              <a:chOff x="7406269" y="3855724"/>
              <a:chExt cx="4680433" cy="2271794"/>
            </a:xfrm>
          </p:grpSpPr>
          <p:sp>
            <p:nvSpPr>
              <p:cNvPr id="13" name="Rounded Rectangular Callout 12"/>
              <p:cNvSpPr/>
              <p:nvPr/>
            </p:nvSpPr>
            <p:spPr>
              <a:xfrm>
                <a:off x="7406269" y="3855724"/>
                <a:ext cx="4178017" cy="2271794"/>
              </a:xfrm>
              <a:prstGeom prst="wedgeRoundRectCallout">
                <a:avLst>
                  <a:gd name="adj1" fmla="val 26092"/>
                  <a:gd name="adj2" fmla="val 93397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504243" y="4013932"/>
                <a:ext cx="4582459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2)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เพราะจากภาพ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เมื่อ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นับช่องเพื่อไปเก็บ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น้ำหวานแล้ว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จะ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ได้ 4 ช่อง ดังนั้นการ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ทำซ้ำ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จึง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เป็น 4 ครั้ง</a:t>
                </a: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14" y="1411227"/>
            <a:ext cx="5077202" cy="24599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37784" y="3943250"/>
            <a:ext cx="6427089" cy="2283893"/>
            <a:chOff x="915863" y="1844419"/>
            <a:chExt cx="6427089" cy="22838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824" y="2561082"/>
              <a:ext cx="1347128" cy="15672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863" y="2561082"/>
              <a:ext cx="1630873" cy="153805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415" y="2561082"/>
              <a:ext cx="1593748" cy="14876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842" y="2561082"/>
              <a:ext cx="1673302" cy="155131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37283" y="1844419"/>
              <a:ext cx="55579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en-US" sz="3200" dirty="0">
                  <a:latin typeface="TH Sarabun New" pitchFamily="34" charset="-34"/>
                  <a:cs typeface="TH Sarabun New" pitchFamily="34" charset="-34"/>
                </a:rPr>
                <a:t>)		</a:t>
              </a:r>
              <a:r>
                <a:rPr lang="en-US" sz="3200" dirty="0" smtClean="0">
                  <a:latin typeface="TH Sarabun New" pitchFamily="34" charset="-34"/>
                  <a:cs typeface="TH Sarabun New" pitchFamily="34" charset="-34"/>
                </a:rPr>
                <a:t>2</a:t>
              </a:r>
              <a:r>
                <a:rPr lang="en-US" sz="3200" dirty="0">
                  <a:latin typeface="TH Sarabun New" pitchFamily="34" charset="-34"/>
                  <a:cs typeface="TH Sarabun New" pitchFamily="34" charset="-34"/>
                </a:rPr>
                <a:t>)	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        </a:t>
              </a:r>
              <a:r>
                <a:rPr lang="en-US" sz="3200" dirty="0">
                  <a:latin typeface="TH Sarabun New" pitchFamily="34" charset="-34"/>
                  <a:cs typeface="TH Sarabun New" pitchFamily="34" charset="-34"/>
                </a:rPr>
                <a:t>3)</a:t>
              </a:r>
              <a:r>
                <a:rPr lang="th-TH" sz="3200" dirty="0">
                  <a:latin typeface="TH Sarabun New" pitchFamily="34" charset="-34"/>
                  <a:cs typeface="TH Sarabun New" pitchFamily="34" charset="-34"/>
                </a:rPr>
                <a:t>	      </a:t>
              </a:r>
              <a:r>
                <a:rPr lang="en-US" sz="3200" dirty="0">
                  <a:latin typeface="TH Sarabun New" pitchFamily="34" charset="-34"/>
                  <a:cs typeface="TH Sarabun New" pitchFamily="34" charset="-34"/>
                </a:rPr>
                <a:t>4)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467000" y="3932364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61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7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8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6849952" cy="4178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ข้อใดเป็นการตรวจสอบข้อผิดพลาดของโปรแกรม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ตรวจสอบคำสั่งแรกเพียงคำสั่งเดียว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ตรวจสอบการทำงานคำสั่งสุดท้าย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ตรวจสอบทีละคำสั่งจากบนลงล่าง</a:t>
            </a:r>
          </a:p>
          <a:p>
            <a:pPr marL="969963" lvl="1" indent="-512763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ตรวจสอบทีละคำสั่งจากล่างขึ้นบน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38624" y="1972396"/>
            <a:ext cx="4081875" cy="4727805"/>
            <a:chOff x="7138624" y="1972396"/>
            <a:chExt cx="4081875" cy="47278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8071" y="5089352"/>
              <a:ext cx="1423730" cy="1610849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138624" y="1972396"/>
              <a:ext cx="4081875" cy="3065407"/>
              <a:chOff x="7138624" y="1972396"/>
              <a:chExt cx="4081875" cy="3065407"/>
            </a:xfrm>
          </p:grpSpPr>
          <p:sp>
            <p:nvSpPr>
              <p:cNvPr id="14" name="Rounded Rectangular Callout 13"/>
              <p:cNvSpPr/>
              <p:nvPr/>
            </p:nvSpPr>
            <p:spPr>
              <a:xfrm>
                <a:off x="7138624" y="1972396"/>
                <a:ext cx="4081875" cy="2968567"/>
              </a:xfrm>
              <a:prstGeom prst="wedgeRoundRectCallout">
                <a:avLst>
                  <a:gd name="adj1" fmla="val 26276"/>
                  <a:gd name="adj2" fmla="val 57264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503310" y="1990815"/>
                <a:ext cx="342360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3)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เพราะการ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ตรวจสอบข้อผิดพลาดจากการเขียนโปรแกรมจะ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ตรวจสอบ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จาก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คำสั่งบนสุดลงมาล่างสุด เพื่อให้แก้ไขได้อย่างเป็นลำดับขั้นตอน</a:t>
                </a:r>
              </a:p>
            </p:txBody>
          </p:sp>
        </p:grpSp>
      </p:grpSp>
      <p:sp>
        <p:nvSpPr>
          <p:cNvPr id="7" name="Oval 6"/>
          <p:cNvSpPr/>
          <p:nvPr/>
        </p:nvSpPr>
        <p:spPr>
          <a:xfrm>
            <a:off x="1468645" y="3448993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7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8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9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941" y="762897"/>
            <a:ext cx="6970178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ข้อใดเป็นบล็อกคำสั่งที่อยู่ในกลุ่มคำสั่งการ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เคลื่อนที่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49887" y="1804307"/>
            <a:ext cx="3970612" cy="4603270"/>
            <a:chOff x="7249887" y="2090057"/>
            <a:chExt cx="3970612" cy="4603270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7249887" y="2090057"/>
              <a:ext cx="3970612" cy="2307771"/>
            </a:xfrm>
            <a:prstGeom prst="wedgeRoundRectCallout">
              <a:avLst>
                <a:gd name="adj1" fmla="val 26738"/>
                <a:gd name="adj2" fmla="val 85459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72757" y="5082478"/>
              <a:ext cx="1423730" cy="161084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93449" y="2255389"/>
              <a:ext cx="382705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 </a:t>
              </a:r>
              <a:r>
                <a:rPr lang="en-US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)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เพราะจาก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บล็อกคำสั่งเป็นการสั่ง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ให้ตัว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ละครเคลื่อนที่โดยหมุนขวา 15 องศา 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ดังนั้น</a:t>
              </a:r>
              <a:b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จึง</a:t>
              </a:r>
              <a:r>
                <a: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อยู่ในกลุ่มคำสั่งการเคลื่อนที่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1766157" y="1777482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31439" y="1756301"/>
            <a:ext cx="2679159" cy="3579084"/>
            <a:chOff x="1831439" y="1756301"/>
            <a:chExt cx="2679159" cy="3579084"/>
          </a:xfrm>
        </p:grpSpPr>
        <p:grpSp>
          <p:nvGrpSpPr>
            <p:cNvPr id="11" name="Group 10"/>
            <p:cNvGrpSpPr/>
            <p:nvPr/>
          </p:nvGrpSpPr>
          <p:grpSpPr>
            <a:xfrm>
              <a:off x="1853211" y="1756301"/>
              <a:ext cx="2603564" cy="667512"/>
              <a:chOff x="1766125" y="2351905"/>
              <a:chExt cx="2603564" cy="66751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1809" y="2351905"/>
                <a:ext cx="2087880" cy="66751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66125" y="2373086"/>
                <a:ext cx="7702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dirty="0" smtClean="0">
                    <a:latin typeface="TH Sarabun New" pitchFamily="34" charset="-34"/>
                    <a:cs typeface="TH Sarabun New" pitchFamily="34" charset="-34"/>
                  </a:rPr>
                  <a:t>1)</a:t>
                </a:r>
                <a:endParaRPr lang="th-TH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831439" y="2702969"/>
              <a:ext cx="2571559" cy="703217"/>
              <a:chOff x="1766126" y="3461247"/>
              <a:chExt cx="2571559" cy="70321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3813" y="3493904"/>
                <a:ext cx="2023872" cy="67056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766126" y="3461247"/>
                <a:ext cx="7702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dirty="0">
                    <a:latin typeface="TH Sarabun New" pitchFamily="34" charset="-34"/>
                    <a:cs typeface="TH Sarabun New" pitchFamily="34" charset="-34"/>
                  </a:rPr>
                  <a:t>2</a:t>
                </a:r>
                <a:r>
                  <a:rPr lang="th-TH" sz="3600" dirty="0" smtClean="0">
                    <a:latin typeface="TH Sarabun New" pitchFamily="34" charset="-34"/>
                    <a:cs typeface="TH Sarabun New" pitchFamily="34" charset="-34"/>
                  </a:rPr>
                  <a:t>)</a:t>
                </a:r>
                <a:endParaRPr lang="th-TH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842327" y="3685252"/>
              <a:ext cx="2225644" cy="719328"/>
              <a:chOff x="1864099" y="4167668"/>
              <a:chExt cx="2225644" cy="71932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8583" y="4167668"/>
                <a:ext cx="1661160" cy="719328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864099" y="4191461"/>
                <a:ext cx="7702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dirty="0"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3600" dirty="0" smtClean="0">
                    <a:latin typeface="TH Sarabun New" pitchFamily="34" charset="-34"/>
                    <a:cs typeface="TH Sarabun New" pitchFamily="34" charset="-34"/>
                  </a:rPr>
                  <a:t>)</a:t>
                </a:r>
                <a:endParaRPr lang="th-TH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842324" y="4585577"/>
              <a:ext cx="2668274" cy="749808"/>
              <a:chOff x="1842324" y="4531147"/>
              <a:chExt cx="2668274" cy="74980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6622" y="4531147"/>
                <a:ext cx="2093976" cy="749808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842324" y="4539285"/>
                <a:ext cx="7702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dirty="0">
                    <a:latin typeface="TH Sarabun New" pitchFamily="34" charset="-34"/>
                    <a:cs typeface="TH Sarabun New" pitchFamily="34" charset="-34"/>
                  </a:rPr>
                  <a:t>4</a:t>
                </a:r>
                <a:r>
                  <a:rPr lang="th-TH" sz="3600" dirty="0" smtClean="0">
                    <a:latin typeface="TH Sarabun New" pitchFamily="34" charset="-34"/>
                    <a:cs typeface="TH Sarabun New" pitchFamily="34" charset="-34"/>
                  </a:rPr>
                  <a:t>)</a:t>
                </a:r>
                <a:endParaRPr lang="th-TH" sz="36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34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58111"/>
            <a:ext cx="12192000" cy="6712803"/>
            <a:chOff x="0" y="58111"/>
            <a:chExt cx="12192000" cy="6712803"/>
          </a:xfrm>
        </p:grpSpPr>
        <p:sp>
          <p:nvSpPr>
            <p:cNvPr id="30" name="TextBox 29"/>
            <p:cNvSpPr txBox="1"/>
            <p:nvPr/>
          </p:nvSpPr>
          <p:spPr>
            <a:xfrm>
              <a:off x="794903" y="2249587"/>
              <a:ext cx="99710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60375"/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การรับข้อมูลจากหน่วยรับเข้า เช่น แป้นพิมพ์ มาเก็บในเครื่องคอมพิวเตอร์ จะต้องสร้างตัวแปรขึ้นมา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จาก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ตัวอย่างนี้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จะต้อง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มีตัวแปรสองตัวเพื่อเก็บข้อมูลสองค่า โดยการออกแบบขั้นตอน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294033"/>
              <a:ext cx="12192000" cy="7509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18701" y="1031956"/>
              <a:ext cx="71054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 ถ้าต้องการออกแบบโปรแกรมให้คอมพิวเตอร์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ทำงาน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คล้าย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เครื่องคิดเลข โดยบวกตัวเลขสองจำนวน ระหว่าง 10 กับ 20 ออกแบบขั้นตอนการทำงานได้ ดังนี้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65447" y="357187"/>
              <a:ext cx="7452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 การออกแบบขั้นตอนการบวกเลข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624" y="58111"/>
              <a:ext cx="1108184" cy="896507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8609844" y="1332194"/>
              <a:ext cx="1513869" cy="54188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นำค่า 10 มาบวกกับ 20 แล้วเก็บผลลัพธ์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461845" y="1332195"/>
              <a:ext cx="1327384" cy="5588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แสดงค่า</a:t>
              </a:r>
              <a:br>
                <a:rPr lang="th-TH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</a:br>
              <a:r>
                <a:rPr lang="th-TH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ผลลัพธ์ คือ 30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663544" y="1154959"/>
              <a:ext cx="534340" cy="33542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10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63544" y="1721831"/>
              <a:ext cx="534339" cy="33832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20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36" name="Straight Arrow Connector 35"/>
            <p:cNvCxnSpPr>
              <a:endCxn id="34" idx="3"/>
            </p:cNvCxnSpPr>
            <p:nvPr/>
          </p:nvCxnSpPr>
          <p:spPr>
            <a:xfrm flipH="1" flipV="1">
              <a:off x="8197884" y="1322673"/>
              <a:ext cx="411962" cy="16358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3"/>
            </p:cNvCxnSpPr>
            <p:nvPr/>
          </p:nvCxnSpPr>
          <p:spPr>
            <a:xfrm flipV="1">
              <a:off x="8197883" y="1721831"/>
              <a:ext cx="411962" cy="1691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1" idx="3"/>
              <a:endCxn id="33" idx="1"/>
            </p:cNvCxnSpPr>
            <p:nvPr/>
          </p:nvCxnSpPr>
          <p:spPr>
            <a:xfrm>
              <a:off x="10123713" y="1603135"/>
              <a:ext cx="338132" cy="846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799" y="3116605"/>
              <a:ext cx="6095329" cy="3654309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9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	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3061" y="909514"/>
            <a:ext cx="8606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Scratch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เพื่อให้ตัวละครเคลื่อนที่เหมือนจริง</a:t>
            </a:r>
            <a:b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ควรเลือกใช้บล็อกคำสั่งใดต่อไปนี้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917018" y="2048703"/>
            <a:ext cx="3523861" cy="4215662"/>
            <a:chOff x="8167396" y="2288195"/>
            <a:chExt cx="3523861" cy="4215662"/>
          </a:xfrm>
        </p:grpSpPr>
        <p:grpSp>
          <p:nvGrpSpPr>
            <p:cNvPr id="22" name="Group 21"/>
            <p:cNvGrpSpPr/>
            <p:nvPr/>
          </p:nvGrpSpPr>
          <p:grpSpPr>
            <a:xfrm>
              <a:off x="8167396" y="2288195"/>
              <a:ext cx="3523861" cy="2149191"/>
              <a:chOff x="8167396" y="2288195"/>
              <a:chExt cx="3523861" cy="2149191"/>
            </a:xfrm>
          </p:grpSpPr>
          <p:sp>
            <p:nvSpPr>
              <p:cNvPr id="9" name="Rounded Rectangular Callout 8"/>
              <p:cNvSpPr/>
              <p:nvPr/>
            </p:nvSpPr>
            <p:spPr>
              <a:xfrm>
                <a:off x="8167396" y="2288195"/>
                <a:ext cx="3523861" cy="2148225"/>
              </a:xfrm>
              <a:prstGeom prst="wedgeRoundRectCallout">
                <a:avLst>
                  <a:gd name="adj1" fmla="val 31582"/>
                  <a:gd name="adj2" fmla="val 68609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96276" y="2375283"/>
                <a:ext cx="3351437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เพราะการสร้าง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ตัว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ละครเคลื่อนที่เหมือนจริงต้องมีการทำซ้ำ และต้อง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มี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การ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รอเวลา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67527" y="4893008"/>
              <a:ext cx="1423730" cy="161084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938531" y="2088683"/>
            <a:ext cx="2163111" cy="1488838"/>
            <a:chOff x="1938531" y="2088683"/>
            <a:chExt cx="2163111" cy="1488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531" y="2673458"/>
              <a:ext cx="2163111" cy="90406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63959" y="2088683"/>
              <a:ext cx="4395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600" dirty="0">
                  <a:latin typeface="TH Sarabun New" pitchFamily="34" charset="-34"/>
                  <a:cs typeface="TH Sarabun New" pitchFamily="34" charset="-34"/>
                </a:rPr>
                <a:t>1</a:t>
              </a:r>
              <a:r>
                <a:rPr lang="en-US" sz="3600" dirty="0">
                  <a:latin typeface="TH Sarabun New" pitchFamily="34" charset="-34"/>
                  <a:cs typeface="TH Sarabun New" pitchFamily="34" charset="-34"/>
                </a:rPr>
                <a:t>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04179" y="2088683"/>
            <a:ext cx="1986895" cy="1488838"/>
            <a:chOff x="4704179" y="2088683"/>
            <a:chExt cx="1986895" cy="14888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79" y="2589181"/>
              <a:ext cx="1986895" cy="98834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53920" y="2088683"/>
              <a:ext cx="4395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H Sarabun New" pitchFamily="34" charset="-34"/>
                  <a:cs typeface="TH Sarabun New" pitchFamily="34" charset="-34"/>
                </a:rPr>
                <a:t>2)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14733" y="3877051"/>
            <a:ext cx="1274371" cy="2290280"/>
            <a:chOff x="2014733" y="3877051"/>
            <a:chExt cx="1274371" cy="22902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733" y="4466467"/>
              <a:ext cx="1274371" cy="170086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363959" y="3877051"/>
              <a:ext cx="4395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H Sarabun New" pitchFamily="34" charset="-34"/>
                  <a:cs typeface="TH Sarabun New" pitchFamily="34" charset="-34"/>
                </a:rPr>
                <a:t>3)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04179" y="3877051"/>
            <a:ext cx="1527202" cy="2021334"/>
            <a:chOff x="4704179" y="3877051"/>
            <a:chExt cx="1527202" cy="20213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179" y="4468229"/>
              <a:ext cx="1527202" cy="143015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075692" y="3877051"/>
              <a:ext cx="4395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H Sarabun New" pitchFamily="34" charset="-34"/>
                  <a:cs typeface="TH Sarabun New" pitchFamily="34" charset="-34"/>
                </a:rPr>
                <a:t>4)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66033" y="3871251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534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1	2	3	4	5	6	7	8	9	</a:t>
            </a:r>
            <a:r>
              <a:rPr lang="en-US" sz="40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13941" y="762897"/>
            <a:ext cx="94532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การเขียนโปรแกรมบวกเลข ซึ่งประกาศตัวแปร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a  b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และ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sum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ขึ้นมา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โดยรับค่าแรกเก็บใน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a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รับค่าที่สองเก็บใน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b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แล้วนำ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a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บวกกับ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b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เก็บผลบวกไว้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ใน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sum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rPr>
              <a:t>โปรแกรมจะแสดงผลที่ตัวแปรใด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92686" y="2521133"/>
            <a:ext cx="4105828" cy="4139957"/>
            <a:chOff x="6814458" y="2423159"/>
            <a:chExt cx="4105828" cy="4139957"/>
          </a:xfrm>
        </p:grpSpPr>
        <p:grpSp>
          <p:nvGrpSpPr>
            <p:cNvPr id="3" name="Group 2"/>
            <p:cNvGrpSpPr/>
            <p:nvPr/>
          </p:nvGrpSpPr>
          <p:grpSpPr>
            <a:xfrm>
              <a:off x="6814458" y="2423159"/>
              <a:ext cx="3842657" cy="2257698"/>
              <a:chOff x="6814458" y="2423159"/>
              <a:chExt cx="3842657" cy="2257698"/>
            </a:xfrm>
          </p:grpSpPr>
          <p:sp>
            <p:nvSpPr>
              <p:cNvPr id="65" name="Rounded Rectangular Callout 64"/>
              <p:cNvSpPr/>
              <p:nvPr/>
            </p:nvSpPr>
            <p:spPr>
              <a:xfrm>
                <a:off x="6814458" y="2423159"/>
                <a:ext cx="3738014" cy="2257698"/>
              </a:xfrm>
              <a:prstGeom prst="wedgeRoundRectCallout">
                <a:avLst>
                  <a:gd name="adj1" fmla="val 39016"/>
                  <a:gd name="adj2" fmla="val 65746"/>
                  <a:gd name="adj3" fmla="val 16667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010401" y="2487916"/>
                <a:ext cx="364671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ตอบ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)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เพราะ 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sum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/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เก็บ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ค่าผลบวกของ 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a</a:t>
                </a:r>
                <a:b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และ 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b 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ไว้ </a:t>
                </a: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ดังนั้นการแสดงผล</a:t>
                </a:r>
                <a:b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3200" b="1" dirty="0" smtClean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ต้อง</a:t>
                </a:r>
                <a:r>
                  <a:rPr lang="th-TH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แสดงที่ตัวแปร </a:t>
                </a:r>
                <a:r>
                  <a:rPr lang="en-US" sz="3200" b="1" dirty="0">
                    <a:solidFill>
                      <a:srgbClr val="FF0000"/>
                    </a:solidFill>
                    <a:latin typeface="TH Sarabun New" pitchFamily="34" charset="-34"/>
                    <a:cs typeface="TH Sarabun New" pitchFamily="34" charset="-34"/>
                  </a:rPr>
                  <a:t>sum</a:t>
                </a:r>
                <a:endParaRPr lang="th-TH" sz="32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EE584922-69DB-594B-932A-1EBB43D9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6556" y="4952267"/>
              <a:ext cx="1423730" cy="161084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707992" y="2410622"/>
            <a:ext cx="2842445" cy="3347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แสดงผล 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แสดงผล 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b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แสดงผล 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sum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แสดงผล 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x </a:t>
            </a:r>
            <a:r>
              <a:rPr lang="th-TH" sz="3600" dirty="0">
                <a:latin typeface="TH Sarabun New" pitchFamily="34" charset="-34"/>
                <a:cs typeface="TH Sarabun New" pitchFamily="34" charset="-34"/>
              </a:rPr>
              <a:t>และ </a:t>
            </a:r>
            <a:r>
              <a:rPr lang="en-US" sz="3600" dirty="0">
                <a:latin typeface="TH Sarabun New" pitchFamily="34" charset="-34"/>
                <a:cs typeface="TH Sarabun New" pitchFamily="34" charset="-34"/>
              </a:rPr>
              <a:t>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1594300" y="4264410"/>
            <a:ext cx="570080" cy="570080"/>
          </a:xfrm>
          <a:prstGeom prst="ellipse">
            <a:avLst/>
          </a:prstGeom>
          <a:noFill/>
          <a:ln w="38100">
            <a:solidFill>
              <a:srgbClr val="F1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78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36345" y="313828"/>
            <a:ext cx="10321419" cy="6212249"/>
            <a:chOff x="1336345" y="313828"/>
            <a:chExt cx="10321419" cy="6212249"/>
          </a:xfrm>
        </p:grpSpPr>
        <p:cxnSp>
          <p:nvCxnSpPr>
            <p:cNvPr id="45" name="Straight Arrow Connector 44"/>
            <p:cNvCxnSpPr>
              <a:endCxn id="44" idx="0"/>
            </p:cNvCxnSpPr>
            <p:nvPr/>
          </p:nvCxnSpPr>
          <p:spPr>
            <a:xfrm>
              <a:off x="9015921" y="2647198"/>
              <a:ext cx="1" cy="3959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1933786" y="313828"/>
              <a:ext cx="8753264" cy="7899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8800" y="388335"/>
              <a:ext cx="101600" cy="63669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28801" y="706681"/>
              <a:ext cx="101599" cy="31834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36345" y="450422"/>
              <a:ext cx="487678" cy="537310"/>
            </a:xfrm>
            <a:prstGeom prst="rect">
              <a:avLst/>
            </a:prstGeom>
            <a:solidFill>
              <a:srgbClr val="DCD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36345" y="706680"/>
              <a:ext cx="487678" cy="281051"/>
            </a:xfrm>
            <a:prstGeom prst="rect">
              <a:avLst/>
            </a:prstGeom>
            <a:solidFill>
              <a:srgbClr val="CED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22304" y="514205"/>
              <a:ext cx="137160" cy="128693"/>
              <a:chOff x="2301241" y="731520"/>
              <a:chExt cx="189653" cy="128693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flipV="1">
              <a:off x="1522305" y="782858"/>
              <a:ext cx="137160" cy="128693"/>
              <a:chOff x="2301241" y="731520"/>
              <a:chExt cx="189653" cy="1286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301241" y="731520"/>
                <a:ext cx="189653" cy="128693"/>
              </a:xfrm>
              <a:prstGeom prst="rect">
                <a:avLst/>
              </a:prstGeom>
              <a:solidFill>
                <a:srgbClr val="35A8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301241" y="814493"/>
                <a:ext cx="189653" cy="45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781386" y="450421"/>
              <a:ext cx="50799" cy="5373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33786" y="706681"/>
              <a:ext cx="8753264" cy="39711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10732" y="321959"/>
              <a:ext cx="45320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5400" b="1" dirty="0">
                  <a:latin typeface="TH Sarabun New" pitchFamily="34" charset="-34"/>
                  <a:cs typeface="TH Sarabun New" pitchFamily="34" charset="-34"/>
                </a:rPr>
                <a:t>การออกแบบอัลกอริทึม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45828" y="1329139"/>
              <a:ext cx="583671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 defTabSz="460375"/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การเริ่มเขียนโปรแกรมต้องออกแบบการ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ทำงาน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ของ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โปรแกรมขึ้นมาก่อน หรือเรียกว่า การออกแบบอัลกอริทึม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ทำ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ได้โดยสร้างลำดับของ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คำสั่งให้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คอมพิวเตอร์ทำงาน เช่น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ถ้า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หาก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ต้องการให้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ตัวละครเคลื่อนที่ 100 ก้าวอาจทำได้ ดังนี้</a:t>
              </a:r>
            </a:p>
          </p:txBody>
        </p:sp>
        <p:cxnSp>
          <p:nvCxnSpPr>
            <p:cNvPr id="35" name="Straight Arrow Connector 34"/>
            <p:cNvCxnSpPr>
              <a:endCxn id="39" idx="0"/>
            </p:cNvCxnSpPr>
            <p:nvPr/>
          </p:nvCxnSpPr>
          <p:spPr>
            <a:xfrm>
              <a:off x="9015922" y="2165522"/>
              <a:ext cx="0" cy="3098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46" idx="0"/>
            </p:cNvCxnSpPr>
            <p:nvPr/>
          </p:nvCxnSpPr>
          <p:spPr>
            <a:xfrm>
              <a:off x="9015921" y="1597775"/>
              <a:ext cx="1" cy="3098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8270686" y="2475400"/>
              <a:ext cx="1490472" cy="365760"/>
            </a:xfrm>
            <a:prstGeom prst="rect">
              <a:avLst/>
            </a:prstGeom>
            <a:solidFill>
              <a:srgbClr val="F0C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เดิน 100 ก้าว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3" name="Flowchart: Terminator 42"/>
            <p:cNvSpPr/>
            <p:nvPr/>
          </p:nvSpPr>
          <p:spPr>
            <a:xfrm>
              <a:off x="8533403" y="1339906"/>
              <a:ext cx="965039" cy="365760"/>
            </a:xfrm>
            <a:prstGeom prst="flowChartTerminator">
              <a:avLst/>
            </a:prstGeom>
            <a:solidFill>
              <a:srgbClr val="BEA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4" name="Flowchart: Terminator 43"/>
            <p:cNvSpPr/>
            <p:nvPr/>
          </p:nvSpPr>
          <p:spPr>
            <a:xfrm>
              <a:off x="8531849" y="3043146"/>
              <a:ext cx="968146" cy="365760"/>
            </a:xfrm>
            <a:prstGeom prst="flowChartTerminator">
              <a:avLst/>
            </a:prstGeom>
            <a:solidFill>
              <a:srgbClr val="BEA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270419" y="1907653"/>
              <a:ext cx="1491006" cy="365760"/>
            </a:xfrm>
            <a:prstGeom prst="rect">
              <a:avLst/>
            </a:prstGeom>
            <a:solidFill>
              <a:srgbClr val="F0C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คลิกเมาส์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89373" y="3191541"/>
              <a:ext cx="579317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 defTabSz="460375"/>
              <a:r>
                <a:rPr lang="en-US" sz="2800" dirty="0">
                  <a:latin typeface="TH Sarabun New" pitchFamily="34" charset="-34"/>
                  <a:cs typeface="TH Sarabun New" pitchFamily="34" charset="-34"/>
                </a:rPr>
                <a:t>	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คอมพิวเตอร์จะทำงานตามคำสั่งหรือ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อัลกอริทึม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ที่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กำหนดการให้คอมพิวเตอร์ทำงานอย่างใดอย่าง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หนึ่ง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อย่าง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ถูกต้องนั้น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ต้อง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ออกแบบอัลกอริทึมให้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สมบูรณ์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โดยตรวจสอบเงื่อนไขให้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ครอบคลุมทุก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กรณี แล้ว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จึง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พัฒนา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เป็นโปรแกรมคอมพิวเตอร์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ถ้า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ทำงาน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ผิดพลาด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หรือ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มีส่วนใดที่ทำงานไม่สมบูรณ์ 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เรา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สามารถ</a:t>
              </a: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ปรับปรุง</a:t>
              </a:r>
              <a:b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800" dirty="0" smtClean="0">
                  <a:latin typeface="TH Sarabun New" pitchFamily="34" charset="-34"/>
                  <a:cs typeface="TH Sarabun New" pitchFamily="34" charset="-34"/>
                </a:rPr>
                <a:t>อัลกอริทึม</a:t>
              </a:r>
              <a:r>
                <a:rPr lang="th-TH" sz="2800" dirty="0">
                  <a:latin typeface="TH Sarabun New" pitchFamily="34" charset="-34"/>
                  <a:cs typeface="TH Sarabun New" pitchFamily="34" charset="-34"/>
                </a:rPr>
                <a:t>ได้ แล้วจึงแก้ไขโปรแกรมต่อไป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0365880" y="5472648"/>
              <a:ext cx="1291884" cy="1053429"/>
              <a:chOff x="9873891" y="5521233"/>
              <a:chExt cx="1291884" cy="1053429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3891" y="5521233"/>
                <a:ext cx="1291884" cy="549652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9912606" y="6174552"/>
                <a:ext cx="1214455" cy="40011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 b="1" dirty="0">
                    <a:latin typeface="TH Sarabun New" pitchFamily="34" charset="-34"/>
                    <a:cs typeface="TH Sarabun New" pitchFamily="34" charset="-34"/>
                  </a:rPr>
                  <a:t>คำถามสำคัญ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270687" y="3796310"/>
              <a:ext cx="3194462" cy="1248590"/>
              <a:chOff x="8349343" y="4580082"/>
              <a:chExt cx="3194462" cy="1248590"/>
            </a:xfrm>
          </p:grpSpPr>
          <p:sp>
            <p:nvSpPr>
              <p:cNvPr id="56" name="Rounded Rectangular Callout 55"/>
              <p:cNvSpPr/>
              <p:nvPr/>
            </p:nvSpPr>
            <p:spPr>
              <a:xfrm>
                <a:off x="8349343" y="4580082"/>
                <a:ext cx="3194462" cy="1178461"/>
              </a:xfrm>
              <a:prstGeom prst="wedgeRoundRectCallout">
                <a:avLst>
                  <a:gd name="adj1" fmla="val 35495"/>
                  <a:gd name="adj2" fmla="val 83482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535759" y="4628343"/>
                <a:ext cx="28026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อัลกอริทึมมีความสำคัญ</a:t>
                </a:r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อย่างไร</a:t>
                </a:r>
                <a:b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กับ</a:t>
                </a: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การ</a:t>
                </a:r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ออกแบบการทำงาน</a:t>
                </a:r>
                <a:b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sz="24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ของ</a:t>
                </a:r>
                <a:r>
                  <a:rPr lang="th-TH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การเขียนโปรแกรม</a:t>
                </a:r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773640" y="773772"/>
            <a:ext cx="10240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0375"/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	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ถ้าต้องการออกแบบอัลกอริทึมสำหรับประมวลผลการสอบ โดยวิชาที่สอบจะมีคะแนนเต็ม 100 คะแนน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ถ้า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ทำคะแนนได้มากกว่าหรือเท่ากับ 50 คะแนนจะผ่าน ดังนั้นเงื่อนไขของปัญหานี้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คือ ถ้าคะแนน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มากกว่า</a:t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หรือ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เท่ากับ 50 คะแนน ผ่าน และ ถ้าคะแนนตั้งแต่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0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ถึง 49 จะไม่ผ่านนั่นเอง ปัญหานี้ข้อมูลรับเข้า</a:t>
            </a:r>
            <a:r>
              <a:rPr lang="en-US" sz="28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2800" dirty="0" smtClean="0">
                <a:latin typeface="TH Sarabun New" pitchFamily="34" charset="-34"/>
                <a:cs typeface="TH Sarabun New" pitchFamily="34" charset="-34"/>
              </a:rPr>
            </a:br>
            <a:r>
              <a:rPr lang="th-TH" sz="2800" dirty="0" smtClean="0">
                <a:latin typeface="TH Sarabun New" pitchFamily="34" charset="-34"/>
                <a:cs typeface="TH Sarabun New" pitchFamily="34" charset="-34"/>
              </a:rPr>
              <a:t>คือ </a:t>
            </a:r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คะแนน ส่วนข้อมูลส่งออก คือ ผลการสอบ เราอาจเขียนอัลกอริทึมได้ ดังนี้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799392" y="2488293"/>
            <a:ext cx="3148656" cy="3103240"/>
            <a:chOff x="2799392" y="2488293"/>
            <a:chExt cx="3148656" cy="3103240"/>
          </a:xfrm>
        </p:grpSpPr>
        <p:sp>
          <p:nvSpPr>
            <p:cNvPr id="64" name="Rounded Rectangle 63"/>
            <p:cNvSpPr/>
            <p:nvPr/>
          </p:nvSpPr>
          <p:spPr>
            <a:xfrm>
              <a:off x="2799392" y="2488293"/>
              <a:ext cx="2898710" cy="3048272"/>
            </a:xfrm>
            <a:prstGeom prst="roundRect">
              <a:avLst>
                <a:gd name="adj" fmla="val 13234"/>
              </a:avLst>
            </a:prstGeom>
            <a:solidFill>
              <a:srgbClr val="F0C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2886821" y="2544545"/>
                  <a:ext cx="3061227" cy="30469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  <a:t>เริ่มต้น</a:t>
                  </a:r>
                </a:p>
                <a:p>
                  <a:pPr marL="628650" indent="-230188">
                    <a:buFont typeface="+mj-lt"/>
                    <a:buAutoNum type="arabicPeriod"/>
                  </a:pPr>
                  <a: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  <a:t>รับค่าคะแนนมาเก็บใน </a:t>
                  </a:r>
                  <a:r>
                    <a:rPr lang="en-US" sz="2400" dirty="0">
                      <a:latin typeface="TH Sarabun New" pitchFamily="34" charset="-34"/>
                      <a:cs typeface="TH Sarabun New" pitchFamily="34" charset="-34"/>
                    </a:rPr>
                    <a:t>x</a:t>
                  </a:r>
                </a:p>
                <a:p>
                  <a:pPr marL="628650" indent="-230188">
                    <a:buFont typeface="+mj-lt"/>
                    <a:buAutoNum type="arabicPeriod"/>
                  </a:pPr>
                  <a: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  <a:t>ถ้า </a:t>
                  </a:r>
                  <a:r>
                    <a:rPr lang="en-US" sz="2400" dirty="0">
                      <a:latin typeface="TH Sarabun New" pitchFamily="34" charset="-34"/>
                      <a:cs typeface="TH Sarabun New" pitchFamily="34" charset="-34"/>
                    </a:rPr>
                    <a:t>x </a:t>
                  </a:r>
                  <a14:m>
                    <m:oMath xmlns:m="http://schemas.openxmlformats.org/officeDocument/2006/math">
                      <m:r>
                        <a:rPr lang="en-US" sz="1400">
                          <a:latin typeface="Cambria Math" panose="02040503050406030204" pitchFamily="18" charset="0"/>
                          <a:cs typeface="Browallia New" panose="020B0604020202020204" pitchFamily="34" charset="-34"/>
                        </a:rPr>
                        <m:t>≥</m:t>
                      </m:r>
                    </m:oMath>
                  </a14:m>
                  <a:r>
                    <a:rPr lang="en-US" sz="2400" dirty="0">
                      <a:latin typeface="TH Sarabun New" pitchFamily="34" charset="-34"/>
                      <a:cs typeface="TH Sarabun New" pitchFamily="34" charset="-34"/>
                    </a:rPr>
                    <a:t> 50 </a:t>
                  </a:r>
                  <a: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  <a:t/>
                  </a:r>
                  <a:b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</a:br>
                  <a: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  <a:t>ผลสอบผ่าน</a:t>
                  </a:r>
                </a:p>
                <a:p>
                  <a:pPr marL="628650" indent="-230188">
                    <a:buFont typeface="+mj-lt"/>
                    <a:buAutoNum type="arabicPeriod"/>
                  </a:pPr>
                  <a: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  <a:t>ถ้า </a:t>
                  </a:r>
                  <a:r>
                    <a:rPr lang="en-US" sz="2400" dirty="0">
                      <a:latin typeface="TH Sarabun New" pitchFamily="34" charset="-34"/>
                      <a:cs typeface="TH Sarabun New" pitchFamily="34" charset="-34"/>
                    </a:rPr>
                    <a:t>x </a:t>
                  </a:r>
                  <a14:m>
                    <m:oMath xmlns:m="http://schemas.openxmlformats.org/officeDocument/2006/math">
                      <m:r>
                        <a:rPr lang="en-US" sz="1400">
                          <a:latin typeface="Cambria Math" panose="02040503050406030204" pitchFamily="18" charset="0"/>
                          <a:cs typeface="Browallia New" panose="020B0604020202020204" pitchFamily="34" charset="-34"/>
                        </a:rPr>
                        <m:t>&lt;</m:t>
                      </m:r>
                    </m:oMath>
                  </a14:m>
                  <a:r>
                    <a:rPr lang="en-US" sz="2400" dirty="0">
                      <a:latin typeface="TH Sarabun New" pitchFamily="34" charset="-34"/>
                      <a:cs typeface="TH Sarabun New" pitchFamily="34" charset="-34"/>
                    </a:rPr>
                    <a:t> 50 </a:t>
                  </a:r>
                  <a: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  <a:t/>
                  </a:r>
                  <a:b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</a:br>
                  <a: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  <a:t>ผลสอบไม่ผ่าน</a:t>
                  </a:r>
                </a:p>
                <a:p>
                  <a:pPr marL="628650" indent="-230188">
                    <a:buFont typeface="+mj-lt"/>
                    <a:buAutoNum type="arabicPeriod"/>
                  </a:pPr>
                  <a: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  <a:t>แสดงผลสอบ</a:t>
                  </a:r>
                </a:p>
                <a:p>
                  <a:r>
                    <a:rPr lang="th-TH" sz="2400" dirty="0">
                      <a:latin typeface="TH Sarabun New" pitchFamily="34" charset="-34"/>
                      <a:cs typeface="TH Sarabun New" pitchFamily="34" charset="-34"/>
                    </a:rPr>
                    <a:t>จบ</a:t>
                  </a: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6821" y="2544545"/>
                  <a:ext cx="3061227" cy="304698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3187" t="-1600" b="-3600"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568742" y="6160983"/>
            <a:ext cx="11019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itchFamily="34" charset="-34"/>
                <a:cs typeface="TH Sarabun New" pitchFamily="34" charset="-34"/>
              </a:rPr>
              <a:t>การออกแบบอัลกอริทึมควรเขียนการทำงานหลัก ๆ ออกมาก่อน สำหรับการทำงานย่อย ๆ อาจแทรกเข้าไปภายหลังได้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305446" y="2106285"/>
            <a:ext cx="3863869" cy="3922375"/>
            <a:chOff x="6815576" y="2073627"/>
            <a:chExt cx="3863869" cy="3922375"/>
          </a:xfrm>
        </p:grpSpPr>
        <p:cxnSp>
          <p:nvCxnSpPr>
            <p:cNvPr id="45" name="Straight Arrow Connector 44"/>
            <p:cNvCxnSpPr>
              <a:stCxn id="30" idx="2"/>
              <a:endCxn id="44" idx="0"/>
            </p:cNvCxnSpPr>
            <p:nvPr/>
          </p:nvCxnSpPr>
          <p:spPr>
            <a:xfrm>
              <a:off x="8748444" y="5331981"/>
              <a:ext cx="0" cy="29826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2" idx="2"/>
              <a:endCxn id="2" idx="0"/>
            </p:cNvCxnSpPr>
            <p:nvPr/>
          </p:nvCxnSpPr>
          <p:spPr>
            <a:xfrm flipH="1">
              <a:off x="8748444" y="3042543"/>
              <a:ext cx="1806" cy="2373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43" idx="2"/>
              <a:endCxn id="32" idx="0"/>
            </p:cNvCxnSpPr>
            <p:nvPr/>
          </p:nvCxnSpPr>
          <p:spPr>
            <a:xfrm>
              <a:off x="8748445" y="2439387"/>
              <a:ext cx="1805" cy="2739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9417573" y="4043793"/>
              <a:ext cx="1261872" cy="427344"/>
            </a:xfrm>
            <a:prstGeom prst="rect">
              <a:avLst/>
            </a:prstGeom>
            <a:solidFill>
              <a:srgbClr val="F0C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ผลสอบ ไม่ผ่าน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3" name="Flowchart: Terminator 42"/>
            <p:cNvSpPr/>
            <p:nvPr/>
          </p:nvSpPr>
          <p:spPr>
            <a:xfrm>
              <a:off x="8265925" y="2073627"/>
              <a:ext cx="965039" cy="365760"/>
            </a:xfrm>
            <a:prstGeom prst="flowChartTerminator">
              <a:avLst/>
            </a:prstGeom>
            <a:solidFill>
              <a:srgbClr val="BEA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เริ่มต้น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4" name="Flowchart: Terminator 43"/>
            <p:cNvSpPr/>
            <p:nvPr/>
          </p:nvSpPr>
          <p:spPr>
            <a:xfrm>
              <a:off x="8264371" y="5630242"/>
              <a:ext cx="968146" cy="365760"/>
            </a:xfrm>
            <a:prstGeom prst="flowChartTerminator">
              <a:avLst/>
            </a:prstGeom>
            <a:solidFill>
              <a:srgbClr val="BEA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จบ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815576" y="4043793"/>
              <a:ext cx="1261872" cy="427344"/>
            </a:xfrm>
            <a:prstGeom prst="rect">
              <a:avLst/>
            </a:prstGeom>
            <a:solidFill>
              <a:srgbClr val="F0C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ผลสอบ ผ่าน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0" name="Flowchart: Document 29"/>
            <p:cNvSpPr/>
            <p:nvPr/>
          </p:nvSpPr>
          <p:spPr>
            <a:xfrm>
              <a:off x="8117508" y="4902200"/>
              <a:ext cx="1261872" cy="460206"/>
            </a:xfrm>
            <a:prstGeom prst="flowChartDocument">
              <a:avLst/>
            </a:prstGeom>
            <a:solidFill>
              <a:srgbClr val="FEF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แสดงผลสอบ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32" name="Flowchart: Manual Input 31"/>
            <p:cNvSpPr/>
            <p:nvPr/>
          </p:nvSpPr>
          <p:spPr>
            <a:xfrm>
              <a:off x="8121119" y="2676783"/>
              <a:ext cx="1258261" cy="365760"/>
            </a:xfrm>
            <a:prstGeom prst="flowChartManualInput">
              <a:avLst/>
            </a:prstGeom>
            <a:solidFill>
              <a:srgbClr val="99C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รับคะแนน 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x</a:t>
              </a:r>
            </a:p>
          </p:txBody>
        </p:sp>
        <p:sp>
          <p:nvSpPr>
            <p:cNvPr id="2" name="Flowchart: Decision 1"/>
            <p:cNvSpPr/>
            <p:nvPr/>
          </p:nvSpPr>
          <p:spPr>
            <a:xfrm>
              <a:off x="8080247" y="3279939"/>
              <a:ext cx="1336394" cy="665583"/>
            </a:xfrm>
            <a:prstGeom prst="flowChartDecision">
              <a:avLst/>
            </a:prstGeom>
            <a:solidFill>
              <a:srgbClr val="8CC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x 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≥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H Sarabun New" pitchFamily="34" charset="-34"/>
                  <a:cs typeface="TH Sarabun New" pitchFamily="34" charset="-34"/>
                </a:rPr>
                <a:t> 50</a:t>
              </a:r>
            </a:p>
          </p:txBody>
        </p:sp>
        <p:cxnSp>
          <p:nvCxnSpPr>
            <p:cNvPr id="28" name="Elbow Connector 27"/>
            <p:cNvCxnSpPr>
              <a:stCxn id="2" idx="3"/>
              <a:endCxn id="39" idx="0"/>
            </p:cNvCxnSpPr>
            <p:nvPr/>
          </p:nvCxnSpPr>
          <p:spPr>
            <a:xfrm>
              <a:off x="9416641" y="3612731"/>
              <a:ext cx="631868" cy="431062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2" idx="1"/>
              <a:endCxn id="46" idx="0"/>
            </p:cNvCxnSpPr>
            <p:nvPr/>
          </p:nvCxnSpPr>
          <p:spPr>
            <a:xfrm rot="10800000" flipV="1">
              <a:off x="7446513" y="3612731"/>
              <a:ext cx="633735" cy="431062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>
              <a:stCxn id="39" idx="2"/>
              <a:endCxn id="30" idx="0"/>
            </p:cNvCxnSpPr>
            <p:nvPr/>
          </p:nvCxnSpPr>
          <p:spPr>
            <a:xfrm rot="5400000">
              <a:off x="9182946" y="4036636"/>
              <a:ext cx="431063" cy="1300065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46" idx="2"/>
              <a:endCxn id="30" idx="0"/>
            </p:cNvCxnSpPr>
            <p:nvPr/>
          </p:nvCxnSpPr>
          <p:spPr>
            <a:xfrm rot="16200000" flipH="1">
              <a:off x="7881947" y="4035702"/>
              <a:ext cx="431063" cy="1301932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7489425" y="3181668"/>
              <a:ext cx="5479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จริง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384216" y="3181668"/>
              <a:ext cx="6701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latin typeface="TH Sarabun New" pitchFamily="34" charset="-34"/>
                  <a:cs typeface="TH Sarabun New" pitchFamily="34" charset="-34"/>
                </a:rPr>
                <a:t>ไม่จริง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81479" y="160457"/>
            <a:ext cx="1355716" cy="608062"/>
            <a:chOff x="395341" y="2491510"/>
            <a:chExt cx="1355716" cy="608062"/>
          </a:xfrm>
        </p:grpSpPr>
        <p:sp>
          <p:nvSpPr>
            <p:cNvPr id="66" name="Rounded Rectangle 65"/>
            <p:cNvSpPr/>
            <p:nvPr/>
          </p:nvSpPr>
          <p:spPr>
            <a:xfrm>
              <a:off x="395341" y="2491510"/>
              <a:ext cx="1355716" cy="590495"/>
            </a:xfrm>
            <a:prstGeom prst="roundRect">
              <a:avLst>
                <a:gd name="adj" fmla="val 48166"/>
              </a:avLst>
            </a:prstGeom>
            <a:solidFill>
              <a:srgbClr val="FF4747"/>
            </a:solidFill>
            <a:ln w="38100">
              <a:solidFill>
                <a:srgbClr val="FF93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66436" y="2514797"/>
              <a:ext cx="1213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ตัวอย่าง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7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07335"/>
            <a:ext cx="2709333" cy="590070"/>
          </a:xfrm>
          <a:prstGeom prst="rect">
            <a:avLst/>
          </a:prstGeom>
          <a:solidFill>
            <a:srgbClr val="EFC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9332" y="301127"/>
            <a:ext cx="9482667" cy="590070"/>
          </a:xfrm>
          <a:prstGeom prst="rect">
            <a:avLst/>
          </a:prstGeom>
          <a:solidFill>
            <a:srgbClr val="E1E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18381" y="230628"/>
            <a:ext cx="707989" cy="7232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itchFamily="34" charset="-34"/>
                <a:cs typeface="TH Sarabun New" pitchFamily="34" charset="-34"/>
              </a:rPr>
              <a:t>0</a:t>
            </a:r>
          </a:p>
        </p:txBody>
      </p:sp>
      <p:sp>
        <p:nvSpPr>
          <p:cNvPr id="20" name="Oval 19"/>
          <p:cNvSpPr/>
          <p:nvPr/>
        </p:nvSpPr>
        <p:spPr>
          <a:xfrm>
            <a:off x="2285428" y="299120"/>
            <a:ext cx="573894" cy="586255"/>
          </a:xfrm>
          <a:prstGeom prst="ellipse">
            <a:avLst/>
          </a:prstGeom>
          <a:solidFill>
            <a:srgbClr val="F49A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2191" y="1445977"/>
            <a:ext cx="5437114" cy="880465"/>
            <a:chOff x="752191" y="1445977"/>
            <a:chExt cx="5437114" cy="880465"/>
          </a:xfrm>
        </p:grpSpPr>
        <p:grpSp>
          <p:nvGrpSpPr>
            <p:cNvPr id="7" name="Group 6"/>
            <p:cNvGrpSpPr/>
            <p:nvPr/>
          </p:nvGrpSpPr>
          <p:grpSpPr>
            <a:xfrm>
              <a:off x="752191" y="1445977"/>
              <a:ext cx="1723248" cy="529952"/>
              <a:chOff x="7404737" y="1258385"/>
              <a:chExt cx="1723248" cy="609460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47686" y="1495445"/>
              <a:ext cx="53416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วัตถุประสงค์          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คิดเปรียบเทียบความสัมพันธ์ของปัญหา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		แล้วสรุปผลได้</a:t>
              </a:r>
              <a:endParaRPr lang="en-US" sz="2400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14201" y="369091"/>
            <a:ext cx="790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กิจกรรมที่	       ฝึกกระบวนการคิดเปรียบเทียบ		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0458" y="290347"/>
            <a:ext cx="647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itchFamily="34" charset="-34"/>
                <a:cs typeface="TH Sarabun New" pitchFamily="34" charset="-34"/>
              </a:rPr>
              <a:t>2.1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29529" y="1380367"/>
            <a:ext cx="4730075" cy="1384995"/>
            <a:chOff x="6829529" y="1380367"/>
            <a:chExt cx="4730075" cy="1384995"/>
          </a:xfrm>
        </p:grpSpPr>
        <p:grpSp>
          <p:nvGrpSpPr>
            <p:cNvPr id="37" name="Group 36"/>
            <p:cNvGrpSpPr/>
            <p:nvPr/>
          </p:nvGrpSpPr>
          <p:grpSpPr>
            <a:xfrm>
              <a:off x="6829529" y="1446521"/>
              <a:ext cx="1723248" cy="529952"/>
              <a:chOff x="7404737" y="1258385"/>
              <a:chExt cx="1723248" cy="609460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9083" y="1447957"/>
                <a:ext cx="238902" cy="230315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404737" y="1258385"/>
                <a:ext cx="1624118" cy="609460"/>
              </a:xfrm>
              <a:prstGeom prst="roundRect">
                <a:avLst>
                  <a:gd name="adj" fmla="val 17967"/>
                </a:avLst>
              </a:prstGeom>
              <a:solidFill>
                <a:srgbClr val="C3D7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7450665" y="1302650"/>
                <a:ext cx="1532260" cy="520931"/>
              </a:xfrm>
              <a:prstGeom prst="roundRect">
                <a:avLst>
                  <a:gd name="adj" fmla="val 17967"/>
                </a:avLst>
              </a:prstGeom>
              <a:solidFill>
                <a:srgbClr val="E6F0D4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6997137" y="1380367"/>
              <a:ext cx="456246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วัสดุอุปกรณ์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สมุดสำหรับจดบันทึก หรือแบบฝึกหัด 	 1  เล่ม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ปากกา			 1  ด้าม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4201" y="2632797"/>
            <a:ext cx="5219401" cy="3758560"/>
            <a:chOff x="714201" y="2632797"/>
            <a:chExt cx="5219401" cy="3758560"/>
          </a:xfrm>
        </p:grpSpPr>
        <p:sp>
          <p:nvSpPr>
            <p:cNvPr id="45" name="TextBox 44"/>
            <p:cNvSpPr txBox="1"/>
            <p:nvPr/>
          </p:nvSpPr>
          <p:spPr>
            <a:xfrm>
              <a:off x="714201" y="3344369"/>
              <a:ext cx="521940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นักเรียนวิเคราะห์ตัวอย่างผังงานอัลกอริทึมการประมวลผล คะแนนสอบ แล้วตอบคำถาม ดังนี้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จากอัลกอริทึมการประมวลผลการสอบ นักเรียนคิดว่า </a:t>
              </a: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 smtClean="0">
                  <a:latin typeface="TH Sarabun New" pitchFamily="34" charset="-34"/>
                  <a:cs typeface="TH Sarabun New" pitchFamily="34" charset="-34"/>
                </a:rPr>
                <a:t>ถ้า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คะแนน </a:t>
              </a:r>
              <a:r>
                <a:rPr lang="en-US" sz="2400" dirty="0">
                  <a:latin typeface="TH Sarabun New" pitchFamily="34" charset="-34"/>
                  <a:cs typeface="TH Sarabun New" pitchFamily="34" charset="-34"/>
                </a:rPr>
                <a:t>x </a:t>
              </a: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เป็นข้อมูลที่ผู้ใช้ป้อนเข้าไปทางแป้นพิมพ์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ของคอมพิวเตอร์ดังตารางต่อไปนี้ ผลการสอบ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จะเป็นอย่างไร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นักเรียนมีแนวคิดการปรับปรุงอัลกอริทึม</a:t>
              </a:r>
              <a:br>
                <a:rPr lang="th-TH" sz="2400" dirty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2400" dirty="0">
                  <a:latin typeface="TH Sarabun New" pitchFamily="34" charset="-34"/>
                  <a:cs typeface="TH Sarabun New" pitchFamily="34" charset="-34"/>
                </a:rPr>
                <a:t>การประมวลผลการสอบอย่างไร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52191" y="2632797"/>
              <a:ext cx="1723248" cy="600164"/>
              <a:chOff x="752191" y="2632797"/>
              <a:chExt cx="1723248" cy="60016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52191" y="2688066"/>
                <a:ext cx="1723248" cy="529952"/>
                <a:chOff x="7404737" y="1258385"/>
                <a:chExt cx="1723248" cy="60946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8889083" y="1447957"/>
                  <a:ext cx="238902" cy="230315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7404737" y="1258385"/>
                  <a:ext cx="1624118" cy="609460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C3D7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7450665" y="1302650"/>
                  <a:ext cx="1532260" cy="520931"/>
                </a:xfrm>
                <a:prstGeom prst="roundRect">
                  <a:avLst>
                    <a:gd name="adj" fmla="val 17967"/>
                  </a:avLst>
                </a:prstGeom>
                <a:solidFill>
                  <a:srgbClr val="E6F0D4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055199" y="2632797"/>
                <a:ext cx="110518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h-TH" sz="2400" b="1" dirty="0" smtClean="0">
                    <a:latin typeface="TH Sarabun New" pitchFamily="34" charset="-34"/>
                    <a:cs typeface="TH Sarabun New" pitchFamily="34" charset="-34"/>
                  </a:rPr>
                  <a:t>วิธีปฏิบัติ</a:t>
                </a:r>
                <a:endParaRPr lang="en-US" sz="2400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97353"/>
              </p:ext>
            </p:extLst>
          </p:nvPr>
        </p:nvGraphicFramePr>
        <p:xfrm>
          <a:off x="6587612" y="3149316"/>
          <a:ext cx="5044751" cy="242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r:id="rId3" imgW="4818600" imgH="2316240" progId="">
                  <p:embed/>
                </p:oleObj>
              </mc:Choice>
              <mc:Fallback>
                <p:oleObj r:id="rId3" imgW="4818600" imgH="2316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87612" y="3149316"/>
                        <a:ext cx="5044751" cy="2425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526771" y="5591777"/>
            <a:ext cx="577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2. การปรับปรุงอัลกอริทึมควรเขียนการทำงานหลัก</a:t>
            </a:r>
            <a:r>
              <a:rPr lang="en-US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ๆ</a:t>
            </a:r>
            <a:r>
              <a:rPr lang="en-US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ออกมาก่อน สำหรับการทำงานย่อย</a:t>
            </a:r>
            <a:r>
              <a:rPr lang="en-US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ๆ อาจแทรกเข้าไปภายหลังได้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91285" y="2753330"/>
            <a:ext cx="5541078" cy="2801862"/>
            <a:chOff x="6091285" y="2883962"/>
            <a:chExt cx="5541078" cy="2801862"/>
          </a:xfrm>
        </p:grpSpPr>
        <p:sp>
          <p:nvSpPr>
            <p:cNvPr id="32" name="TextBox 31"/>
            <p:cNvSpPr txBox="1"/>
            <p:nvPr/>
          </p:nvSpPr>
          <p:spPr>
            <a:xfrm>
              <a:off x="9694893" y="3746832"/>
              <a:ext cx="13707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ผ่าน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ผ่าน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 New" pitchFamily="34" charset="-34"/>
                  <a:cs typeface="TH Sarabun New" pitchFamily="34" charset="-34"/>
                </a:rPr>
                <a:t>ผ่าน</a:t>
              </a:r>
            </a:p>
            <a:p>
              <a:pPr algn="ctr"/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ไม่ผ่าน</a:t>
              </a:r>
            </a:p>
            <a:p>
              <a:pPr algn="ctr"/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ไม่ผ่าน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91285" y="2883962"/>
              <a:ext cx="55410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u="sng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ตอบ</a:t>
              </a:r>
              <a:r>
                <a:rPr lang="th-TH" sz="24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 1.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5626</TotalTime>
  <Words>1781</Words>
  <Application>Microsoft Office PowerPoint</Application>
  <PresentationFormat>Custom</PresentationFormat>
  <Paragraphs>407</Paragraphs>
  <Slides>61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Angsana New</vt:lpstr>
      <vt:lpstr>Cambria Math</vt:lpstr>
      <vt:lpstr>Calibri</vt:lpstr>
      <vt:lpstr>TH Sarabun New</vt:lpstr>
      <vt:lpstr>Calibri Light</vt:lpstr>
      <vt:lpstr>Browallia New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236</cp:revision>
  <dcterms:created xsi:type="dcterms:W3CDTF">2019-08-18T07:31:36Z</dcterms:created>
  <dcterms:modified xsi:type="dcterms:W3CDTF">2019-12-21T09:02:06Z</dcterms:modified>
</cp:coreProperties>
</file>