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46"/>
  </p:notesMasterIdLst>
  <p:sldIdLst>
    <p:sldId id="443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440" r:id="rId18"/>
    <p:sldId id="441" r:id="rId19"/>
    <p:sldId id="442" r:id="rId20"/>
    <p:sldId id="349" r:id="rId21"/>
    <p:sldId id="350" r:id="rId22"/>
    <p:sldId id="351" r:id="rId23"/>
    <p:sldId id="352" r:id="rId24"/>
    <p:sldId id="353" r:id="rId25"/>
    <p:sldId id="355" r:id="rId26"/>
    <p:sldId id="356" r:id="rId27"/>
    <p:sldId id="357" r:id="rId28"/>
    <p:sldId id="358" r:id="rId29"/>
    <p:sldId id="360" r:id="rId30"/>
    <p:sldId id="359" r:id="rId31"/>
    <p:sldId id="361" r:id="rId32"/>
    <p:sldId id="362" r:id="rId33"/>
    <p:sldId id="363" r:id="rId34"/>
    <p:sldId id="364" r:id="rId35"/>
    <p:sldId id="410" r:id="rId36"/>
    <p:sldId id="411" r:id="rId37"/>
    <p:sldId id="412" r:id="rId38"/>
    <p:sldId id="413" r:id="rId39"/>
    <p:sldId id="414" r:id="rId40"/>
    <p:sldId id="415" r:id="rId41"/>
    <p:sldId id="416" r:id="rId42"/>
    <p:sldId id="417" r:id="rId43"/>
    <p:sldId id="420" r:id="rId44"/>
    <p:sldId id="421" r:id="rId45"/>
  </p:sldIdLst>
  <p:sldSz cx="12192000" cy="6858000"/>
  <p:notesSz cx="6858000" cy="9144000"/>
  <p:embeddedFontLst>
    <p:embeddedFont>
      <p:font typeface="Angsana New" pitchFamily="18" charset="-34"/>
      <p:regular r:id="rId47"/>
      <p:bold r:id="rId48"/>
      <p:italic r:id="rId49"/>
      <p:boldItalic r:id="rId50"/>
    </p:embeddedFont>
    <p:embeddedFont>
      <p:font typeface="TH Sarabun New" pitchFamily="34" charset="-34"/>
      <p:regular r:id="rId51"/>
      <p:bold r:id="rId52"/>
      <p:italic r:id="rId53"/>
      <p:boldItalic r:id="rId54"/>
    </p:embeddedFont>
    <p:embeddedFont>
      <p:font typeface="Cordia New" pitchFamily="34" charset="-34"/>
      <p:regular r:id="rId55"/>
      <p:bold r:id="rId56"/>
      <p:italic r:id="rId57"/>
      <p:boldItalic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Calibri Light" pitchFamily="34" charset="0"/>
      <p:regular r:id="rId63"/>
      <p:italic r:id="rId64"/>
    </p:embeddedFont>
    <p:embeddedFont>
      <p:font typeface="Browallia New" pitchFamily="34" charset="-34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CC8D0"/>
    <a:srgbClr val="F14E37"/>
    <a:srgbClr val="EEC689"/>
    <a:srgbClr val="F9E9D2"/>
    <a:srgbClr val="FF5DAF"/>
    <a:srgbClr val="F69B81"/>
    <a:srgbClr val="82B951"/>
    <a:srgbClr val="BDA7CD"/>
    <a:srgbClr val="F0C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3.xml"/><Relationship Id="rId61" Type="http://schemas.openxmlformats.org/officeDocument/2006/relationships/font" Target="fonts/font1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 smtClean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01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1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56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69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93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62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68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2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22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6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2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dirty="0" smtClean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7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5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7674600"/>
            <a:chOff x="0" y="0"/>
            <a:chExt cx="12192000" cy="7674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13111"/>
              <a:ext cx="2534056" cy="30448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571" y="3594308"/>
              <a:ext cx="2470244" cy="32636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2608917"/>
              <a:ext cx="8056418" cy="1536367"/>
            </a:xfrm>
            <a:prstGeom prst="rect">
              <a:avLst/>
            </a:prstGeom>
            <a:solidFill>
              <a:srgbClr val="EE2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444" y="2867451"/>
              <a:ext cx="77620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72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เทคโนโลยี (วิทยาการคำนวณ)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4102" y="2363755"/>
              <a:ext cx="4227898" cy="44942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6089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37733" y="4258280"/>
              <a:ext cx="158686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16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๕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95661" y="4387332"/>
              <a:ext cx="30492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  <p:pic>
          <p:nvPicPr>
            <p:cNvPr id="11266" name="Picture 2" descr="http://www.iadth.com/image/cache/catalog/Logo/logo-1000-edit-1000x189-1000x18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6794" y="1342947"/>
              <a:ext cx="3745206" cy="70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545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1" y="126402"/>
            <a:ext cx="8387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latin typeface="TH Sarabun New" pitchFamily="34" charset="-34"/>
                <a:cs typeface="TH Sarabun New" pitchFamily="34" charset="-34"/>
              </a:rPr>
              <a:t>การค้นด้วยคำว่า ศาสตร์พระราชา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4021" y="1438510"/>
            <a:ext cx="5877882" cy="3873719"/>
            <a:chOff x="344021" y="1438510"/>
            <a:chExt cx="5877882" cy="3873719"/>
          </a:xfrm>
        </p:grpSpPr>
        <p:sp>
          <p:nvSpPr>
            <p:cNvPr id="4" name="TextBox 3"/>
            <p:cNvSpPr txBox="1"/>
            <p:nvPr/>
          </p:nvSpPr>
          <p:spPr>
            <a:xfrm>
              <a:off x="398443" y="1438510"/>
              <a:ext cx="52076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ป้อนคำที่ต้องการสืบค้นลงไปจะปรากฏ ดังภาพ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6" t="14546" r="11935" b="54545"/>
            <a:stretch/>
          </p:blipFill>
          <p:spPr>
            <a:xfrm>
              <a:off x="344021" y="1962819"/>
              <a:ext cx="5877882" cy="334941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231496" y="1101044"/>
            <a:ext cx="6004048" cy="5539241"/>
            <a:chOff x="6231496" y="1101044"/>
            <a:chExt cx="6004048" cy="553924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3" t="55347" r="17529" b="9653"/>
            <a:stretch/>
          </p:blipFill>
          <p:spPr>
            <a:xfrm>
              <a:off x="6392802" y="2363895"/>
              <a:ext cx="5667035" cy="427639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231496" y="1101044"/>
              <a:ext cx="60040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เมื่อป้อนข้อมูลลงไปแล้ว คลิกเมาส์ที่ “ค้นหา”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หรือ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กดคีย์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Enter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โปรแกรมจะแสดงเว็บไซต์ต่าง ๆ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ออกมา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ดังภาพ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0467" y="1257970"/>
            <a:ext cx="5781661" cy="5121061"/>
            <a:chOff x="240467" y="1257970"/>
            <a:chExt cx="5781661" cy="5121061"/>
          </a:xfrm>
        </p:grpSpPr>
        <p:sp>
          <p:nvSpPr>
            <p:cNvPr id="4" name="TextBox 3"/>
            <p:cNvSpPr txBox="1"/>
            <p:nvPr/>
          </p:nvSpPr>
          <p:spPr>
            <a:xfrm>
              <a:off x="251354" y="1257970"/>
              <a:ext cx="529763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thaiDist">
                <a:buFont typeface="Arial" panose="020B0604020202020204" pitchFamily="34" charset="0"/>
                <a:buChar char="•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ข้อมูลต่าง ๆ ที่สืบค้นได้มีอยู่มากมาย หากเราสนใจข้อมูลใดสามารถเลือกลิงก์ (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link)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ที่แสดงออกมาได้ โดยสามารถเปิดไปยังหน้าเว็บเพจหรือหน้าเว็บไซต์ใหม่ได้ทันที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แต่ถ้าต้องการ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เปิดในแท็บใหม่ ให้คลิกเมาส์ขวา ลิงก์ที่ต้องการ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โปรแกรม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จะ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แสดงเมนูให้เลือก ดังภาพ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5" t="16768" r="6274" b="50202"/>
            <a:stretch/>
          </p:blipFill>
          <p:spPr>
            <a:xfrm>
              <a:off x="240467" y="3180040"/>
              <a:ext cx="5781661" cy="319899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255272" y="1257970"/>
            <a:ext cx="5741677" cy="4097801"/>
            <a:chOff x="6255272" y="1257970"/>
            <a:chExt cx="5741677" cy="4097801"/>
          </a:xfrm>
        </p:grpSpPr>
        <p:sp>
          <p:nvSpPr>
            <p:cNvPr id="11" name="TextBox 10"/>
            <p:cNvSpPr txBox="1"/>
            <p:nvPr/>
          </p:nvSpPr>
          <p:spPr>
            <a:xfrm>
              <a:off x="6255272" y="1257970"/>
              <a:ext cx="53756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r>
                <a:rPr lang="th-TH" dirty="0">
                  <a:latin typeface="TH Sarabun New" pitchFamily="34" charset="-34"/>
                  <a:cs typeface="TH Sarabun New" pitchFamily="34" charset="-34"/>
                </a:rPr>
                <a:t>เราสามารถเลือกได้ เช่น เปิดหน้าเว็บเพจขึ้นมาเป็นแท็บใหม่ หรือเปิดขึ้นมาเป็นหน้าต่างใหม่ ดังภาพ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272" y="2245563"/>
              <a:ext cx="5741677" cy="311020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1479" y="184594"/>
            <a:ext cx="1931091" cy="646331"/>
            <a:chOff x="395341" y="2482139"/>
            <a:chExt cx="1931091" cy="646331"/>
          </a:xfrm>
        </p:grpSpPr>
        <p:sp>
          <p:nvSpPr>
            <p:cNvPr id="16" name="Rounded Rectangle 1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1120" y="2482139"/>
              <a:ext cx="1925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49931" y="104630"/>
            <a:ext cx="7320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latin typeface="TH Sarabun New" pitchFamily="34" charset="-34"/>
                <a:cs typeface="TH Sarabun New" pitchFamily="34" charset="-34"/>
              </a:rPr>
              <a:t>การค้นด้วยคำว่า ศาสตร์พระราชา (ต่อ)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5601" r="7432" b="49479"/>
          <a:stretch/>
        </p:blipFill>
        <p:spPr>
          <a:xfrm>
            <a:off x="5407032" y="1029046"/>
            <a:ext cx="6589021" cy="37862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2618" y="1148792"/>
            <a:ext cx="4818272" cy="1815882"/>
            <a:chOff x="512618" y="1148792"/>
            <a:chExt cx="4818272" cy="1815882"/>
          </a:xfrm>
        </p:grpSpPr>
        <p:sp>
          <p:nvSpPr>
            <p:cNvPr id="4" name="TextBox 3"/>
            <p:cNvSpPr txBox="1"/>
            <p:nvPr/>
          </p:nvSpPr>
          <p:spPr>
            <a:xfrm>
              <a:off x="512618" y="1148792"/>
              <a:ext cx="481827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เมื่อได้ข้อมูลที่สนใจแล้ว หรือกำลัง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ศึกษา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หน้าเพจต่าง ๆ ที่สนใจ ถ้าต้องการย้อนกลับไปยัง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หน้าก่อน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หน้า สามารถทำได้โดยคลิกเมาส์ที่ปุ่ม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         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ย้อนกลับ ดังภาพ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470" y="2429415"/>
              <a:ext cx="495467" cy="48784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39514" y="4824134"/>
            <a:ext cx="9862964" cy="1817260"/>
            <a:chOff x="639514" y="4824134"/>
            <a:chExt cx="9862964" cy="1817260"/>
          </a:xfrm>
        </p:grpSpPr>
        <p:sp>
          <p:nvSpPr>
            <p:cNvPr id="10" name="TextBox 9"/>
            <p:cNvSpPr txBox="1"/>
            <p:nvPr/>
          </p:nvSpPr>
          <p:spPr>
            <a:xfrm>
              <a:off x="639514" y="4825512"/>
              <a:ext cx="837385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	การค้นหาข้อมูลจะใช้คําที่เราป้อนเข้าไปแล้วระบบจะหาข้อมูลที่เกี่ยวข้องกับคํานั้น </a:t>
              </a:r>
              <a:br>
                <a:rPr lang="th-TH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ถ้าหากใช้คําที่มีความหมายกว้างมากไป ข้อมูลที่ได้อาจจะเป็นข้อมูลที่มีความหมายกว้าง ๆ ดังนั้นควรใช้คําที่ตรงประเด็น กระชับ ซึ่งจะทําให้ได้ผลลัพธ์จากการค้นที่รวดเร็ว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และ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ตรง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ตามความต้องการ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132" y="4824134"/>
              <a:ext cx="1373346" cy="1756703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16" name="Rounded Rectangle 1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6435" y="2514797"/>
              <a:ext cx="128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49932" y="137288"/>
            <a:ext cx="7385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latin typeface="TH Sarabun New" pitchFamily="34" charset="-34"/>
                <a:cs typeface="TH Sarabun New" pitchFamily="34" charset="-34"/>
              </a:rPr>
              <a:t>การค้นด้วยคำว่า ศาสตร์พระราชา (ต่อ)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479" y="1068386"/>
            <a:ext cx="10602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ถ้าใช้คำค้นว่า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“พลังงานทดแทน” 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สิ่งที่ได้จะเป็นความหมายกว้าง ๆ เกี่ยวกับพลังงานทดแทน แต่ถ้าระบุให้ตรงประเด็นว่า “พลังงานแสงอาทิตย์” สิ่งที่ได้จะเป็นเรื่องราวเกี่ยวกับพลังงานแสงอาทิตย์โดยตรง ดังภาพ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17274" y="235262"/>
            <a:ext cx="943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 New" pitchFamily="34" charset="-34"/>
                <a:cs typeface="TH Sarabun New" pitchFamily="34" charset="-34"/>
              </a:rPr>
              <a:t>ถ้ากำลังศึกษาเรื่องพลังงานทดแทนและสนใจพลังงานแสงอาทิตย์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9417" y="2528328"/>
            <a:ext cx="5946123" cy="4074681"/>
            <a:chOff x="269417" y="2528328"/>
            <a:chExt cx="5946123" cy="40746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6" t="21769" r="10227" b="45215"/>
            <a:stretch/>
          </p:blipFill>
          <p:spPr>
            <a:xfrm>
              <a:off x="269417" y="2528328"/>
              <a:ext cx="5946123" cy="34797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273785" y="6141344"/>
              <a:ext cx="2634072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การใช้คำค้นแบบไม่เจาะจง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02132" y="2604529"/>
            <a:ext cx="5804806" cy="3940531"/>
            <a:chOff x="6202132" y="2604529"/>
            <a:chExt cx="5804806" cy="39405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2" t="58232" r="10481" b="8752"/>
            <a:stretch/>
          </p:blipFill>
          <p:spPr>
            <a:xfrm>
              <a:off x="6202132" y="2604529"/>
              <a:ext cx="5804806" cy="33970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733569" y="6083395"/>
              <a:ext cx="2634072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การใช้คำค้นแบบเจาะจง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5779" y="1079272"/>
            <a:ext cx="10602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ถ้าต้องการค้นหาเฉพาะภาพ สามารถค้นหาได้เช่นกัน โดยพิมพ์คำหรือ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ข้อความ</a:t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ต้องการค้นหาแล้วคลิกเมาส์เลือก ค้นรูป สิ่งที่ได้จะปรากฏภาพที่เกี่ยวข้องขึ้นมา 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ดัง</a:t>
            </a: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ภาพ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246148"/>
            <a:ext cx="897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ถ้ากำลังศึกษาเรื่องพลังงานทดแทนและสนใจพลังงานแสงอาทิตย์ (ต่อ)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16961" r="7813" b="45578"/>
          <a:stretch/>
        </p:blipFill>
        <p:spPr>
          <a:xfrm>
            <a:off x="2814919" y="2160186"/>
            <a:ext cx="7424057" cy="4610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2191" y="1231232"/>
            <a:ext cx="5975183" cy="529952"/>
            <a:chOff x="752191" y="1231232"/>
            <a:chExt cx="5975183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934774" y="1280700"/>
              <a:ext cx="579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ประยุกต์ใช้การค้นหาข้อมูลกับเรื่องราวที่น่าสนใจ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953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 เรียนรู้บนอินเทอร์เน็ต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3.1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72875" y="1143850"/>
            <a:ext cx="3933382" cy="646331"/>
            <a:chOff x="7272875" y="1143850"/>
            <a:chExt cx="3933382" cy="646331"/>
          </a:xfrm>
        </p:grpSpPr>
        <p:grpSp>
          <p:nvGrpSpPr>
            <p:cNvPr id="37" name="Group 36"/>
            <p:cNvGrpSpPr/>
            <p:nvPr/>
          </p:nvGrpSpPr>
          <p:grpSpPr>
            <a:xfrm>
              <a:off x="7272875" y="1231776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440483" y="1143850"/>
              <a:ext cx="37657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คอมพิวเตอร์  1  เครื่อง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2191" y="2033092"/>
            <a:ext cx="7614259" cy="4456389"/>
            <a:chOff x="752191" y="2033092"/>
            <a:chExt cx="7614259" cy="4456389"/>
          </a:xfrm>
        </p:grpSpPr>
        <p:grpSp>
          <p:nvGrpSpPr>
            <p:cNvPr id="8" name="Group 7"/>
            <p:cNvGrpSpPr/>
            <p:nvPr/>
          </p:nvGrpSpPr>
          <p:grpSpPr>
            <a:xfrm>
              <a:off x="752191" y="2033092"/>
              <a:ext cx="1723248" cy="600164"/>
              <a:chOff x="752191" y="2033092"/>
              <a:chExt cx="1723248" cy="60016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2099247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33427" y="2033092"/>
                <a:ext cx="11051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52192" y="2703829"/>
              <a:ext cx="761425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นักเรียนค้นหาข้อมูลและภาพเกี่ยวกับธงชาติไทย โดยใช้คำค้นหาว่า “ธงชาติไทย”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นักเรียนค้นหาข้อมูลแล้วตอบคำถามต่อไปนี้</a:t>
              </a:r>
            </a:p>
            <a:p>
              <a:pPr marL="914400" lvl="1" indent="-457200">
                <a:buFont typeface="+mj-lt"/>
                <a:buAutoNum type="arabicParenR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ประเทศไทยมีธงชาติใช้มาแล้วกี่รูปแบบ แต่ละรูปแบบมีลักษณะอย่างไร</a:t>
              </a:r>
            </a:p>
            <a:p>
              <a:pPr marL="914400" lvl="1" indent="-457200">
                <a:buFont typeface="+mj-lt"/>
                <a:buAutoNum type="arabicParenR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ธงชาติไทยแต่ละรูปแบบใช้ในช่วง พ.ศ. ใด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ธงชาติไทยในปัจจุบันมีลักษณะของสีเป็นอย่างไร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นักเรียนพิจารณาข้อมูลแล้วตอบคำถาม ดังนี้</a:t>
              </a:r>
            </a:p>
            <a:p>
              <a:pPr marL="914400" lvl="1" indent="-457200">
                <a:buFont typeface="+mj-lt"/>
                <a:buAutoNum type="arabicParenR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ข้อมูลมีความสอดคล้องกับสิ่งที่เราต้องการหรือไม่ อย่างไร</a:t>
              </a:r>
            </a:p>
            <a:p>
              <a:pPr marL="914400" lvl="1" indent="-457200">
                <a:buFont typeface="+mj-lt"/>
                <a:buAutoNum type="arabicParenR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ข้อมูลได้มาจากแหล่งใด มีความน่าเชื่อถือหรือไม่ เพราะเหตุใด</a:t>
              </a:r>
            </a:p>
            <a:p>
              <a:pPr marL="914400" lvl="1" indent="-457200">
                <a:buFont typeface="+mj-lt"/>
                <a:buAutoNum type="arabicParenR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ใครเป็นผู้เขียนข้อมูลนั้น</a:t>
              </a:r>
            </a:p>
            <a:p>
              <a:pPr marL="914400" lvl="1" indent="-457200">
                <a:buFont typeface="+mj-lt"/>
                <a:buAutoNum type="arabicParenR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ข้อมูลนั้นนำมาเผยแพร่เมื่อใด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2191" y="278941"/>
            <a:ext cx="1723248" cy="600164"/>
            <a:chOff x="752191" y="278941"/>
            <a:chExt cx="1723248" cy="600164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345096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856518" y="278941"/>
              <a:ext cx="158197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</a:t>
              </a:r>
              <a:r>
                <a:rPr lang="en-US" sz="2400" b="1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19855" y="2191229"/>
            <a:ext cx="5386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</a:p>
          <a:p>
            <a:endParaRPr lang="th-TH" sz="1600" b="1" u="sng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ใช้มาแล้ว 7  รูปแบบ มีดังนี้</a:t>
            </a:r>
            <a:endParaRPr lang="th-TH" sz="16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1  ธงพื้นสีแดงทั้งผืน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2  ธงพื้นแดง มีรูปวงจักรสีขาวตรงกลาง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3  ธงพื้นแดง มีรูปวงจักรและช้างเผือกอยู่ตรงกลาง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4  ธงพื้นแดง มีช้างเผือกอยู่ตรงกลาง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5  ธงพื้นแดง มีช้างเผือกยืนบนแท่นหันหลังให้เสาธง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6  ธงพื้นขาวแดง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7  ธงไตรรงค์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1681" y="939283"/>
            <a:ext cx="6118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นักเรียนค้นหาข้อมูลแล้วตอบคำถามต่อไปนี้</a:t>
            </a:r>
          </a:p>
          <a:p>
            <a:pPr marL="914400" lvl="1" indent="-457200">
              <a:buFont typeface="+mj-lt"/>
              <a:buAutoNum type="arabicParenR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ประเทศไทยมีธงชาติใช้มาแล้วกี่รูปแบบ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แต่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ละรูปแบบมีลักษณะอย่างไร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31429" y="1154726"/>
            <a:ext cx="5412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arenR" startAt="2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ธงชาติไทยแต่ละรูปแบบ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ใช้ในช่วง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พ.ศ. ใด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56932" y="1788549"/>
            <a:ext cx="4487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</a:p>
          <a:p>
            <a:endParaRPr lang="th-TH" sz="1600" b="1" u="sng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1  อดีต-2325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2  2325-2352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3  2352-2394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4  2394-2459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5  2459-2460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6  ระหว่างปี 2460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รูปแบบที่ 7  2460-ปัจจุบัน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2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850627" y="1607946"/>
            <a:ext cx="69995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</a:p>
          <a:p>
            <a:endParaRPr lang="th-TH" b="1" u="sng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ธงไตรรงค์ มีทั้งหมด 3 สี มีความหมาย ดังนี้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สีแดง หมายถึง ชาติ และความสามัคคีของคนในชาติ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สีขาว หมายถึง ศาสนา ซึ่งเป็นเครื่องอบรม สั่งสอน</a:t>
            </a:r>
            <a:r>
              <a:rPr lang="th-TH" sz="28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จิตใจให้</a:t>
            </a:r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บริสุทธิ์</a:t>
            </a:r>
          </a:p>
          <a:p>
            <a:r>
              <a:rPr lang="th-TH" sz="28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สีน้ำเงิน หมายถึง พระมหากษัตริย์ผู้เป็นประมุขของประเทศ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190" y="1023171"/>
            <a:ext cx="6116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ธงชาติไทยในปัจจุบันมีลักษณะของสีเป็นอย่างไร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54" y="1730542"/>
            <a:ext cx="3284376" cy="21912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52191" y="278941"/>
            <a:ext cx="1723248" cy="600164"/>
            <a:chOff x="752191" y="278941"/>
            <a:chExt cx="1723248" cy="600164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345096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50626" y="278941"/>
              <a:ext cx="158197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</a:t>
              </a:r>
              <a:r>
                <a:rPr lang="en-US" sz="2400" b="1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58816" y="1790509"/>
            <a:ext cx="7221898" cy="4624967"/>
            <a:chOff x="1758816" y="1790509"/>
            <a:chExt cx="7221898" cy="4624967"/>
          </a:xfrm>
        </p:grpSpPr>
        <p:sp>
          <p:nvSpPr>
            <p:cNvPr id="12" name="TextBox 11"/>
            <p:cNvSpPr txBox="1"/>
            <p:nvPr/>
          </p:nvSpPr>
          <p:spPr>
            <a:xfrm>
              <a:off x="1780596" y="1790509"/>
              <a:ext cx="67538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สอดคล้องกับความต้องการ เพราะข้อมูลที่ค้นหาตรงตาม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หัวข้อ</a:t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บอกรายละเอียดได้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ครบถ้วน มี</a:t>
              </a: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ที่มา ผู้เขียน ข้อมูลการเผยแพร่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58816" y="3168378"/>
              <a:ext cx="67973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มีความน่าเชื่อถือ เพราะบอกที่มาข้อมูล เช่น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จากหอ</a:t>
              </a: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มรดกไทย </a:t>
              </a:r>
              <a:r>
                <a:rPr lang="en-US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http://www.heritage.thaigov.net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80596" y="4498064"/>
              <a:ext cx="72001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ส่วนปฏิบัติการเครือข่ายฯ ศทท.กช. กรมทหารช่าง ค่ายภาณุรังสี </a:t>
              </a:r>
              <a:r>
                <a:rPr lang="th-TH" sz="28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ต.</a:t>
              </a: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โคกหม้อ อ.เมือง จ.ราชบุรี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03923" y="5892256"/>
              <a:ext cx="2052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6 ธ.ค. 2559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52191" y="224511"/>
            <a:ext cx="1723248" cy="738664"/>
            <a:chOff x="752191" y="224511"/>
            <a:chExt cx="1723248" cy="738664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345096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56047" y="224511"/>
              <a:ext cx="16241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</a:t>
              </a:r>
              <a:r>
                <a:rPr lang="en-US" sz="2800" b="1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43135" y="948391"/>
            <a:ext cx="7049008" cy="5050354"/>
            <a:chOff x="843135" y="948391"/>
            <a:chExt cx="7049008" cy="5050354"/>
          </a:xfrm>
        </p:grpSpPr>
        <p:sp>
          <p:nvSpPr>
            <p:cNvPr id="11" name="TextBox 10"/>
            <p:cNvSpPr txBox="1"/>
            <p:nvPr/>
          </p:nvSpPr>
          <p:spPr>
            <a:xfrm>
              <a:off x="843135" y="948391"/>
              <a:ext cx="67115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นักเรียนพิจารณาข้อมูลแล้วตอบคำถาม ดังนี้</a:t>
              </a:r>
            </a:p>
            <a:p>
              <a:pPr marL="914400" lvl="1" indent="-457200">
                <a:buFont typeface="+mj-lt"/>
                <a:buAutoNum type="arabicParenR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ข้อมูลมีความสอดคล้องกับสิ่งที่เราต้องการหรือไม่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อย่างไร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6996" y="2744616"/>
              <a:ext cx="65651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2)  ข้อมูล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ได้มาจากแหล่งใด มีความน่าเชื่อถือหรือไม่ เพราะเหตุใด</a:t>
              </a:r>
              <a:endParaRPr lang="th-TH" sz="2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82492" y="4081062"/>
              <a:ext cx="29173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3)  ใคร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เป็นผู้เขียนข้อมูลนั้น</a:t>
              </a:r>
              <a:endParaRPr lang="th-TH" sz="2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60720" y="5475525"/>
              <a:ext cx="3576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4)  ข้อมูล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นั้นนำมาเผยแพร่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เมื่อใด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54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17311" y="895739"/>
            <a:ext cx="5472907" cy="3558073"/>
            <a:chOff x="6317311" y="970384"/>
            <a:chExt cx="5472907" cy="3558073"/>
          </a:xfrm>
        </p:grpSpPr>
        <p:sp>
          <p:nvSpPr>
            <p:cNvPr id="21" name="Rounded Rectangle 20"/>
            <p:cNvSpPr/>
            <p:nvPr/>
          </p:nvSpPr>
          <p:spPr>
            <a:xfrm>
              <a:off x="6317311" y="970384"/>
              <a:ext cx="5472907" cy="3558073"/>
            </a:xfrm>
            <a:prstGeom prst="roundRect">
              <a:avLst>
                <a:gd name="adj" fmla="val 9546"/>
              </a:avLst>
            </a:prstGeom>
            <a:solidFill>
              <a:srgbClr val="FFEA9B"/>
            </a:solidFill>
            <a:ln w="19050">
              <a:solidFill>
                <a:srgbClr val="3F23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81444" y="1084966"/>
              <a:ext cx="51445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 defTabSz="460375"/>
              <a:r>
                <a:rPr lang="en-US" sz="25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500" dirty="0">
                  <a:latin typeface="TH Sarabun New" pitchFamily="34" charset="-34"/>
                  <a:cs typeface="TH Sarabun New" pitchFamily="34" charset="-34"/>
                </a:rPr>
                <a:t>การประเมินความน่าเชื่อถือของข้อมูลที่ได้อาจประเมินจากประเภทของเว็บไซต์ ถ้าเป็นของหน่วยงานราชการ</a:t>
              </a:r>
              <a:r>
                <a:rPr lang="en-US" sz="25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5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5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500" dirty="0" smtClean="0">
                  <a:latin typeface="TH Sarabun New" pitchFamily="34" charset="-34"/>
                  <a:cs typeface="TH Sarabun New" pitchFamily="34" charset="-34"/>
                </a:rPr>
                <a:t>สํานัก</a:t>
              </a:r>
              <a:r>
                <a:rPr lang="th-TH" sz="2500" dirty="0">
                  <a:latin typeface="TH Sarabun New" pitchFamily="34" charset="-34"/>
                  <a:cs typeface="TH Sarabun New" pitchFamily="34" charset="-34"/>
                </a:rPr>
                <a:t>ข่าวหรือองค์กรต่าง ๆ ความน่าเชื่อถืออาจมีมากกว่าเว็บไซต์ที่สร้างโดยบุคคลทั่วไป นอกจากนี้ต้องพิจารณาถึงผู้เขียนหรือผู้ให้ข้อมูลด้วยว่า เขียนข้อมูลนั้นเมื่อใด เผยแพร่ข้อมูลเมื่อไร นอกจากนี้ เมื่อเวลาผ่านไปข้อมูลต่าง ๆ </a:t>
              </a:r>
              <a:r>
                <a:rPr lang="en-US" sz="25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25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500" dirty="0">
                  <a:latin typeface="TH Sarabun New" pitchFamily="34" charset="-34"/>
                  <a:cs typeface="TH Sarabun New" pitchFamily="34" charset="-34"/>
                </a:rPr>
                <a:t>ต้องปรับปรุงให้มีความทันสมัย ดังนั้นเราควรพิจารณาถึง</a:t>
              </a:r>
              <a:r>
                <a:rPr lang="en-US" sz="25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25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500" dirty="0">
                  <a:latin typeface="TH Sarabun New" pitchFamily="34" charset="-34"/>
                  <a:cs typeface="TH Sarabun New" pitchFamily="34" charset="-34"/>
                </a:rPr>
                <a:t>วันที่เผยแพร่ข้อมูลนั้นด้วย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0070" y="895739"/>
            <a:ext cx="5262465" cy="3558073"/>
            <a:chOff x="510070" y="970384"/>
            <a:chExt cx="5262465" cy="3558073"/>
          </a:xfrm>
        </p:grpSpPr>
        <p:sp>
          <p:nvSpPr>
            <p:cNvPr id="22" name="Rounded Rectangle 21"/>
            <p:cNvSpPr/>
            <p:nvPr/>
          </p:nvSpPr>
          <p:spPr>
            <a:xfrm>
              <a:off x="510070" y="970384"/>
              <a:ext cx="5262465" cy="3558073"/>
            </a:xfrm>
            <a:prstGeom prst="roundRect">
              <a:avLst>
                <a:gd name="adj" fmla="val 9546"/>
              </a:avLst>
            </a:prstGeom>
            <a:solidFill>
              <a:srgbClr val="CAE7E8"/>
            </a:solidFill>
            <a:ln w="19050">
              <a:solidFill>
                <a:srgbClr val="3F23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9767" y="1095852"/>
              <a:ext cx="486033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 defTabSz="460375"/>
              <a:r>
                <a:rPr lang="en-US" sz="25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500" dirty="0">
                  <a:latin typeface="TH Sarabun New" pitchFamily="34" charset="-34"/>
                  <a:cs typeface="TH Sarabun New" pitchFamily="34" charset="-34"/>
                </a:rPr>
                <a:t>จะเห็นว่าเว็บไซต์ค้นหาข้อมูลจะแสดงข้อมูลหรือเว็บไซต์ที่เกี่ยวข้องมากมาย หากสนใจเว็บไซต์ใดสามารถคลิกเมาส์เข้าไปดูได้ทันที ซึ่งในระบบอินเทอร์เน็ตมีข้อมูลและความรู้ต่าง ๆ อยู่มากมาย ทุกคนสามารถเข้ามาเขียนข้อมูลได้มากมาย และข้อมูลต่าง ๆ เหล่านั้นเป็นไปได้</a:t>
              </a:r>
              <a:r>
                <a:rPr lang="en-US" sz="25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25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500" dirty="0">
                  <a:latin typeface="TH Sarabun New" pitchFamily="34" charset="-34"/>
                  <a:cs typeface="TH Sarabun New" pitchFamily="34" charset="-34"/>
                </a:rPr>
                <a:t>ที่จะเป็นข้อมูลเรื่องเดียวกัน แต่อาจมีเนื้อหาที่แตกต่างกัน</a:t>
              </a:r>
              <a:br>
                <a:rPr lang="th-TH" sz="25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500" dirty="0">
                  <a:latin typeface="TH Sarabun New" pitchFamily="34" charset="-34"/>
                  <a:cs typeface="TH Sarabun New" pitchFamily="34" charset="-34"/>
                </a:rPr>
                <a:t>ซึ่งการนําข้อมูลมาใช้จะต้องพิจารณาถึงผู้ที่สร้าง</a:t>
              </a:r>
              <a:br>
                <a:rPr lang="th-TH" sz="25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500" dirty="0">
                  <a:latin typeface="TH Sarabun New" pitchFamily="34" charset="-34"/>
                  <a:cs typeface="TH Sarabun New" pitchFamily="34" charset="-34"/>
                </a:rPr>
                <a:t>เว็บไซต์หรือนําเสนอข้อมูลนั้น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" y="5590309"/>
            <a:ext cx="12192000" cy="12676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793" y="3966303"/>
            <a:ext cx="1411060" cy="23653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29" y="3793727"/>
            <a:ext cx="1487196" cy="25378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02" y="4883876"/>
            <a:ext cx="1131797" cy="1447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1776" y="-74716"/>
            <a:ext cx="11502975" cy="6705838"/>
            <a:chOff x="-21776" y="-74716"/>
            <a:chExt cx="11502975" cy="6705838"/>
          </a:xfrm>
        </p:grpSpPr>
        <p:cxnSp>
          <p:nvCxnSpPr>
            <p:cNvPr id="19" name="Elbow Connector 18"/>
            <p:cNvCxnSpPr>
              <a:endCxn id="39" idx="1"/>
            </p:cNvCxnSpPr>
            <p:nvPr/>
          </p:nvCxnSpPr>
          <p:spPr>
            <a:xfrm flipV="1">
              <a:off x="6767945" y="2585417"/>
              <a:ext cx="1371373" cy="344819"/>
            </a:xfrm>
            <a:prstGeom prst="bentConnector3">
              <a:avLst>
                <a:gd name="adj1" fmla="val 70205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endCxn id="37" idx="3"/>
            </p:cNvCxnSpPr>
            <p:nvPr/>
          </p:nvCxnSpPr>
          <p:spPr>
            <a:xfrm rot="10800000">
              <a:off x="4050003" y="2585418"/>
              <a:ext cx="1138524" cy="375979"/>
            </a:xfrm>
            <a:prstGeom prst="bentConnector3">
              <a:avLst>
                <a:gd name="adj1" fmla="val 67645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endCxn id="73" idx="1"/>
            </p:cNvCxnSpPr>
            <p:nvPr/>
          </p:nvCxnSpPr>
          <p:spPr>
            <a:xfrm>
              <a:off x="6767945" y="3789218"/>
              <a:ext cx="1374053" cy="567710"/>
            </a:xfrm>
            <a:prstGeom prst="bentConnector3">
              <a:avLst>
                <a:gd name="adj1" fmla="val 71174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endCxn id="90" idx="3"/>
            </p:cNvCxnSpPr>
            <p:nvPr/>
          </p:nvCxnSpPr>
          <p:spPr>
            <a:xfrm rot="10800000" flipV="1">
              <a:off x="4052684" y="3769992"/>
              <a:ext cx="1274473" cy="586935"/>
            </a:xfrm>
            <a:prstGeom prst="bentConnector3">
              <a:avLst>
                <a:gd name="adj1" fmla="val 72285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221822" y="-74716"/>
              <a:ext cx="4586512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การค้นหาข้อมูล</a:t>
              </a:r>
              <a:endParaRPr lang="th-TH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6096000" y="4008530"/>
              <a:ext cx="0" cy="1521202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4425058" y="5289596"/>
              <a:ext cx="3341881" cy="1266528"/>
              <a:chOff x="8278800" y="1696223"/>
              <a:chExt cx="3341881" cy="1266528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1C4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13482" y="3717779"/>
              <a:ext cx="10767717" cy="1272413"/>
              <a:chOff x="716006" y="1757361"/>
              <a:chExt cx="10767717" cy="127241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D14F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716006" y="1757361"/>
                <a:ext cx="3341881" cy="1272413"/>
                <a:chOff x="8281480" y="1690338"/>
                <a:chExt cx="3341881" cy="1272413"/>
              </a:xfrm>
            </p:grpSpPr>
            <p:sp>
              <p:nvSpPr>
                <p:cNvPr id="90" name="Rounded Rectangle 89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8281480" y="1690338"/>
                  <a:ext cx="334188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746F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1122622" y="3936652"/>
              <a:ext cx="250581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การติดต่อสื่อสาร</a:t>
              </a:r>
            </a:p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ผ่านสังคมออนไลน์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19252" y="5553904"/>
              <a:ext cx="188545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การส่งจดหมาย</a:t>
              </a:r>
            </a:p>
            <a:p>
              <a:pPr algn="ctr"/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อิเล็กทรอนิกส์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4598438" y="1991458"/>
              <a:ext cx="2995124" cy="2995124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199145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135820"/>
              <a:ext cx="2706398" cy="2706398"/>
            </a:xfrm>
            <a:prstGeom prst="ellipse">
              <a:avLst/>
            </a:prstGeom>
            <a:solidFill>
              <a:srgbClr val="EEC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263557"/>
              <a:ext cx="2450926" cy="2450927"/>
            </a:xfrm>
            <a:prstGeom prst="ellipse">
              <a:avLst/>
            </a:prstGeom>
            <a:solidFill>
              <a:srgbClr val="E09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44523" y="2682164"/>
              <a:ext cx="223490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6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การค้นหา</a:t>
              </a:r>
              <a:br>
                <a:rPr lang="th-TH" sz="6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6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ข้อมูล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71429" y="3941089"/>
              <a:ext cx="227498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การติดต่อสื่อสาร</a:t>
              </a:r>
            </a:p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ผ่านอินเทอร์เน็ต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10802" y="1946268"/>
              <a:ext cx="10767717" cy="1272413"/>
              <a:chOff x="716006" y="1757361"/>
              <a:chExt cx="10767717" cy="1272413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41842" y="1763246"/>
                <a:ext cx="3341881" cy="1266528"/>
                <a:chOff x="8278800" y="1696223"/>
                <a:chExt cx="3341881" cy="1266528"/>
              </a:xfrm>
            </p:grpSpPr>
            <p:sp>
              <p:nvSpPr>
                <p:cNvPr id="39" name="Rounded Rectangle 38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8278800" y="1696223"/>
                  <a:ext cx="333920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D984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716006" y="1757361"/>
                <a:ext cx="3341881" cy="1272413"/>
                <a:chOff x="8281480" y="1690338"/>
                <a:chExt cx="3341881" cy="1272413"/>
              </a:xfrm>
            </p:grpSpPr>
            <p:sp>
              <p:nvSpPr>
                <p:cNvPr id="37" name="Rounded Rectangle 36"/>
                <p:cNvSpPr/>
                <p:nvPr/>
              </p:nvSpPr>
              <p:spPr>
                <a:xfrm>
                  <a:off x="8281480" y="1696223"/>
                  <a:ext cx="3339201" cy="1266528"/>
                </a:xfrm>
                <a:prstGeom prst="roundRect">
                  <a:avLst>
                    <a:gd name="adj" fmla="val 15026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8281480" y="1690338"/>
                  <a:ext cx="3341881" cy="258002"/>
                </a:xfrm>
                <a:custGeom>
                  <a:avLst/>
                  <a:gdLst>
                    <a:gd name="connsiteX0" fmla="*/ 190308 w 3339201"/>
                    <a:gd name="connsiteY0" fmla="*/ 0 h 258002"/>
                    <a:gd name="connsiteX1" fmla="*/ 3148893 w 3339201"/>
                    <a:gd name="connsiteY1" fmla="*/ 0 h 258002"/>
                    <a:gd name="connsiteX2" fmla="*/ 3339201 w 3339201"/>
                    <a:gd name="connsiteY2" fmla="*/ 190308 h 258002"/>
                    <a:gd name="connsiteX3" fmla="*/ 3339201 w 3339201"/>
                    <a:gd name="connsiteY3" fmla="*/ 258002 h 258002"/>
                    <a:gd name="connsiteX4" fmla="*/ 0 w 3339201"/>
                    <a:gd name="connsiteY4" fmla="*/ 258002 h 258002"/>
                    <a:gd name="connsiteX5" fmla="*/ 0 w 3339201"/>
                    <a:gd name="connsiteY5" fmla="*/ 190308 h 258002"/>
                    <a:gd name="connsiteX6" fmla="*/ 190308 w 3339201"/>
                    <a:gd name="connsiteY6" fmla="*/ 0 h 25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9201" h="258002">
                      <a:moveTo>
                        <a:pt x="190308" y="0"/>
                      </a:moveTo>
                      <a:lnTo>
                        <a:pt x="3148893" y="0"/>
                      </a:lnTo>
                      <a:cubicBezTo>
                        <a:pt x="3253997" y="0"/>
                        <a:pt x="3339201" y="85204"/>
                        <a:pt x="3339201" y="190308"/>
                      </a:cubicBezTo>
                      <a:lnTo>
                        <a:pt x="3339201" y="258002"/>
                      </a:lnTo>
                      <a:lnTo>
                        <a:pt x="0" y="258002"/>
                      </a:lnTo>
                      <a:lnTo>
                        <a:pt x="0" y="190308"/>
                      </a:lnTo>
                      <a:cubicBezTo>
                        <a:pt x="0" y="85204"/>
                        <a:pt x="85204" y="0"/>
                        <a:pt x="190308" y="0"/>
                      </a:cubicBezTo>
                      <a:close/>
                    </a:path>
                  </a:pathLst>
                </a:custGeom>
                <a:solidFill>
                  <a:srgbClr val="D8E0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930330" y="2391252"/>
              <a:ext cx="2900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เครือข่ายคอมพิวเตอร์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22448" y="2391252"/>
              <a:ext cx="21675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การค้นหาข้อมูล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1776" y="670263"/>
              <a:ext cx="4134481" cy="791213"/>
              <a:chOff x="-21776" y="670263"/>
              <a:chExt cx="4134481" cy="79121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21776" y="741634"/>
                <a:ext cx="3852258" cy="616153"/>
                <a:chOff x="-21776" y="741634"/>
                <a:chExt cx="3852258" cy="616153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-1" y="741634"/>
                  <a:ext cx="3830483" cy="578889"/>
                </a:xfrm>
                <a:prstGeom prst="rect">
                  <a:avLst/>
                </a:prstGeom>
                <a:solidFill>
                  <a:srgbClr val="E093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-21776" y="773012"/>
                  <a:ext cx="345639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3200" b="1" dirty="0">
                      <a:solidFill>
                        <a:schemeClr val="bg1"/>
                      </a:solidFill>
                      <a:latin typeface="TH Sarabun New" pitchFamily="34" charset="-34"/>
                      <a:cs typeface="TH Sarabun New" pitchFamily="34" charset="-34"/>
                    </a:rPr>
                    <a:t>แผนผังหัวข้อหน่วยการ</a:t>
                  </a:r>
                  <a:r>
                    <a:rPr lang="th-TH" sz="3200" b="1" dirty="0" smtClean="0">
                      <a:solidFill>
                        <a:schemeClr val="bg1"/>
                      </a:solidFill>
                      <a:latin typeface="TH Sarabun New" pitchFamily="34" charset="-34"/>
                      <a:cs typeface="TH Sarabun New" pitchFamily="34" charset="-34"/>
                    </a:rPr>
                    <a:t>เรียนรู้</a:t>
                  </a:r>
                  <a:endParaRPr lang="th-TH" sz="3200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3434619" y="670263"/>
                <a:ext cx="678086" cy="791213"/>
                <a:chOff x="3920352" y="692035"/>
                <a:chExt cx="678086" cy="791213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3920352" y="692035"/>
                  <a:ext cx="678086" cy="6780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57150">
                  <a:solidFill>
                    <a:srgbClr val="E0934F"/>
                  </a:solidFill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111977" y="713807"/>
                  <a:ext cx="32159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4400" b="1" dirty="0">
                      <a:latin typeface="TH Sarabun New" pitchFamily="34" charset="-34"/>
                      <a:cs typeface="TH Sarabun New" pitchFamily="34" charset="-34"/>
                    </a:rPr>
                    <a:t>3</a:t>
                  </a:r>
                  <a:endParaRPr lang="en-US" sz="44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14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E1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E1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D1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D1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59673" y="321959"/>
              <a:ext cx="523412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การติดต่อสื่อสารผ่านอินเทอร์เน็ต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870036" y="1171568"/>
            <a:ext cx="87598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800" b="1" dirty="0">
                <a:solidFill>
                  <a:schemeClr val="accent5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2800" b="1" dirty="0" smtClean="0">
                <a:solidFill>
                  <a:schemeClr val="accent5"/>
                </a:solidFill>
                <a:latin typeface="TH Sarabun New" pitchFamily="34" charset="-34"/>
                <a:cs typeface="TH Sarabun New" pitchFamily="34" charset="-34"/>
              </a:rPr>
              <a:t>	จดหมาย</a:t>
            </a:r>
            <a:r>
              <a:rPr lang="th-TH" sz="2800" b="1" dirty="0">
                <a:solidFill>
                  <a:schemeClr val="accent5"/>
                </a:solidFill>
                <a:latin typeface="TH Sarabun New" pitchFamily="34" charset="-34"/>
                <a:cs typeface="TH Sarabun New" pitchFamily="34" charset="-34"/>
              </a:rPr>
              <a:t>อิเล็กทรอนิกส์ (</a:t>
            </a:r>
            <a:r>
              <a:rPr lang="en-US" sz="2800" b="1" dirty="0">
                <a:solidFill>
                  <a:schemeClr val="accent5"/>
                </a:solidFill>
                <a:latin typeface="TH Sarabun New" pitchFamily="34" charset="-34"/>
                <a:cs typeface="TH Sarabun New" pitchFamily="34" charset="-34"/>
              </a:rPr>
              <a:t>electronic mail)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หรือที่เรียกสั้น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ๆ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ว่า อีเมล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e-mail)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เป็น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บริการประเภท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หนึ่งบน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อินเทอร์เน็ต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การใช้งานมีผู้ให้บริการฟรี เช่น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Gmail, Hotmail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หรือ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Windows Live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นอกจากนี้ยังมีอีเมลของ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หน่วยงาน และ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องค์กรต่าง ๆ ที่สร้าง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ขึ้นมา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เฉพาะ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อีก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ด้วย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pPr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	การ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ส่งอีเมลเราจะต้องมีที่อยู่ของตัวเอง และต้องทราบที่อยู่ของผู้รับข้อมูล เรียกว่า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อีเมล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แอดเดรส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e-mail address)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เป็นที่อยู่ของผู้ใช้งานบนอินเทอร์เน็ต อีเมลแอดเดรส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นี้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ประกอบด้วย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User ID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หรือชื่อประจำตัวของผู้ใช้งานและ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ISP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หรือ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ผู้ให้บริการอีเมล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255327" y="5700129"/>
            <a:ext cx="5247736" cy="1023491"/>
            <a:chOff x="6255327" y="5700129"/>
            <a:chExt cx="5247736" cy="1023491"/>
          </a:xfrm>
        </p:grpSpPr>
        <p:grpSp>
          <p:nvGrpSpPr>
            <p:cNvPr id="23" name="Group 22"/>
            <p:cNvGrpSpPr/>
            <p:nvPr/>
          </p:nvGrpSpPr>
          <p:grpSpPr>
            <a:xfrm>
              <a:off x="10211179" y="5700129"/>
              <a:ext cx="1291884" cy="1023491"/>
              <a:chOff x="9873891" y="5574031"/>
              <a:chExt cx="1291884" cy="102349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57403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197412"/>
                <a:ext cx="1214455" cy="40011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  <p:sp>
          <p:nvSpPr>
            <p:cNvPr id="26" name="Rounded Rectangular Callout 25"/>
            <p:cNvSpPr/>
            <p:nvPr/>
          </p:nvSpPr>
          <p:spPr>
            <a:xfrm>
              <a:off x="6255327" y="5749636"/>
              <a:ext cx="3492054" cy="921327"/>
            </a:xfrm>
            <a:prstGeom prst="wedgeRoundRectCallout">
              <a:avLst>
                <a:gd name="adj1" fmla="val 58468"/>
                <a:gd name="adj2" fmla="val -33750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61259" y="5885400"/>
              <a:ext cx="330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ในชีวิตประจำวันนักเรียนใช้การติดต่อสื่อสาร อินเทอร์เน็ตในช่องทางใดบ้าง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76911" y="4226364"/>
            <a:ext cx="8152829" cy="1456278"/>
            <a:chOff x="1951181" y="4066344"/>
            <a:chExt cx="8152829" cy="1456278"/>
          </a:xfrm>
        </p:grpSpPr>
        <p:sp>
          <p:nvSpPr>
            <p:cNvPr id="29" name="Rounded Rectangle 28"/>
            <p:cNvSpPr/>
            <p:nvPr/>
          </p:nvSpPr>
          <p:spPr>
            <a:xfrm>
              <a:off x="1951181" y="4066344"/>
              <a:ext cx="8152829" cy="1456278"/>
            </a:xfrm>
            <a:prstGeom prst="roundRect">
              <a:avLst>
                <a:gd name="adj" fmla="val 14517"/>
              </a:avLst>
            </a:prstGeom>
            <a:solidFill>
              <a:srgbClr val="E9AC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2063479" y="4206298"/>
              <a:ext cx="7867350" cy="1156996"/>
            </a:xfrm>
            <a:prstGeom prst="roundRect">
              <a:avLst>
                <a:gd name="adj" fmla="val 14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2" t="73560" r="17090" b="13470"/>
            <a:stretch/>
          </p:blipFill>
          <p:spPr>
            <a:xfrm>
              <a:off x="2239178" y="4338052"/>
              <a:ext cx="3247054" cy="88951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661932" y="4367312"/>
              <a:ext cx="42688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หมายความว่า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ผู้ใช้คือ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m_joy007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และใช้บริการของ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gmail.com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ซึ่งเป็นบริการฟรีของ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Google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479" y="1192985"/>
            <a:ext cx="5284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ในการใช้งานครั้งแรกจะต้องสมัครกับผู้ให้บริการเสียก่อน แล้วลงชื่อเข้าใช้งาน เช่น ถ้าใช้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บริการ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ของ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Gmail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จะต้องลงชื่อเข้าใช้ ดังภาพ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58188"/>
            <a:chOff x="395341" y="2491510"/>
            <a:chExt cx="1355716" cy="65818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0726" y="250336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53076"/>
            <a:ext cx="5416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สมัครใช้บริการของ </a:t>
            </a:r>
            <a:r>
              <a:rPr lang="en-US" sz="5400" b="1" dirty="0">
                <a:latin typeface="TH Sarabun New" pitchFamily="34" charset="-34"/>
                <a:cs typeface="TH Sarabun New" pitchFamily="34" charset="-34"/>
              </a:rPr>
              <a:t>Gmail</a:t>
            </a:r>
            <a:endParaRPr lang="th-TH" sz="5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7953" y="1238705"/>
            <a:ext cx="539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ตัวอย่าง ถ้าจะใช้ชื่อผู้ใช้ของเราชื่อว่า 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jamjoy007 </a:t>
            </a: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ระบบ</a:t>
            </a:r>
            <a:br>
              <a:rPr lang="th-TH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จะ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ให้เรายืนยันรหัสผ่านอีกครั้ง และรหัสผ่านนี้จะใช้ทุกครั้งสำหรับเข้าสู่ระบบ และเป็นสิ่งที่ยืนยันว่าเราคือผู้ใช้ตัวจริง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13061" r="7559" b="58549"/>
          <a:stretch/>
        </p:blipFill>
        <p:spPr>
          <a:xfrm>
            <a:off x="809261" y="2540576"/>
            <a:ext cx="5792006" cy="2717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52916" r="8169" b="19118"/>
          <a:stretch/>
        </p:blipFill>
        <p:spPr>
          <a:xfrm>
            <a:off x="6875354" y="2417126"/>
            <a:ext cx="4638466" cy="27385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4998" y="5269994"/>
            <a:ext cx="9623960" cy="1447728"/>
            <a:chOff x="914978" y="5247134"/>
            <a:chExt cx="9623960" cy="1447728"/>
          </a:xfrm>
        </p:grpSpPr>
        <p:sp>
          <p:nvSpPr>
            <p:cNvPr id="16" name="Rounded Rectangle 15"/>
            <p:cNvSpPr/>
            <p:nvPr/>
          </p:nvSpPr>
          <p:spPr>
            <a:xfrm>
              <a:off x="914978" y="5392500"/>
              <a:ext cx="8997950" cy="1126062"/>
            </a:xfrm>
            <a:prstGeom prst="roundRect">
              <a:avLst>
                <a:gd name="adj" fmla="val 1451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5032" y="5555500"/>
              <a:ext cx="87762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pPr marL="0" indent="0">
                <a:buNone/>
              </a:pP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การสมัครใช้งานอีเมลของผู้ให้บริการแต่ละแห่งอาจแตกต่างกันไป แต่สิ่งที่มักเหมือนกันคือต้อง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กรอกข้อมูลส่วนตัว ป้อนชื่อผู้ใช้ และรหัสผ่าน ซึ่งข้อมูลนี้เป็นข้อมูลที่สำคัญ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สามารถใช้ยืนยันตัวตนได้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141" y="5247134"/>
              <a:ext cx="1131797" cy="144772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2191" y="1231232"/>
            <a:ext cx="4934059" cy="529952"/>
            <a:chOff x="752191" y="1231232"/>
            <a:chExt cx="4934059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916266" y="1292130"/>
              <a:ext cx="4769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บอกคุณลักษณะของข้อมูลที่ดีได้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95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กิจกรรมที่	        ดีอย่างไร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80438" y="278917"/>
            <a:ext cx="992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th-TH" sz="4000" b="1" dirty="0"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en-US" sz="4000" b="1" dirty="0">
                <a:latin typeface="TH Sarabun New" pitchFamily="34" charset="-34"/>
                <a:cs typeface="TH Sarabun New" pitchFamily="34" charset="-34"/>
              </a:rPr>
              <a:t>2</a:t>
            </a:r>
            <a:endParaRPr lang="th-TH" sz="4000" b="1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52191" y="2131431"/>
            <a:ext cx="6373153" cy="1200329"/>
            <a:chOff x="752191" y="2131431"/>
            <a:chExt cx="6373153" cy="1200329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219357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131431"/>
              <a:ext cx="62055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1. สมุดสำหรับจดบันทึก หรือแบบฝึกหัด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เล่ม</a:t>
              </a:r>
            </a:p>
            <a:p>
              <a:pPr>
                <a:lnSpc>
                  <a:spcPct val="150000"/>
                </a:lnSpc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           2. ปากกา			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	1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ด้าม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2191" y="3323123"/>
            <a:ext cx="5461997" cy="1881408"/>
            <a:chOff x="752191" y="3323123"/>
            <a:chExt cx="5461997" cy="1881408"/>
          </a:xfrm>
        </p:grpSpPr>
        <p:grpSp>
          <p:nvGrpSpPr>
            <p:cNvPr id="13" name="Group 12"/>
            <p:cNvGrpSpPr/>
            <p:nvPr/>
          </p:nvGrpSpPr>
          <p:grpSpPr>
            <a:xfrm>
              <a:off x="752191" y="3323123"/>
              <a:ext cx="1723248" cy="606449"/>
              <a:chOff x="752191" y="3323123"/>
              <a:chExt cx="1723248" cy="606449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3399620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23085" y="3323123"/>
                <a:ext cx="11051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52191" y="4004202"/>
              <a:ext cx="54619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นักเรียนเขียนคุณลักษณะของข้อมูลที่ดี ประโยชน์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และโทษเป็นแผนภาพความคิด พร้อมกับออกแบบและระบายสี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ให้สวยงาม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80699" y="2257847"/>
            <a:ext cx="4905008" cy="3730710"/>
            <a:chOff x="6641494" y="1493621"/>
            <a:chExt cx="4905008" cy="3730710"/>
          </a:xfrm>
        </p:grpSpPr>
        <p:sp>
          <p:nvSpPr>
            <p:cNvPr id="34" name="Rounded Rectangle 33"/>
            <p:cNvSpPr/>
            <p:nvPr/>
          </p:nvSpPr>
          <p:spPr>
            <a:xfrm>
              <a:off x="9162183" y="3476850"/>
              <a:ext cx="2384319" cy="174748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5BAB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641494" y="3476850"/>
              <a:ext cx="2384319" cy="174748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5BAB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358" y="1493621"/>
              <a:ext cx="1612255" cy="1554379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743391" y="2276475"/>
              <a:ext cx="2696188" cy="615983"/>
            </a:xfrm>
            <a:prstGeom prst="roundRect">
              <a:avLst>
                <a:gd name="adj" fmla="val 49668"/>
              </a:avLst>
            </a:prstGeom>
            <a:solidFill>
              <a:schemeClr val="bg1"/>
            </a:solidFill>
            <a:ln w="28575">
              <a:solidFill>
                <a:srgbClr val="5BAB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การติดต่อสื่อสารผ่านอินเทอร์เน็ต</a:t>
              </a:r>
              <a:endParaRPr lang="en-US" sz="2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57879" y="3564461"/>
              <a:ext cx="23062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ประโยชน์</a:t>
              </a:r>
            </a:p>
            <a:p>
              <a:pPr marL="285750" indent="-285750">
                <a:buFont typeface="+mj-lt"/>
                <a:buAutoNum type="arabicPeriod"/>
              </a:pPr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ใช้ติดต่อสื่อสารได้รวดเร็ว</a:t>
              </a:r>
            </a:p>
            <a:p>
              <a:pPr marL="285750" indent="-285750">
                <a:buFont typeface="+mj-lt"/>
                <a:buAutoNum type="arabicPeriod"/>
              </a:pPr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ติดตามข่าวสาร</a:t>
              </a:r>
            </a:p>
            <a:p>
              <a:pPr marL="285750" indent="-285750">
                <a:buFont typeface="+mj-lt"/>
                <a:buAutoNum type="arabicPeriod"/>
              </a:pPr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พูดคุยตอบโต้ได้ทันที</a:t>
              </a:r>
            </a:p>
            <a:p>
              <a:pPr marL="285750" indent="-285750">
                <a:buFont typeface="+mj-lt"/>
                <a:buAutoNum type="arabicPeriod"/>
              </a:pPr>
              <a:r>
                <a:rPr lang="th-TH" sz="20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ประหยัดค่าใช้จ่าย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367162" y="3534982"/>
              <a:ext cx="214483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โทษ</a:t>
              </a:r>
            </a:p>
            <a:p>
              <a:pPr marL="230188" indent="-230188">
                <a:buFont typeface="+mj-lt"/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อาจเสียสายตา</a:t>
              </a:r>
            </a:p>
            <a:p>
              <a:pPr marL="230188" indent="-230188">
                <a:buFont typeface="+mj-lt"/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ถูกหลอกลวงได้ง่าย</a:t>
              </a:r>
            </a:p>
            <a:p>
              <a:pPr marL="230188" indent="-230188">
                <a:buFont typeface="+mj-lt"/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ละเมิดสิทธิส่วนบุคคล</a:t>
              </a:r>
            </a:p>
            <a:p>
              <a:pPr marL="230188" indent="-230188">
                <a:buFont typeface="+mj-lt"/>
                <a:buAutoNum type="arabicPeriod"/>
              </a:pPr>
              <a:r>
                <a:rPr lang="th-TH" sz="20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สิ้นเปลืองพลังงานไฟฟ้า</a:t>
              </a:r>
            </a:p>
          </p:txBody>
        </p:sp>
        <p:cxnSp>
          <p:nvCxnSpPr>
            <p:cNvPr id="11" name="Elbow Connector 10"/>
            <p:cNvCxnSpPr>
              <a:endCxn id="34" idx="0"/>
            </p:cNvCxnSpPr>
            <p:nvPr/>
          </p:nvCxnSpPr>
          <p:spPr>
            <a:xfrm rot="16200000" flipH="1">
              <a:off x="9795987" y="2918494"/>
              <a:ext cx="584392" cy="532319"/>
            </a:xfrm>
            <a:prstGeom prst="bentConnector3">
              <a:avLst/>
            </a:prstGeom>
            <a:ln w="28575">
              <a:solidFill>
                <a:srgbClr val="5BAB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/>
            <p:cNvCxnSpPr/>
            <p:nvPr/>
          </p:nvCxnSpPr>
          <p:spPr>
            <a:xfrm rot="5400000" flipH="1" flipV="1">
              <a:off x="7727003" y="2926930"/>
              <a:ext cx="584392" cy="532319"/>
            </a:xfrm>
            <a:prstGeom prst="bentConnector3">
              <a:avLst/>
            </a:prstGeom>
            <a:ln w="28575">
              <a:solidFill>
                <a:srgbClr val="5BAB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8872961" y="1628266"/>
            <a:ext cx="71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</a:t>
            </a:r>
            <a:endParaRPr lang="th-TH" sz="24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B7DE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B7D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B7D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81C4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81C4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49816" y="321959"/>
              <a:ext cx="465383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การส่งจดหมายอิเล็กทรอนิกส์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87394" y="1291094"/>
            <a:ext cx="49999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เมื่อเรามีอีเมลแอดเดรสแล้ว การใช้งาน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จะต้อง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ลง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ชื่อเข้าใช้งาน โดยเข้าเว็บไซต์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www.google.com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แล้วคลิกเมาส์ที่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Gmail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จากนั้นเข้าใช้งานในระบบ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94682" y="1653352"/>
            <a:ext cx="4592367" cy="778125"/>
            <a:chOff x="6094682" y="1653352"/>
            <a:chExt cx="4592367" cy="778125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6096000" y="1653352"/>
              <a:ext cx="4591049" cy="778125"/>
            </a:xfrm>
            <a:prstGeom prst="wedgeRoundRectCallout">
              <a:avLst>
                <a:gd name="adj1" fmla="val 55982"/>
                <a:gd name="adj2" fmla="val -2970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94682" y="1830929"/>
              <a:ext cx="45580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นักเรียนคิดว่าจดหมายอิเล็กทรอนิกส์ดีหรือไม่ อย่างไร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1" t="26667" r="29764" b="42525"/>
          <a:stretch/>
        </p:blipFill>
        <p:spPr>
          <a:xfrm>
            <a:off x="1454481" y="2617526"/>
            <a:ext cx="3642962" cy="404037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470625" y="2376484"/>
            <a:ext cx="1291884" cy="1069211"/>
            <a:chOff x="9873891" y="5619751"/>
            <a:chExt cx="1291884" cy="106921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891" y="5619751"/>
              <a:ext cx="1291884" cy="54965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912606" y="6288852"/>
              <a:ext cx="1214455" cy="4001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คำถามสำคัญ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91844" y="3351400"/>
            <a:ext cx="6009661" cy="3353425"/>
            <a:chOff x="6091844" y="3351400"/>
            <a:chExt cx="6009661" cy="3353425"/>
          </a:xfrm>
        </p:grpSpPr>
        <p:grpSp>
          <p:nvGrpSpPr>
            <p:cNvPr id="2" name="Group 1"/>
            <p:cNvGrpSpPr/>
            <p:nvPr/>
          </p:nvGrpSpPr>
          <p:grpSpPr>
            <a:xfrm>
              <a:off x="6091844" y="3351400"/>
              <a:ext cx="4652356" cy="2557910"/>
              <a:chOff x="6091844" y="3351400"/>
              <a:chExt cx="4652356" cy="2557910"/>
            </a:xfrm>
          </p:grpSpPr>
          <p:sp>
            <p:nvSpPr>
              <p:cNvPr id="32" name="Rounded Rectangular Callout 31"/>
              <p:cNvSpPr/>
              <p:nvPr/>
            </p:nvSpPr>
            <p:spPr>
              <a:xfrm>
                <a:off x="6096001" y="3351400"/>
                <a:ext cx="4176794" cy="2557910"/>
              </a:xfrm>
              <a:prstGeom prst="wedgeRoundRectCallout">
                <a:avLst>
                  <a:gd name="adj1" fmla="val 58690"/>
                  <a:gd name="adj2" fmla="val -4377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091844" y="3685654"/>
                <a:ext cx="465235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อีเมลแอดเดรสหรือที่อยู่ของผู้ใช้ทางอินเทอร์เน็ต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จะประกอบด้วย ชื่อผู้ใช้งาน หรือ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User ID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และ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รหัส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ประจำตัวของผู้ใช้งาน หากเราลง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ชื่อ</a:t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เข้า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ใช้งาน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กับผู้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ให้บริการที่เราสมัครไว้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เรา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จะส่งอีเมลได้ทันที</a:t>
                </a: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2760" y="3998678"/>
              <a:ext cx="1448745" cy="2706147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B7DEE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845166" y="178564"/>
            <a:ext cx="85354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60375"/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	การส่งจดหมายอิเล็กทรอนิกส์หรือส่งอีเมล เราต้องทราบอีเมล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แอดเดรส</a:t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ของ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ผู้รับเสียก่อนว่าจะส่งไปยังที่ใด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เริ่มจากผู้ส่งลงชื่อเข้าใช้งานในระบบ 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เช่น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ถ้าใช้ 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Gmail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เมื่อลงชื่อเข้าไปในระบบจะพบกับหน้าจอของโปรแกรม </a:t>
            </a:r>
            <a:br>
              <a:rPr lang="th-TH" sz="3200" b="1" dirty="0"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หากต้องการเขียนจดหมายให้คลิกเมาส์ที่ “เขียน” ดังภาพ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5455" r="8113" b="60505"/>
          <a:stretch/>
        </p:blipFill>
        <p:spPr>
          <a:xfrm>
            <a:off x="1983451" y="2136371"/>
            <a:ext cx="8099955" cy="4618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479" y="1204415"/>
            <a:ext cx="4534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ถ้าต้องการส่งไปยังผู้รับที่ใช้ชื่อ 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m_joy007@gmail.com 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ทำได้ดังนี้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84496"/>
            <a:ext cx="628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การส่งจดหมายอิเล็กทรอนิกส์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5" t="55758" r="15897" b="11212"/>
          <a:stretch/>
        </p:blipFill>
        <p:spPr>
          <a:xfrm>
            <a:off x="752574" y="2320636"/>
            <a:ext cx="5216236" cy="3481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12930" r="7123" b="51313"/>
          <a:stretch/>
        </p:blipFill>
        <p:spPr>
          <a:xfrm>
            <a:off x="6519577" y="2693323"/>
            <a:ext cx="5424725" cy="31934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87952" y="1124405"/>
            <a:ext cx="5761591" cy="1384995"/>
            <a:chOff x="6187952" y="1124405"/>
            <a:chExt cx="5761591" cy="1384995"/>
          </a:xfrm>
        </p:grpSpPr>
        <p:sp>
          <p:nvSpPr>
            <p:cNvPr id="11" name="TextBox 10"/>
            <p:cNvSpPr txBox="1"/>
            <p:nvPr/>
          </p:nvSpPr>
          <p:spPr>
            <a:xfrm>
              <a:off x="6187952" y="1124405"/>
              <a:ext cx="57615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จากนั้นเขียนข้อความลงไป เรายังสามารถจัดหน้าของจดหมาย แนบไฟล์ภาพ หรือไฟล์อื่น ๆ ไปกับอีเมลของเราได้อีกด้วย โดยคลิกเมาส์เลือก   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   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 ดัง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ภาพ</a:t>
              </a:r>
            </a:p>
          </p:txBody>
        </p:sp>
        <p:pic>
          <p:nvPicPr>
            <p:cNvPr id="17" name="รูปภาพ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831822" y="2007630"/>
              <a:ext cx="398028" cy="46748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07356"/>
            <a:ext cx="7519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การส่งจดหมายอิเล็กทรอนิกส์ (ต่อ)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58990" r="10944" b="9697"/>
          <a:stretch/>
        </p:blipFill>
        <p:spPr>
          <a:xfrm>
            <a:off x="384148" y="2384168"/>
            <a:ext cx="5711852" cy="3285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9596" r="7929" b="55858"/>
          <a:stretch/>
        </p:blipFill>
        <p:spPr>
          <a:xfrm>
            <a:off x="6355013" y="2372738"/>
            <a:ext cx="5715327" cy="32851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7149" y="1215845"/>
            <a:ext cx="5228378" cy="954107"/>
            <a:chOff x="681479" y="1215845"/>
            <a:chExt cx="5228378" cy="954107"/>
          </a:xfrm>
        </p:grpSpPr>
        <p:sp>
          <p:nvSpPr>
            <p:cNvPr id="4" name="TextBox 3"/>
            <p:cNvSpPr txBox="1"/>
            <p:nvPr/>
          </p:nvSpPr>
          <p:spPr>
            <a:xfrm>
              <a:off x="681479" y="1215845"/>
              <a:ext cx="5228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จากนั้นทำการเลือกโฟลเดอร์ที่เราเก็บไฟล์งานไว้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คลิกเมาส์เลือกที่ปุ่ม                ดังภาพ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369" y="1684655"/>
              <a:ext cx="1127211" cy="3634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187953" y="1215845"/>
            <a:ext cx="4087618" cy="954107"/>
            <a:chOff x="6187953" y="1215845"/>
            <a:chExt cx="4087618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6187953" y="1215845"/>
              <a:ext cx="40876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342900" indent="-342900">
                <a:buFont typeface="Arial" panose="020B0604020202020204" pitchFamily="34" charset="0"/>
                <a:buChar char="•"/>
                <a:defRPr sz="2400">
                  <a:latin typeface="Browallia New" panose="020B0604020202020204" pitchFamily="34" charset="-34"/>
                  <a:cs typeface="Browallia New" panose="020B0604020202020204" pitchFamily="34" charset="-34"/>
                </a:defRPr>
              </a:lvl1pPr>
            </a:lstStyle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คลิกเมาส์เลือกไฟล์ที่จะแนบ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เลือกที่ปุ่ม  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              ดัง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ภาพ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1448" y="1681468"/>
              <a:ext cx="1122045" cy="36178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8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0201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479" y="1215845"/>
            <a:ext cx="598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ไฟล์ที่นำเข้าจะปรากฏใน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Gmail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ดังภาพ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1479" y="193965"/>
            <a:ext cx="1355716" cy="669618"/>
            <a:chOff x="395341" y="2491510"/>
            <a:chExt cx="1355716" cy="669618"/>
          </a:xfrm>
        </p:grpSpPr>
        <p:sp>
          <p:nvSpPr>
            <p:cNvPr id="6" name="Rounded Rectangle 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6436" y="2514797"/>
              <a:ext cx="1213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49932" y="107356"/>
            <a:ext cx="676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การส่งจดหมายอิเล็กทรอนิกส์ (ต่อ)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53434" r="7689" b="12121"/>
          <a:stretch/>
        </p:blipFill>
        <p:spPr>
          <a:xfrm>
            <a:off x="1603626" y="1631718"/>
            <a:ext cx="8984748" cy="5123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2191" y="1677002"/>
            <a:ext cx="4865479" cy="529952"/>
            <a:chOff x="752191" y="1231232"/>
            <a:chExt cx="4865479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47686" y="1280700"/>
              <a:ext cx="4769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ส่งข้อความทางอีเมลได้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230628"/>
            <a:ext cx="12191999" cy="727644"/>
            <a:chOff x="0" y="230628"/>
            <a:chExt cx="12191999" cy="727644"/>
          </a:xfrm>
        </p:grpSpPr>
        <p:sp>
          <p:nvSpPr>
            <p:cNvPr id="26" name="Rectangle 25"/>
            <p:cNvSpPr/>
            <p:nvPr/>
          </p:nvSpPr>
          <p:spPr>
            <a:xfrm>
              <a:off x="0" y="307335"/>
              <a:ext cx="2709333" cy="590070"/>
            </a:xfrm>
            <a:prstGeom prst="rect">
              <a:avLst/>
            </a:prstGeom>
            <a:solidFill>
              <a:srgbClr val="EF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9332" y="301127"/>
              <a:ext cx="9482667" cy="590070"/>
            </a:xfrm>
            <a:prstGeom prst="rect">
              <a:avLst/>
            </a:prstGeom>
            <a:solidFill>
              <a:srgbClr val="E1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18381" y="230628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85428" y="299120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4201" y="311941"/>
              <a:ext cx="9531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กิจกรรมที่	        ทักทาย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458" y="290347"/>
              <a:ext cx="647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.</a:t>
              </a:r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2191" y="2577201"/>
            <a:ext cx="3981473" cy="646331"/>
            <a:chOff x="752191" y="2131431"/>
            <a:chExt cx="3981473" cy="646331"/>
          </a:xfrm>
        </p:grpSpPr>
        <p:grpSp>
          <p:nvGrpSpPr>
            <p:cNvPr id="37" name="Group 36"/>
            <p:cNvGrpSpPr/>
            <p:nvPr/>
          </p:nvGrpSpPr>
          <p:grpSpPr>
            <a:xfrm>
              <a:off x="752191" y="2219357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19799" y="2131431"/>
              <a:ext cx="38138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คอมพิวเตอร์  1  เครื่อง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2191" y="3627272"/>
            <a:ext cx="8264678" cy="600164"/>
            <a:chOff x="752191" y="3181502"/>
            <a:chExt cx="8264678" cy="600164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3235139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23085" y="3181502"/>
              <a:ext cx="11051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3915" y="3273629"/>
              <a:ext cx="6472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นักเรียนแลกเปลี่ยนอีเมลของตนเองกับเพื่อน แล้วส่งข้อความทักทายกัน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8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879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8796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5369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5369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90556" y="321959"/>
              <a:ext cx="55723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การติดต่อสื่อสารผ่านสังคมออนไลน์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6833" y="1158034"/>
            <a:ext cx="69354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	สื่อสังคมออนไลน์ สามารถใช้ในการนำเสนอ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ข้อมูล</a:t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แลกเปลี่ยน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ความคิดต่าง ๆ ได้อย่างสะดวก 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เราสามารถสื่อสาร</a:t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กับ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เพื่อน ๆ ได้อย่างรวดเร็ว สามารถ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โทรศัพท์ผ่านเครือข่าย</a:t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คอมพิวเตอร์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ได้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เพียงมี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อุปกรณ์ที่ต่ออยู่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กับอินเทอร์เน็ต สื่อสังคม</a:t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ออนไลน์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มีหลายชนิด สำหรับ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ชนิดที่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ให้บริการฟรี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และมีผู้ใช้</a:t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จำนวน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มาก เช่น เฟซบุ๊ก (</a:t>
            </a:r>
            <a:r>
              <a:rPr lang="en-US" sz="3000" dirty="0">
                <a:latin typeface="TH Sarabun New" pitchFamily="34" charset="-34"/>
                <a:cs typeface="TH Sarabun New" pitchFamily="34" charset="-34"/>
              </a:rPr>
              <a:t>Facebook</a:t>
            </a:r>
            <a:r>
              <a:rPr lang="en-US" sz="3000" dirty="0" smtClean="0">
                <a:latin typeface="TH Sarabun New" pitchFamily="34" charset="-34"/>
                <a:cs typeface="TH Sarabun New" pitchFamily="34" charset="-34"/>
              </a:rPr>
              <a:t>)</a:t>
            </a:r>
            <a:endParaRPr lang="th-TH" sz="3000" dirty="0">
              <a:latin typeface="TH Sarabun New" pitchFamily="34" charset="-34"/>
              <a:cs typeface="TH Sarabun New" pitchFamily="34" charset="-34"/>
            </a:endParaRPr>
          </a:p>
          <a:p>
            <a:pPr defTabSz="460375"/>
            <a:r>
              <a:rPr lang="th-TH" sz="3000" b="1" dirty="0">
                <a:solidFill>
                  <a:srgbClr val="5369AF"/>
                </a:solidFill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0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เฟซบุ๊ก 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เป็นบริการฟรีที่สามารถใช้พูดคุย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แลกเปลี่ยน</a:t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ความ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คิดเห็น 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โพ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สต์รูปภาพและสร้าง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กลุ่มของเครือข่ายขึ้นมา</a:t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เฉพาะ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ได้โดยการใช้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งานให้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เข้าไปในเว็บไซต์ของเฟซบุ๊ก 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เปิดเว็บไซต์ </a:t>
            </a:r>
            <a:r>
              <a:rPr lang="en-US" sz="3000" dirty="0">
                <a:latin typeface="TH Sarabun New" pitchFamily="34" charset="-34"/>
                <a:cs typeface="TH Sarabun New" pitchFamily="34" charset="-34"/>
              </a:rPr>
              <a:t>https://www.facebook.com 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พิมพ์</a:t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รายละเอียด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ต่าง ๆ สำหรับการสมัครเข้าใช้ครั้งแรก </a:t>
            </a: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จากนั้น</a:t>
            </a:r>
            <a:br>
              <a:rPr lang="th-TH" sz="3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000" dirty="0" smtClean="0">
                <a:latin typeface="TH Sarabun New" pitchFamily="34" charset="-34"/>
                <a:cs typeface="TH Sarabun New" pitchFamily="34" charset="-34"/>
              </a:rPr>
              <a:t>เรา</a:t>
            </a:r>
            <a:r>
              <a:rPr lang="th-TH" sz="3000" dirty="0">
                <a:latin typeface="TH Sarabun New" pitchFamily="34" charset="-34"/>
                <a:cs typeface="TH Sarabun New" pitchFamily="34" charset="-34"/>
              </a:rPr>
              <a:t>สามารถเพิ่มเพื่อนหรือบุคคลที่จะติดต่อด้วยเข้ามาอีกได้มากมาย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621754" y="5067493"/>
            <a:ext cx="5143604" cy="1622243"/>
            <a:chOff x="6621754" y="5067493"/>
            <a:chExt cx="5143604" cy="1622243"/>
          </a:xfrm>
        </p:grpSpPr>
        <p:grpSp>
          <p:nvGrpSpPr>
            <p:cNvPr id="20" name="Group 19"/>
            <p:cNvGrpSpPr/>
            <p:nvPr/>
          </p:nvGrpSpPr>
          <p:grpSpPr>
            <a:xfrm>
              <a:off x="6621754" y="5067493"/>
              <a:ext cx="3136348" cy="1225708"/>
              <a:chOff x="5975812" y="5395388"/>
              <a:chExt cx="3136348" cy="1225708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5975812" y="5395388"/>
                <a:ext cx="3136348" cy="1225708"/>
              </a:xfrm>
              <a:prstGeom prst="wedgeRoundRectCallout">
                <a:avLst>
                  <a:gd name="adj1" fmla="val 62866"/>
                  <a:gd name="adj2" fmla="val 2453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074242" y="5531263"/>
                <a:ext cx="303791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นอกจากการสื่อสารผ่านทางอีเมลแล้ว </a:t>
                </a:r>
                <a:r>
                  <a:rPr lang="th-TH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นักเรียน</a:t>
                </a:r>
                <a:r>
                  <a:rPr lang="th-TH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คิดว่ามีช่องทางการสื่อสารอื่น</a:t>
                </a:r>
                <a:r>
                  <a:rPr lang="th-TH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อีก</a:t>
                </a:r>
                <a:br>
                  <a:rPr lang="th-TH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หรือไม่ </a:t>
                </a:r>
                <a:r>
                  <a:rPr lang="th-TH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อย่างไร </a:t>
                </a:r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0471687" y="5654815"/>
              <a:ext cx="1293671" cy="1034921"/>
              <a:chOff x="9833390" y="5551171"/>
              <a:chExt cx="1293671" cy="1034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3390" y="555117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185982"/>
                <a:ext cx="1214455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74" y="1635859"/>
            <a:ext cx="5514398" cy="28912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9780" y="0"/>
            <a:ext cx="6102222" cy="3413980"/>
          </a:xfrm>
          <a:prstGeom prst="rect">
            <a:avLst/>
          </a:prstGeom>
          <a:solidFill>
            <a:srgbClr val="D98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089779" cy="3413980"/>
          </a:xfrm>
          <a:prstGeom prst="rect">
            <a:avLst/>
          </a:prstGeom>
          <a:solidFill>
            <a:srgbClr val="D8D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221" y="3413980"/>
            <a:ext cx="6089779" cy="3444020"/>
          </a:xfrm>
          <a:prstGeom prst="rect">
            <a:avLst/>
          </a:prstGeom>
          <a:solidFill>
            <a:srgbClr val="81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83559" y="3413980"/>
            <a:ext cx="6102222" cy="3444020"/>
          </a:xfrm>
          <a:prstGeom prst="rect">
            <a:avLst/>
          </a:prstGeom>
          <a:solidFill>
            <a:srgbClr val="D77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35" y="1474506"/>
            <a:ext cx="3873287" cy="387328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89618" y="94788"/>
            <a:ext cx="2295821" cy="3203358"/>
            <a:chOff x="1189618" y="94788"/>
            <a:chExt cx="2295821" cy="32033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005" y="601913"/>
              <a:ext cx="2183052" cy="26962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89618" y="94788"/>
              <a:ext cx="22958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เครือข่ายคอมพิวเตอร์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5033" y="3489799"/>
            <a:ext cx="3944237" cy="3368201"/>
            <a:chOff x="115033" y="3489799"/>
            <a:chExt cx="3944237" cy="33682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713" y="4042759"/>
              <a:ext cx="2709635" cy="281524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5033" y="3489799"/>
              <a:ext cx="39442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การส่งจดหมายอิเล็กทรอนิกส์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26836" y="3486996"/>
            <a:ext cx="4498356" cy="3371005"/>
            <a:chOff x="7826836" y="3486996"/>
            <a:chExt cx="4498356" cy="33710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014" y="3916154"/>
              <a:ext cx="2432825" cy="294184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826836" y="3486996"/>
              <a:ext cx="4498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การติดต่อสื่อสารผ่านอินเทอร์เน็ต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634626" y="94788"/>
            <a:ext cx="2579600" cy="3203358"/>
            <a:chOff x="8634626" y="94788"/>
            <a:chExt cx="2579600" cy="32033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4626" y="618008"/>
              <a:ext cx="2579600" cy="268013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952046" y="94788"/>
              <a:ext cx="19447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การค้นหาข้อมูล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" y="0"/>
            <a:ext cx="12191999" cy="1004455"/>
          </a:xfrm>
          <a:prstGeom prst="rect">
            <a:avLst/>
          </a:prstGeom>
          <a:solidFill>
            <a:srgbClr val="426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327" y="1731941"/>
            <a:ext cx="5774628" cy="33772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68681" y="162642"/>
            <a:ext cx="11202816" cy="6401753"/>
            <a:chOff x="868681" y="162642"/>
            <a:chExt cx="11202816" cy="6401753"/>
          </a:xfrm>
        </p:grpSpPr>
        <p:sp>
          <p:nvSpPr>
            <p:cNvPr id="18" name="TextBox 17"/>
            <p:cNvSpPr txBox="1"/>
            <p:nvPr/>
          </p:nvSpPr>
          <p:spPr>
            <a:xfrm>
              <a:off x="868681" y="162642"/>
              <a:ext cx="11202816" cy="6401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	การสมัครใช้งานเฟซบุ๊กนิยมสมัครด้วยอีเมล ดังนั้นถ้าเรามีอีเมลอยู่แล้ว</a:t>
              </a:r>
              <a:r>
                <a:rPr lang="th-TH" sz="2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สามารถใช้</a:t>
              </a:r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อีเมล</a:t>
              </a:r>
              <a:r>
                <a:rPr lang="th-TH" sz="2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นั้น</a:t>
              </a:r>
              <a:br>
                <a:rPr lang="th-TH" sz="2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สมัคร</a:t>
              </a:r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เข้าใช้งานเฟ</a:t>
              </a:r>
              <a:r>
                <a:rPr lang="th-TH" sz="2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ซบุ๊กได้</a:t>
              </a:r>
              <a:r>
                <a:rPr lang="th-TH" sz="28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ทันที เมื่อสมัครใช้งานแล้ว การเปิดใช้งานเฟซบุ๊ก จะต้องปฏิบัติตามขั้นตอน ดังนี้</a:t>
              </a:r>
            </a:p>
            <a:p>
              <a:endParaRPr lang="th-TH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พิมพ์ชื่ออีเมล และรหัสผ่านที่กำหนดไว้ตอนสมัครใช้งานลงไป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คลิกเมาส์ที่ปุ่ม  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จากนั้นจะเข้าสู่หน้าจอการใช้งาน</a:t>
              </a:r>
            </a:p>
            <a:p>
              <a:pPr marL="457200" indent="-457200">
                <a:buFont typeface="+mj-lt"/>
                <a:buAutoNum type="arabicPeriod"/>
              </a:pP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  <a:p>
              <a:pPr defTabSz="460375"/>
              <a:r>
                <a: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	เมื่อเข้าสู่ระบบเรียบร้อยแล้วจะเข้าสู่หน้าไทม์ไลน์ ซึ่งเป็นหน้าที่แสดงข้อมูลส่วนตัวของเราให้เพื่อน ๆ รู้จัก </a:t>
              </a: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การใช้งานเราสามารถกำหนดได้ว่าจะแสดงข้อมูลใดบ้าง และยังกำหนดได้อีกว่าจะให้ผู้ใดเห็นข้อมูลของเราได้บ้าง </a:t>
              </a:r>
              <a:r>
                <a:rPr lang="th-TH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นอกจากนี้เรา</a:t>
              </a:r>
              <a:r>
                <a:rPr lang="th-TH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ยังใช้เฟซบุ๊กในการพูดคุย แลกเปลี่ยนข้อมูล ประชุมกลุ่มได้อีกด้วย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9474" y="1740898"/>
              <a:ext cx="1376766" cy="39451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52191" y="1231232"/>
            <a:ext cx="6597299" cy="529952"/>
            <a:chOff x="752191" y="1231232"/>
            <a:chExt cx="6597299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93406" y="1280700"/>
              <a:ext cx="6456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ส่งอีเมลนัดหมายหรือประชาสัมพันธ์กิจกรรมในห้องเรียน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230628"/>
            <a:ext cx="12191999" cy="723238"/>
            <a:chOff x="0" y="230628"/>
            <a:chExt cx="12191999" cy="723238"/>
          </a:xfrm>
        </p:grpSpPr>
        <p:sp>
          <p:nvSpPr>
            <p:cNvPr id="26" name="Rectangle 25"/>
            <p:cNvSpPr/>
            <p:nvPr/>
          </p:nvSpPr>
          <p:spPr>
            <a:xfrm>
              <a:off x="0" y="307335"/>
              <a:ext cx="2709333" cy="590070"/>
            </a:xfrm>
            <a:prstGeom prst="rect">
              <a:avLst/>
            </a:prstGeom>
            <a:solidFill>
              <a:srgbClr val="EF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9332" y="301127"/>
              <a:ext cx="9482667" cy="590070"/>
            </a:xfrm>
            <a:prstGeom prst="rect">
              <a:avLst/>
            </a:prstGeom>
            <a:solidFill>
              <a:srgbClr val="E1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18381" y="230628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85428" y="299120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4201" y="369091"/>
              <a:ext cx="9531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กิจกรรมที่	        นัดหมายออนไลน์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458" y="290347"/>
              <a:ext cx="647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.4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821967" y="1096034"/>
            <a:ext cx="3981473" cy="646331"/>
            <a:chOff x="7821967" y="1096034"/>
            <a:chExt cx="3981473" cy="646331"/>
          </a:xfrm>
        </p:grpSpPr>
        <p:grpSp>
          <p:nvGrpSpPr>
            <p:cNvPr id="37" name="Group 36"/>
            <p:cNvGrpSpPr/>
            <p:nvPr/>
          </p:nvGrpSpPr>
          <p:grpSpPr>
            <a:xfrm>
              <a:off x="7821967" y="1183960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989575" y="1096034"/>
              <a:ext cx="38138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คอมพิวเตอร์  1  เครื่อง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52190" y="2092059"/>
            <a:ext cx="5328570" cy="3996541"/>
            <a:chOff x="752190" y="2092059"/>
            <a:chExt cx="5328570" cy="3996541"/>
          </a:xfrm>
        </p:grpSpPr>
        <p:grpSp>
          <p:nvGrpSpPr>
            <p:cNvPr id="10" name="Group 9"/>
            <p:cNvGrpSpPr/>
            <p:nvPr/>
          </p:nvGrpSpPr>
          <p:grpSpPr>
            <a:xfrm>
              <a:off x="752191" y="2092059"/>
              <a:ext cx="1723248" cy="600164"/>
              <a:chOff x="752191" y="2092059"/>
              <a:chExt cx="1723248" cy="60016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2157126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45945" y="2092059"/>
                <a:ext cx="11051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52190" y="2795391"/>
              <a:ext cx="5328570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การนัดหมายกับเพื่อนๆ หรือประชาสัมพันธ์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กิจกรรม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ห้องเรียนสามารถตรวจสอบเวลาว่างของเพื่อน ๆ ว่าติดงาน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อื่น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หรือไม่ ใน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เวลาที่เรานัดสามารถใช้บริการของสื่อต่าง ๆ ได้ เช่น </a:t>
              </a:r>
              <a:r>
                <a:rPr lang="en-US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en-US" sz="2400" dirty="0" smtClean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ทำ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ได้โดยขั้นตอนต่อไปนี้</a:t>
              </a:r>
            </a:p>
            <a:p>
              <a:endParaRPr lang="th-TH" sz="16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เปิดเว็บไซต์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แล้วเข้าสู่ระบบ หรือใช้บัญชีของ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จดหมายอิเล็กทรอนิกส์ แล้วคลิกเมาส์เลือกแอป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โปรแกรม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จะแสดงไอคอนของแอปพลิเคชันต่างๆ ออกมา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เลือกปฏิทิน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6" t="53232" r="16463" b="8586"/>
          <a:stretch/>
        </p:blipFill>
        <p:spPr>
          <a:xfrm>
            <a:off x="6562710" y="1890105"/>
            <a:ext cx="4764419" cy="47518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0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2191" y="212688"/>
            <a:ext cx="1723248" cy="617879"/>
            <a:chOff x="752191" y="212688"/>
            <a:chExt cx="1723248" cy="617879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300615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868587" y="212688"/>
              <a:ext cx="160685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</a:t>
              </a:r>
              <a:r>
                <a:rPr lang="en-US" sz="2400" b="1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6459" y="973516"/>
            <a:ext cx="5512707" cy="4147124"/>
            <a:chOff x="456459" y="973516"/>
            <a:chExt cx="5512707" cy="4147124"/>
          </a:xfrm>
        </p:grpSpPr>
        <p:sp>
          <p:nvSpPr>
            <p:cNvPr id="45" name="TextBox 44"/>
            <p:cNvSpPr txBox="1"/>
            <p:nvPr/>
          </p:nvSpPr>
          <p:spPr>
            <a:xfrm>
              <a:off x="752190" y="973516"/>
              <a:ext cx="4921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3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โปรแกรมจะแสดงปฏิทินออกมา เราสามารถเลือกวันต่างๆ ที่ต้องการได้ ดังภาพ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2" t="14040" r="9387" b="53940"/>
            <a:stretch/>
          </p:blipFill>
          <p:spPr>
            <a:xfrm>
              <a:off x="456459" y="2060170"/>
              <a:ext cx="5512707" cy="306047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503905" y="989895"/>
            <a:ext cx="5239900" cy="4602638"/>
            <a:chOff x="6503905" y="989895"/>
            <a:chExt cx="5239900" cy="4602638"/>
          </a:xfrm>
        </p:grpSpPr>
        <p:sp>
          <p:nvSpPr>
            <p:cNvPr id="25" name="TextBox 24"/>
            <p:cNvSpPr txBox="1"/>
            <p:nvPr/>
          </p:nvSpPr>
          <p:spPr>
            <a:xfrm>
              <a:off x="6503905" y="989895"/>
              <a:ext cx="52399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ถ้าต้องการเพิ่มงานหรือกิจกรรมในวันใด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ให้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คลิกเมาส์เลือกวันที่ที่ต้องการเลือก เช่น 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เลือก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วันที่ 28 กันยายน 2561 เมื่อคลิกเมาส์เลือกแล้ว ระบบจะให้เพิ่มเติมกิจกรรม ดังภาพ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2" t="56646" r="9387" b="12980"/>
            <a:stretch/>
          </p:blipFill>
          <p:spPr>
            <a:xfrm>
              <a:off x="6516720" y="2905990"/>
              <a:ext cx="5101355" cy="268654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2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2190" y="973516"/>
            <a:ext cx="11278483" cy="5678744"/>
            <a:chOff x="752190" y="973516"/>
            <a:chExt cx="11278483" cy="5678744"/>
          </a:xfrm>
        </p:grpSpPr>
        <p:sp>
          <p:nvSpPr>
            <p:cNvPr id="45" name="TextBox 44"/>
            <p:cNvSpPr txBox="1"/>
            <p:nvPr/>
          </p:nvSpPr>
          <p:spPr>
            <a:xfrm>
              <a:off x="752190" y="973516"/>
              <a:ext cx="5479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5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เมื่อคลิกเมาส์บันทึก ระบบจะเก็บกิจกรรมของ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เรา</a:t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ไว้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ในปฏิทิน และเราสามารถพิมพ์ชื่อของ</a:t>
              </a: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เพื่อน</a:t>
              </a:r>
              <a:b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ต้องการนัดเพิ่มลงไปได้ ดังภาพ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96902" y="996810"/>
              <a:ext cx="58337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6"/>
              </a:pP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เมื่อมีการเปิดหรือเข้าสู่บัญชีจดหมายอิเล็กทรอนิกส์ ระบบจะแจ้งให้รับทราบการนัดหมายทันที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4" t="13738" r="9670" b="55555"/>
            <a:stretch/>
          </p:blipFill>
          <p:spPr>
            <a:xfrm>
              <a:off x="1909826" y="2389909"/>
              <a:ext cx="7949842" cy="426235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752191" y="212688"/>
            <a:ext cx="1723248" cy="646331"/>
            <a:chOff x="752191" y="212688"/>
            <a:chExt cx="1723248" cy="646331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300615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22866" y="212688"/>
              <a:ext cx="1606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วิธีปฏิบัติ</a:t>
              </a:r>
              <a:r>
                <a:rPr lang="en-US" sz="2400" b="1" dirty="0" smtClean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</a:t>
              </a:r>
              <a:r>
                <a:rPr lang="th-TH" sz="24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(ต่อ)</a:t>
              </a:r>
              <a:endParaRPr lang="en-US" sz="24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6422" y="332233"/>
            <a:ext cx="8010526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291" y="2112271"/>
            <a:ext cx="6175088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จากภาพ นักเรียนจะเลือกใช้คำค้นหาข้อมูลใด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ปลา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ปลาน้ำจืด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ปลากัดจีน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ปลาสวยงาม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4426" y="1202708"/>
            <a:ext cx="7063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en-US" sz="5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3 </a:t>
            </a:r>
            <a:r>
              <a:rPr lang="th-TH" sz="54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</a:p>
        </p:txBody>
      </p:sp>
      <p:sp>
        <p:nvSpPr>
          <p:cNvPr id="9" name="Oval 8"/>
          <p:cNvSpPr/>
          <p:nvPr/>
        </p:nvSpPr>
        <p:spPr>
          <a:xfrm>
            <a:off x="1113941" y="480075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97190" y="2331719"/>
            <a:ext cx="3578961" cy="4080699"/>
            <a:chOff x="8122920" y="2423159"/>
            <a:chExt cx="3578961" cy="4080699"/>
          </a:xfrm>
        </p:grpSpPr>
        <p:grpSp>
          <p:nvGrpSpPr>
            <p:cNvPr id="11" name="Group 10"/>
            <p:cNvGrpSpPr/>
            <p:nvPr/>
          </p:nvGrpSpPr>
          <p:grpSpPr>
            <a:xfrm>
              <a:off x="8122920" y="2423159"/>
              <a:ext cx="3454697" cy="2126860"/>
              <a:chOff x="8122920" y="2423159"/>
              <a:chExt cx="3454697" cy="2126860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8122920" y="2423159"/>
                <a:ext cx="3443267" cy="2126859"/>
              </a:xfrm>
              <a:prstGeom prst="wedgeRoundRectCallout">
                <a:avLst>
                  <a:gd name="adj1" fmla="val 40686"/>
                  <a:gd name="adj2" fmla="val 66180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85438" y="2487916"/>
                <a:ext cx="329217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เพราะปลา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กัดจีนเป็นคำค้นหาที่ตรงกับภาพ และเป็นการค้นหาแบบเจาะจงที่สุด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8151" y="4893009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67" y="3048000"/>
            <a:ext cx="3113768" cy="2935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6538970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ข้อใดเป็นการใช้คำเพื่อค้นหาข้อมูลแบบเจาะจง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ผลไม้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ขนมหวาน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ข้าวหอมมะลิ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อาหารรสจัด</a:t>
            </a:r>
          </a:p>
        </p:txBody>
      </p:sp>
      <p:sp>
        <p:nvSpPr>
          <p:cNvPr id="13" name="Oval 12"/>
          <p:cNvSpPr/>
          <p:nvPr/>
        </p:nvSpPr>
        <p:spPr>
          <a:xfrm>
            <a:off x="1458835" y="345320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97140" y="2137409"/>
            <a:ext cx="3624681" cy="4046409"/>
            <a:chOff x="8111490" y="2423159"/>
            <a:chExt cx="3624681" cy="4046409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8111490" y="2423159"/>
              <a:ext cx="3459480" cy="2092570"/>
            </a:xfrm>
            <a:prstGeom prst="wedgeRoundRectCallout">
              <a:avLst>
                <a:gd name="adj1" fmla="val 36574"/>
                <a:gd name="adj2" fmla="val 6932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05428" y="2487916"/>
              <a:ext cx="32921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เพราะข้าว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หอมมะลิเป็นคำค้นหาข้อมูลแบบเจาะจงที่สุด ซึ่งจะได้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ข้อมูล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ชัดเจน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12441" y="4858719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13941" y="762897"/>
            <a:ext cx="6848350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ข้อใดเป็นการใช้คำเพื่อค้นหาข้อมูลแบบไม่เจาะจง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แมว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ไก่แจ้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ปลากัดจีน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สุนัขพันธุ์บางแก้ว</a:t>
            </a:r>
          </a:p>
        </p:txBody>
      </p:sp>
      <p:sp>
        <p:nvSpPr>
          <p:cNvPr id="52" name="Oval 51"/>
          <p:cNvSpPr/>
          <p:nvPr/>
        </p:nvSpPr>
        <p:spPr>
          <a:xfrm>
            <a:off x="1480684" y="179165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37120" y="1931669"/>
            <a:ext cx="4004310" cy="4080699"/>
            <a:chOff x="7688580" y="2423159"/>
            <a:chExt cx="4004310" cy="4080699"/>
          </a:xfrm>
        </p:grpSpPr>
        <p:grpSp>
          <p:nvGrpSpPr>
            <p:cNvPr id="3" name="Group 2"/>
            <p:cNvGrpSpPr/>
            <p:nvPr/>
          </p:nvGrpSpPr>
          <p:grpSpPr>
            <a:xfrm>
              <a:off x="7688580" y="2423159"/>
              <a:ext cx="4004310" cy="2126860"/>
              <a:chOff x="7688580" y="2423159"/>
              <a:chExt cx="4004310" cy="2126860"/>
            </a:xfrm>
          </p:grpSpPr>
          <p:sp>
            <p:nvSpPr>
              <p:cNvPr id="54" name="Rounded Rectangular Callout 53"/>
              <p:cNvSpPr/>
              <p:nvPr/>
            </p:nvSpPr>
            <p:spPr>
              <a:xfrm>
                <a:off x="7688580" y="2423159"/>
                <a:ext cx="4004310" cy="2125390"/>
              </a:xfrm>
              <a:prstGeom prst="wedgeRoundRectCallout">
                <a:avLst>
                  <a:gd name="adj1" fmla="val 32438"/>
                  <a:gd name="adj2" fmla="val 67388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840980" y="2487916"/>
                <a:ext cx="377092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1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เพราะแมว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เป็นคำค้นหาข้อมูลแบบไม่เจาะจง แต่ถ้าระบุพันธุ์แมวเพิ่มเข้าไปก็จะเป็นการค้นหาข้อมูลแบบเจาะจง</a:t>
                </a: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2431" y="4893009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6798656" cy="4455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ถ้านักเรียนต้องการสร้างตารางนัดหมายกับเพื่อน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จะเลือกใช้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บริการของ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Google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ข่าว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ปฏิทิน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แปลภาษา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รายชื่อติดต่อ</a:t>
            </a:r>
          </a:p>
        </p:txBody>
      </p:sp>
      <p:sp>
        <p:nvSpPr>
          <p:cNvPr id="13" name="Oval 12"/>
          <p:cNvSpPr/>
          <p:nvPr/>
        </p:nvSpPr>
        <p:spPr>
          <a:xfrm>
            <a:off x="1447503" y="286550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21943" y="1963882"/>
            <a:ext cx="3760457" cy="3968476"/>
            <a:chOff x="8215744" y="2535382"/>
            <a:chExt cx="3760457" cy="3968476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8215744" y="2535382"/>
              <a:ext cx="3540333" cy="1988126"/>
            </a:xfrm>
            <a:prstGeom prst="wedgeRoundRectCallout">
              <a:avLst>
                <a:gd name="adj1" fmla="val 31582"/>
                <a:gd name="adj2" fmla="val 6860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39124" y="2540249"/>
              <a:ext cx="337123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เพราะบริการ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ปฏิทินของ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ช่วยให้ผู้ใช้สามารถสร้างตาราง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นัดหมายกับเพื่อนได้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2471" y="4893009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941" y="762897"/>
            <a:ext cx="7077579" cy="5009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ข้อใดเป็นโทษของการติดต่อสื่อสารผ่านอินเทอร์เน็ต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ใช้ติดตามข่าวสาร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พูดคุยโต้ตอบได้ทันที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สิ้นเปลืองพลังงานไฟฟ้า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สามารถติดต่อสื่อสารได้รวดเร็ว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79673" y="346476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77806" y="1802664"/>
            <a:ext cx="5286532" cy="4358294"/>
            <a:chOff x="5977806" y="1802664"/>
            <a:chExt cx="5286532" cy="4358294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5977806" y="1802664"/>
              <a:ext cx="5286532" cy="2163603"/>
            </a:xfrm>
            <a:prstGeom prst="wedgeRoundRectCallout">
              <a:avLst>
                <a:gd name="adj1" fmla="val 28036"/>
                <a:gd name="adj2" fmla="val 7319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94165" y="1851564"/>
              <a:ext cx="517017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โทษจากการ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ติดต่อสื่อสาร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ผ่าน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อินเทอร์เน็ต คือ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สิ้นเปลือง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พลังงานไฟฟ้า เนื่องจากอุปกรณ์เทคโนโลยีสารสนเทศ</a:t>
              </a:r>
              <a:b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ที่ใช้ติดต่อสื่อสารต้องใช้พลังงานไฟฟ้า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0901" y="4550109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3941" y="762897"/>
            <a:ext cx="9353843" cy="4455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ถ้านักเรียนต้องการส่งจดหมายเชิญชวน โดยใช้บริการบนอินเทอร์เน็ต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นักเรียนจะเลือกใช้บริการใด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ยูทูบ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จีเมล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กูเกิล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กูเกิลแมบ</a:t>
            </a:r>
          </a:p>
        </p:txBody>
      </p:sp>
      <p:sp>
        <p:nvSpPr>
          <p:cNvPr id="19" name="Oval 18"/>
          <p:cNvSpPr/>
          <p:nvPr/>
        </p:nvSpPr>
        <p:spPr>
          <a:xfrm>
            <a:off x="1468243" y="289468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97104" y="1848033"/>
            <a:ext cx="4838983" cy="3850400"/>
            <a:chOff x="6997104" y="1848033"/>
            <a:chExt cx="4838983" cy="3850400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6997104" y="1848033"/>
              <a:ext cx="4838983" cy="1119537"/>
            </a:xfrm>
            <a:prstGeom prst="wedgeRoundRectCallout">
              <a:avLst>
                <a:gd name="adj1" fmla="val 28546"/>
                <a:gd name="adj2" fmla="val 147420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97013" y="1870892"/>
              <a:ext cx="43885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เพราะจี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เมลเป็นบริการส่งจดหมายอิเล็กทรอนิกส์บนอินเทอร์เน็ต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49551" y="4087584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68439" y="1224026"/>
            <a:ext cx="651816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อุปกรณ์เทคโนโลยีสารสนเทศเป็นอุปกรณ์ที่นำมาใช้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ประโยชน์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ใน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การแก้ปัญหาต่าง ๆ ได้มากมาย โดยเฉพาะเครื่อง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คอมพิวเตอร์ที่สามารถใช้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พิมพ์เอกสาร ตกแต่งภาพ วาดภาพ สร้างงานการนำเสนอ และการใช้คอมพิวเตอร์ในการติดต่อสื่อสารต่าง ๆ</a:t>
            </a:r>
          </a:p>
          <a:p>
            <a:endParaRPr lang="th-TH" sz="1600" dirty="0">
              <a:latin typeface="TH Sarabun New" pitchFamily="34" charset="-34"/>
              <a:cs typeface="TH Sarabun New" pitchFamily="34" charset="-34"/>
            </a:endParaRPr>
          </a:p>
          <a:p>
            <a:pPr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การใช้คอมพิวเตอร์ค้นหาข้อมูลเป็นสิ่งที่มีประโยชน์ต่อการเรียน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อย่างมาก เพราะนักเรียนจำเป็นต้องใช้ข้อมูลเพื่อเสริมสร้างความรู้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ความเข้าใจในเรื่องต่าง ๆ ของบทเรียน การค้นหาข้อมูลด้วย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เครื่องคอมพิวเตอร์ทำได้หลายรูปแบบ เช่น ค้นหาข้อมูลในเครื่องคอมพิวเตอร์ที่กำลังใช้งาน ค้นหาข้อมูลจากเครือข่ายคอมพิวเตอร์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อินเทอร์เน็ต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3786" y="313828"/>
            <a:ext cx="8753264" cy="789970"/>
          </a:xfrm>
          <a:prstGeom prst="rect">
            <a:avLst/>
          </a:prstGeom>
          <a:solidFill>
            <a:srgbClr val="D8D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388335"/>
            <a:ext cx="101600" cy="636694"/>
          </a:xfrm>
          <a:prstGeom prst="rect">
            <a:avLst/>
          </a:prstGeom>
          <a:solidFill>
            <a:srgbClr val="D8D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1" y="706681"/>
            <a:ext cx="101599" cy="318348"/>
          </a:xfrm>
          <a:prstGeom prst="rect">
            <a:avLst/>
          </a:prstGeom>
          <a:solidFill>
            <a:srgbClr val="AEB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6345" y="450422"/>
            <a:ext cx="487678" cy="537310"/>
          </a:xfrm>
          <a:prstGeom prst="rect">
            <a:avLst/>
          </a:prstGeom>
          <a:solidFill>
            <a:srgbClr val="DC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6345" y="706680"/>
            <a:ext cx="487678" cy="281051"/>
          </a:xfrm>
          <a:prstGeom prst="rect">
            <a:avLst/>
          </a:prstGeom>
          <a:solidFill>
            <a:srgbClr val="CE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2304" y="514205"/>
            <a:ext cx="137160" cy="128693"/>
            <a:chOff x="2301241" y="731520"/>
            <a:chExt cx="189653" cy="128693"/>
          </a:xfrm>
        </p:grpSpPr>
        <p:sp>
          <p:nvSpPr>
            <p:cNvPr id="10" name="Rectangle 9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flipV="1">
            <a:off x="1522305" y="782858"/>
            <a:ext cx="137160" cy="128693"/>
            <a:chOff x="2301241" y="731520"/>
            <a:chExt cx="189653" cy="128693"/>
          </a:xfrm>
        </p:grpSpPr>
        <p:sp>
          <p:nvSpPr>
            <p:cNvPr id="13" name="Rectangle 12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781386" y="450421"/>
            <a:ext cx="50799" cy="5373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33786" y="706681"/>
            <a:ext cx="8753264" cy="397117"/>
          </a:xfrm>
          <a:prstGeom prst="rect">
            <a:avLst/>
          </a:prstGeom>
          <a:solidFill>
            <a:srgbClr val="AEB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6016" y="349667"/>
            <a:ext cx="3203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เครือข่ายคอมพิวเตอร์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829330" y="5729802"/>
            <a:ext cx="7061943" cy="1042543"/>
            <a:chOff x="4829330" y="5729802"/>
            <a:chExt cx="7061943" cy="1042543"/>
          </a:xfrm>
        </p:grpSpPr>
        <p:grpSp>
          <p:nvGrpSpPr>
            <p:cNvPr id="23" name="Group 22"/>
            <p:cNvGrpSpPr/>
            <p:nvPr/>
          </p:nvGrpSpPr>
          <p:grpSpPr>
            <a:xfrm>
              <a:off x="10599389" y="5729802"/>
              <a:ext cx="1291884" cy="1042543"/>
              <a:chOff x="9873891" y="5608321"/>
              <a:chExt cx="1291884" cy="104254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60832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250754"/>
                <a:ext cx="1214455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  <p:sp>
          <p:nvSpPr>
            <p:cNvPr id="26" name="Rounded Rectangular Callout 25"/>
            <p:cNvSpPr/>
            <p:nvPr/>
          </p:nvSpPr>
          <p:spPr>
            <a:xfrm>
              <a:off x="4829330" y="5816773"/>
              <a:ext cx="5250842" cy="736982"/>
            </a:xfrm>
            <a:prstGeom prst="wedgeRoundRectCallout">
              <a:avLst>
                <a:gd name="adj1" fmla="val 60674"/>
                <a:gd name="adj2" fmla="val -1388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70847" y="5980058"/>
              <a:ext cx="5327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เครือข่ายคอมพิวเตอร์ที่นักเรียนรู้จักหรือเคยใช้งานมีอะไรบ้าง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19" y="1606844"/>
            <a:ext cx="4286006" cy="37602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0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10193816" cy="4455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ถ้านักเรียนต้องการติดต่อสื่อสารที่สามารถส่งข้อความ โทรศัพท์พูดคุย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แนบ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ไฟล์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เอกสารหรือ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ภาพได้ นักเรียนจะเลือกใช้บริการอินเทอร์เน็ตรูปแบบใด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อินสตาแกรม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ยูทูบ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เฟซบุ๊ก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จดหมายอิเล็กทรอนิกส์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70808" y="2013463"/>
            <a:ext cx="4088455" cy="4723909"/>
            <a:chOff x="7270808" y="2013463"/>
            <a:chExt cx="4088455" cy="4723909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7270808" y="2013463"/>
              <a:ext cx="3993528" cy="2525216"/>
            </a:xfrm>
            <a:prstGeom prst="wedgeRoundRectCallout">
              <a:avLst>
                <a:gd name="adj1" fmla="val 36344"/>
                <a:gd name="adj2" fmla="val 7497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5533" y="5126523"/>
              <a:ext cx="1423730" cy="16108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03839" y="2024893"/>
              <a:ext cx="375950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3)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เฟซบุ๊กสามารถส่งข้อความ โทรศัพท์พูดคุย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แนบไฟล์เอกสารหรือภาพได้ ทำให้เกิดความสะดวก และผู้รับสามารถตอบกลับได้ทันที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1456205" y="3714292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13941" y="855545"/>
            <a:ext cx="7858609" cy="1200329"/>
            <a:chOff x="1113941" y="855545"/>
            <a:chExt cx="7858609" cy="1200329"/>
          </a:xfrm>
        </p:grpSpPr>
        <p:sp>
          <p:nvSpPr>
            <p:cNvPr id="2" name="TextBox 1"/>
            <p:cNvSpPr txBox="1"/>
            <p:nvPr/>
          </p:nvSpPr>
          <p:spPr>
            <a:xfrm>
              <a:off x="1113941" y="855545"/>
              <a:ext cx="78586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พิจารณาข้อความต่อไปนี้ แล้วตอบคำถามข้อ 8-10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en-US" sz="3600" dirty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en-US" sz="3600" b="1" dirty="0" smtClean="0">
                  <a:latin typeface="TH Sarabun New" pitchFamily="34" charset="-34"/>
                  <a:cs typeface="TH Sarabun New" pitchFamily="34" charset="-34"/>
                </a:rPr>
                <a:t>sumalee1995@hotmail.com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Flowchart: Alternate Process 8"/>
            <p:cNvSpPr/>
            <p:nvPr/>
          </p:nvSpPr>
          <p:spPr>
            <a:xfrm>
              <a:off x="1225420" y="1424317"/>
              <a:ext cx="4176143" cy="582336"/>
            </a:xfrm>
            <a:prstGeom prst="flowChartAlternateProcess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5420" y="2081454"/>
            <a:ext cx="4368504" cy="5009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ข้อใดคือชื่อประจำตัวของผู้ใช้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com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hotmail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1995@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sumalee1995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93089" y="1752759"/>
            <a:ext cx="2671002" cy="4582388"/>
            <a:chOff x="7193089" y="1921469"/>
            <a:chExt cx="2671002" cy="4582388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0361" y="4893008"/>
              <a:ext cx="1423730" cy="1610849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7193089" y="1921469"/>
              <a:ext cx="2671002" cy="2261946"/>
              <a:chOff x="7193089" y="1921469"/>
              <a:chExt cx="2671002" cy="2261946"/>
            </a:xfrm>
          </p:grpSpPr>
          <p:sp>
            <p:nvSpPr>
              <p:cNvPr id="14" name="Rounded Rectangular Callout 13"/>
              <p:cNvSpPr/>
              <p:nvPr/>
            </p:nvSpPr>
            <p:spPr>
              <a:xfrm>
                <a:off x="7193089" y="1921469"/>
                <a:ext cx="2671002" cy="2261946"/>
              </a:xfrm>
              <a:prstGeom prst="wedgeRoundRectCallout">
                <a:avLst>
                  <a:gd name="adj1" fmla="val 24959"/>
                  <a:gd name="adj2" fmla="val 80189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506197" y="2021391"/>
                <a:ext cx="2129293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sumalee1995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ชื่อ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ประจำตัว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ของ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ผู้ใช้</a:t>
                </a:r>
              </a:p>
            </p:txBody>
          </p:sp>
        </p:grpSp>
      </p:grpSp>
      <p:sp>
        <p:nvSpPr>
          <p:cNvPr id="7" name="Oval 6"/>
          <p:cNvSpPr/>
          <p:nvPr/>
        </p:nvSpPr>
        <p:spPr>
          <a:xfrm>
            <a:off x="1585978" y="556691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1969652"/>
            <a:ext cx="4852610" cy="5009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ข้อใดคือส่วนของผู้ให้บริการอีเมล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com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1995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sumalee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hotmail.com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47877" y="1969652"/>
            <a:ext cx="4350703" cy="4534206"/>
            <a:chOff x="7147877" y="1969652"/>
            <a:chExt cx="4350703" cy="4534206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7147877" y="1969652"/>
              <a:ext cx="4350703" cy="2184920"/>
            </a:xfrm>
            <a:prstGeom prst="wedgeRoundRectCallout">
              <a:avLst>
                <a:gd name="adj1" fmla="val 26569"/>
                <a:gd name="adj2" fmla="val 8430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96769" y="4893009"/>
              <a:ext cx="1423730" cy="16108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72351" y="2092469"/>
              <a:ext cx="412622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hotmail.com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ผู้ให้บริการอีเมล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นอกจากนี้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ยัง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gmail.com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เป็นผู้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ให้บริการ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อีก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ด้วย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1471678" y="545911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3921" y="718385"/>
            <a:ext cx="8155789" cy="1200329"/>
            <a:chOff x="953921" y="718385"/>
            <a:chExt cx="8155789" cy="1200329"/>
          </a:xfrm>
        </p:grpSpPr>
        <p:sp>
          <p:nvSpPr>
            <p:cNvPr id="11" name="TextBox 10"/>
            <p:cNvSpPr txBox="1"/>
            <p:nvPr/>
          </p:nvSpPr>
          <p:spPr>
            <a:xfrm>
              <a:off x="953921" y="718385"/>
              <a:ext cx="81557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พิจารณาข้อความต่อไปนี้ แล้วตอบคำถามข้อ </a:t>
              </a: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8-10</a:t>
              </a:r>
              <a:endParaRPr lang="en-US" sz="3600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en-US" sz="3600" b="1" dirty="0">
                  <a:latin typeface="TH Sarabun New" pitchFamily="34" charset="-34"/>
                  <a:cs typeface="TH Sarabun New" pitchFamily="34" charset="-34"/>
                </a:rPr>
                <a:t>   </a:t>
              </a:r>
              <a:r>
                <a:rPr lang="en-US" sz="3600" b="1" dirty="0" smtClean="0">
                  <a:latin typeface="TH Sarabun New" pitchFamily="34" charset="-34"/>
                  <a:cs typeface="TH Sarabun New" pitchFamily="34" charset="-34"/>
                </a:rPr>
                <a:t>sumalee1995@hotmail.com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Flowchart: Alternate Process 12"/>
            <p:cNvSpPr/>
            <p:nvPr/>
          </p:nvSpPr>
          <p:spPr>
            <a:xfrm>
              <a:off x="1111949" y="1252867"/>
              <a:ext cx="4614481" cy="582336"/>
            </a:xfrm>
            <a:prstGeom prst="flowChartAlternateProcess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1969652"/>
            <a:ext cx="4214615" cy="5009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ข้อความข้างต้นเรียกว่าอะไร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กูเกิล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เว็บไซต์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ผู้ให้บริการ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อีเมลแอดเดรส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37167" y="2053841"/>
            <a:ext cx="4007490" cy="4031192"/>
            <a:chOff x="6837167" y="2053841"/>
            <a:chExt cx="4007490" cy="403119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6837167" y="2075233"/>
              <a:ext cx="4007490" cy="1548268"/>
            </a:xfrm>
            <a:prstGeom prst="wedgeRoundRectCallout">
              <a:avLst>
                <a:gd name="adj1" fmla="val 28377"/>
                <a:gd name="adj2" fmla="val 10252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26591" y="4474184"/>
              <a:ext cx="1423730" cy="16108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15829" y="2053841"/>
              <a:ext cx="39288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4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sumalee1995@hotmail.com 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มีชื่อเรียกว่า อีเมลแอดเดรส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1448818" y="542975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13941" y="855545"/>
            <a:ext cx="5753389" cy="1600438"/>
            <a:chOff x="1113941" y="855545"/>
            <a:chExt cx="5753389" cy="1600438"/>
          </a:xfrm>
        </p:grpSpPr>
        <p:sp>
          <p:nvSpPr>
            <p:cNvPr id="11" name="TextBox 10"/>
            <p:cNvSpPr txBox="1"/>
            <p:nvPr/>
          </p:nvSpPr>
          <p:spPr>
            <a:xfrm>
              <a:off x="1113941" y="855545"/>
              <a:ext cx="575338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พิจารณาข้อความต่อไปนี้ แล้วตอบคำถามข้อ 8-10</a:t>
              </a:r>
              <a:endParaRPr lang="en-US" sz="2800" b="1" dirty="0">
                <a:latin typeface="TH Sarabun New" pitchFamily="34" charset="-34"/>
                <a:cs typeface="TH Sarabun New" pitchFamily="34" charset="-34"/>
              </a:endParaRPr>
            </a:p>
            <a:p>
              <a:endParaRPr lang="en-US" sz="1400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   sumalee1995@hotmail.com</a:t>
              </a:r>
            </a:p>
            <a:p>
              <a:endParaRPr lang="en-US" sz="28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Flowchart: Alternate Process 12"/>
            <p:cNvSpPr/>
            <p:nvPr/>
          </p:nvSpPr>
          <p:spPr>
            <a:xfrm>
              <a:off x="1225420" y="1492897"/>
              <a:ext cx="3402563" cy="582336"/>
            </a:xfrm>
            <a:prstGeom prst="flowChartAlternateProcess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7808" y="218478"/>
            <a:ext cx="69023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ในยุคแรก ๆ คอมพิวเตอร์จะเป็นเครื่องที่ใช้งานแยก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ส่วน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จาก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อุปกรณ์อื่น ๆ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ไม่สามารถสื่อสารกันได้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แต่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ใน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ปัจจุบัน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คอมพิวเตอร์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สามารถสื่อสารกันได้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ผ่านอุปกรณ์ต่าง ๆ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ถ้า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ผู้ใช้งานต้องการใช้ข้อมูลร่วมกัน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สามารถ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ทำได้ง่ายขึ้น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โดยนำ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คอมพิวเตอร์มาสื่อสารกันเป็นเครือข่าย ซึ่งมีทั้ง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เครือข่าย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ขนาด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เล็กที่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คอมพิวเตอร์เชื่อมต่อ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กันเพียงไม่กี่เครื่อง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 จนปัจจุบัน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คอมพิวเตอร์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สามารถเชื่อมต่อกันเป็น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เครือข่ายขนาด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ใหญ่ได้ทั่วโลก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เรียกว่า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อินเทอร์เน็ต</a:t>
            </a:r>
            <a:endParaRPr lang="th-TH" b="1" dirty="0">
              <a:solidFill>
                <a:srgbClr val="0000FF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คำ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ว่า </a:t>
            </a:r>
            <a:r>
              <a:rPr lang="th-TH" sz="2800" b="1" dirty="0" smtClean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อินเทอร์เน็ต </a:t>
            </a:r>
            <a:r>
              <a:rPr lang="th-TH" sz="2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2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Internet)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มาจากคำ 2 คำ คือ คำว่า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inter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คำว่า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net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คำว่า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inter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หมายถึง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ระหว่าง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และ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net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มา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จากคำว่า </a:t>
            </a:r>
            <a:r>
              <a:rPr lang="en-US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en-US" sz="2800" b="1" dirty="0" smtClean="0">
                <a:latin typeface="TH Sarabun New" pitchFamily="34" charset="-34"/>
                <a:cs typeface="TH Sarabun New" pitchFamily="34" charset="-34"/>
              </a:rPr>
              <a:t>network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หรือเครือข่าย ดังนั้นคำว่า </a:t>
            </a:r>
            <a:r>
              <a:rPr lang="th-TH" sz="28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อินเทอร์เน็ต จึงหมายถึง </a:t>
            </a:r>
            <a: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</a:t>
            </a:r>
            <a:r>
              <a:rPr lang="th-TH" sz="28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เชื่อมต่อกันระหว่างเครือข่ายโดย</a:t>
            </a:r>
            <a: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เชื่อมโยงภายใต้</a:t>
            </a:r>
            <a:r>
              <a:rPr lang="th-TH" sz="28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มาตรฐาน</a:t>
            </a:r>
            <a: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เดียวกัน</a:t>
            </a:r>
            <a:b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เพื่อให้</a:t>
            </a:r>
            <a:r>
              <a:rPr lang="th-TH" sz="2800" b="1" u="sng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สื่อสารกัน</a:t>
            </a:r>
            <a:r>
              <a:rPr lang="th-TH" sz="2800" b="1" u="sng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ได้</a:t>
            </a:r>
            <a:endParaRPr lang="th-TH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 defTabSz="460375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	การเชื่อมต่ออินเทอร์เน็ตสามารถทำได้หลายวิธี ใช้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อุปกรณ์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ได้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หลายชนิด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มี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ทั้งชนิดใช้สายสัญญาณ และไม่ต้องใช้สายสัญญาณ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46681" y="777636"/>
            <a:ext cx="3895590" cy="2620422"/>
            <a:chOff x="1743201" y="4230589"/>
            <a:chExt cx="3895590" cy="2620422"/>
          </a:xfrm>
        </p:grpSpPr>
        <p:sp>
          <p:nvSpPr>
            <p:cNvPr id="21" name="Rounded Rectangle 20"/>
            <p:cNvSpPr/>
            <p:nvPr/>
          </p:nvSpPr>
          <p:spPr>
            <a:xfrm>
              <a:off x="2168235" y="4230589"/>
              <a:ext cx="3075709" cy="2043546"/>
            </a:xfrm>
            <a:prstGeom prst="roundRect">
              <a:avLst>
                <a:gd name="adj" fmla="val 73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49" y="4295131"/>
              <a:ext cx="2926080" cy="191446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743201" y="6327791"/>
              <a:ext cx="389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การเชื่อมต่ออินเทอร์เน็ตโดยใช้สาย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92897" y="3697201"/>
            <a:ext cx="4011530" cy="2598650"/>
            <a:chOff x="6504057" y="4154387"/>
            <a:chExt cx="4011530" cy="2598650"/>
          </a:xfrm>
        </p:grpSpPr>
        <p:sp>
          <p:nvSpPr>
            <p:cNvPr id="28" name="Rounded Rectangle 27"/>
            <p:cNvSpPr/>
            <p:nvPr/>
          </p:nvSpPr>
          <p:spPr>
            <a:xfrm>
              <a:off x="6880166" y="4154387"/>
              <a:ext cx="3075709" cy="2043546"/>
            </a:xfrm>
            <a:prstGeom prst="roundRect">
              <a:avLst>
                <a:gd name="adj" fmla="val 73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980" y="4218929"/>
              <a:ext cx="2926080" cy="191446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04057" y="6229817"/>
              <a:ext cx="4011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การเชื่อมต่ออินเทอร์เน็ตแบบไม่ใช้สาย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5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12191999" cy="1836510"/>
          </a:xfrm>
          <a:prstGeom prst="rect">
            <a:avLst/>
          </a:prstGeom>
          <a:solidFill>
            <a:srgbClr val="266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64" y="361823"/>
            <a:ext cx="3049252" cy="24864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8653" y="2135128"/>
            <a:ext cx="5423571" cy="914400"/>
            <a:chOff x="318653" y="2135128"/>
            <a:chExt cx="5423571" cy="914400"/>
          </a:xfrm>
        </p:grpSpPr>
        <p:sp>
          <p:nvSpPr>
            <p:cNvPr id="21" name="Rounded Rectangle 20"/>
            <p:cNvSpPr/>
            <p:nvPr/>
          </p:nvSpPr>
          <p:spPr>
            <a:xfrm>
              <a:off x="568035" y="2190603"/>
              <a:ext cx="5046518" cy="803451"/>
            </a:xfrm>
            <a:prstGeom prst="roundRect">
              <a:avLst/>
            </a:prstGeom>
            <a:solidFill>
              <a:srgbClr val="C2B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53" y="2135128"/>
              <a:ext cx="914400" cy="914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45377" y="2192454"/>
              <a:ext cx="44968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1.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ใช้เป็นแหล่งค้นคว้าข้อมูล สามารถค้นหาข้อมูล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   ที่เราต้องการได้มากมาย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8653" y="3294523"/>
            <a:ext cx="5295900" cy="914400"/>
            <a:chOff x="318653" y="3294523"/>
            <a:chExt cx="5295900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796635" y="3353575"/>
              <a:ext cx="4817918" cy="803451"/>
            </a:xfrm>
            <a:prstGeom prst="roundRect">
              <a:avLst/>
            </a:prstGeom>
            <a:solidFill>
              <a:srgbClr val="A8AD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53" y="3294523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45377" y="3523605"/>
              <a:ext cx="4237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2.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ใช้เป็นแหล่งเรียนรู้ผ่านเครือข่ายคอมพิวเตอร์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8653" y="4453918"/>
            <a:ext cx="5295900" cy="914400"/>
            <a:chOff x="318653" y="4453918"/>
            <a:chExt cx="5295900" cy="914400"/>
          </a:xfrm>
        </p:grpSpPr>
        <p:sp>
          <p:nvSpPr>
            <p:cNvPr id="23" name="Rounded Rectangle 22"/>
            <p:cNvSpPr/>
            <p:nvPr/>
          </p:nvSpPr>
          <p:spPr>
            <a:xfrm>
              <a:off x="796635" y="4512970"/>
              <a:ext cx="4817918" cy="803451"/>
            </a:xfrm>
            <a:prstGeom prst="roundRect">
              <a:avLst/>
            </a:prstGeom>
            <a:solidFill>
              <a:srgbClr val="BED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53" y="4453918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45376" y="4499278"/>
              <a:ext cx="42375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3.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ใช้ติดต่อสื่อสารโดยการพิมพ์ข้อความ ภาพ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   เสียง หรือไฟล์ข้อมูล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8653" y="5613313"/>
            <a:ext cx="5295900" cy="914400"/>
            <a:chOff x="318653" y="5613313"/>
            <a:chExt cx="5295900" cy="914400"/>
          </a:xfrm>
        </p:grpSpPr>
        <p:sp>
          <p:nvSpPr>
            <p:cNvPr id="24" name="Rounded Rectangle 23"/>
            <p:cNvSpPr/>
            <p:nvPr/>
          </p:nvSpPr>
          <p:spPr>
            <a:xfrm>
              <a:off x="796635" y="5668788"/>
              <a:ext cx="4817918" cy="803451"/>
            </a:xfrm>
            <a:prstGeom prst="roundRect">
              <a:avLst/>
            </a:prstGeom>
            <a:solidFill>
              <a:srgbClr val="B7C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53" y="5613313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45377" y="5845046"/>
              <a:ext cx="3432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4.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ใช้เผยแพร่ผลงานของตนเองได้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57950" y="3299142"/>
            <a:ext cx="5382288" cy="914400"/>
            <a:chOff x="6457950" y="3299142"/>
            <a:chExt cx="5382288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6624002" y="3348208"/>
              <a:ext cx="5216236" cy="803451"/>
            </a:xfrm>
            <a:prstGeom prst="roundRect">
              <a:avLst/>
            </a:prstGeom>
            <a:solidFill>
              <a:srgbClr val="D1D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950" y="3299142"/>
              <a:ext cx="914400" cy="9144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516090" y="3334436"/>
              <a:ext cx="3997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5.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ใช้เป็นแหล่งบันเทิง สามารถดูภาพยนตร์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   ฟังเพลง อ่านหนังสือ และเล่นเกมได้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57950" y="4453918"/>
            <a:ext cx="5382288" cy="914400"/>
            <a:chOff x="6457950" y="4453918"/>
            <a:chExt cx="5382288" cy="914400"/>
          </a:xfrm>
        </p:grpSpPr>
        <p:sp>
          <p:nvSpPr>
            <p:cNvPr id="26" name="Rounded Rectangle 25"/>
            <p:cNvSpPr/>
            <p:nvPr/>
          </p:nvSpPr>
          <p:spPr>
            <a:xfrm>
              <a:off x="6624002" y="4513710"/>
              <a:ext cx="5216236" cy="803451"/>
            </a:xfrm>
            <a:prstGeom prst="roundRect">
              <a:avLst/>
            </a:prstGeom>
            <a:solidFill>
              <a:srgbClr val="EB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950" y="4453918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516090" y="4511262"/>
              <a:ext cx="3997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6.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ใช้สั่งซื้อสินค้าหรือบริการต่างๆ ผ่านระบบ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   อินเทอร์เน็ต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57950" y="5608694"/>
            <a:ext cx="5382288" cy="914400"/>
            <a:chOff x="6457950" y="5608694"/>
            <a:chExt cx="5382288" cy="914400"/>
          </a:xfrm>
        </p:grpSpPr>
        <p:sp>
          <p:nvSpPr>
            <p:cNvPr id="27" name="Rounded Rectangle 26"/>
            <p:cNvSpPr/>
            <p:nvPr/>
          </p:nvSpPr>
          <p:spPr>
            <a:xfrm>
              <a:off x="6624002" y="5675942"/>
              <a:ext cx="5216236" cy="803451"/>
            </a:xfrm>
            <a:prstGeom prst="roundRect">
              <a:avLst/>
            </a:prstGeom>
            <a:solidFill>
              <a:srgbClr val="E4A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950" y="5608694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16091" y="5845045"/>
              <a:ext cx="3432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7.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ใช้สื่อสารแลกเปลี่ยนความรู้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8653" y="207380"/>
            <a:ext cx="5164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60375"/>
            <a:r>
              <a:rPr lang="th-TH" sz="2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	เมื่อคอมพิวเตอร์เชื่อมต่อกันเป็นเครือข่ายขนาดใหญ่ </a:t>
            </a:r>
            <a:br>
              <a:rPr lang="th-TH" sz="2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การติดต่อสื่อสารต่าง ๆ ทำได้สะดวกขึ้น มีบริการต่าง ๆ </a:t>
            </a:r>
            <a:br>
              <a:rPr lang="th-TH" sz="2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บนอินเทอร์เน็ตมากมาย ทำให้เราใช้ประโยชน์จากอินเทอร์เน็ต</a:t>
            </a:r>
            <a:br>
              <a:rPr lang="th-TH" sz="2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ในด้านต่าง ๆ เช่น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35216" y="880308"/>
            <a:ext cx="304952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 ประโยชน์</a:t>
            </a:r>
            <a:r>
              <a:rPr lang="th-TH" sz="3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rgbClr val="F14E37"/>
                </a:solidFill>
                <a:latin typeface="TH Sarabun New" pitchFamily="34" charset="-34"/>
                <a:cs typeface="TH Sarabun New" pitchFamily="34" charset="-34"/>
              </a:rPr>
              <a:t>จากการใช้อินเทอร์เน็ต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2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3786" y="313828"/>
            <a:ext cx="8753264" cy="789970"/>
          </a:xfrm>
          <a:prstGeom prst="rect">
            <a:avLst/>
          </a:prstGeom>
          <a:solidFill>
            <a:srgbClr val="E4A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388335"/>
            <a:ext cx="101600" cy="636694"/>
          </a:xfrm>
          <a:prstGeom prst="rect">
            <a:avLst/>
          </a:prstGeom>
          <a:solidFill>
            <a:srgbClr val="E4A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1" y="706681"/>
            <a:ext cx="101599" cy="318348"/>
          </a:xfrm>
          <a:prstGeom prst="rect">
            <a:avLst/>
          </a:prstGeom>
          <a:solidFill>
            <a:srgbClr val="D98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6345" y="450422"/>
            <a:ext cx="487678" cy="537310"/>
          </a:xfrm>
          <a:prstGeom prst="rect">
            <a:avLst/>
          </a:prstGeom>
          <a:solidFill>
            <a:srgbClr val="DC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6345" y="706680"/>
            <a:ext cx="487678" cy="281051"/>
          </a:xfrm>
          <a:prstGeom prst="rect">
            <a:avLst/>
          </a:prstGeom>
          <a:solidFill>
            <a:srgbClr val="CE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2304" y="514205"/>
            <a:ext cx="137160" cy="128693"/>
            <a:chOff x="2301241" y="731520"/>
            <a:chExt cx="189653" cy="128693"/>
          </a:xfrm>
        </p:grpSpPr>
        <p:sp>
          <p:nvSpPr>
            <p:cNvPr id="10" name="Rectangle 9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flipV="1">
            <a:off x="1522305" y="782858"/>
            <a:ext cx="137160" cy="128693"/>
            <a:chOff x="2301241" y="731520"/>
            <a:chExt cx="189653" cy="128693"/>
          </a:xfrm>
        </p:grpSpPr>
        <p:sp>
          <p:nvSpPr>
            <p:cNvPr id="13" name="Rectangle 12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781386" y="450421"/>
            <a:ext cx="50799" cy="5373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33786" y="706681"/>
            <a:ext cx="8753264" cy="397117"/>
          </a:xfrm>
          <a:prstGeom prst="rect">
            <a:avLst/>
          </a:prstGeom>
          <a:solidFill>
            <a:srgbClr val="D98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0866" y="306123"/>
            <a:ext cx="3153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การค้นหาข้อมูล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70146" y="5352119"/>
            <a:ext cx="4845551" cy="1293465"/>
            <a:chOff x="6870146" y="5352119"/>
            <a:chExt cx="4845551" cy="1293465"/>
          </a:xfrm>
        </p:grpSpPr>
        <p:grpSp>
          <p:nvGrpSpPr>
            <p:cNvPr id="23" name="Group 22"/>
            <p:cNvGrpSpPr/>
            <p:nvPr/>
          </p:nvGrpSpPr>
          <p:grpSpPr>
            <a:xfrm>
              <a:off x="10423813" y="5613927"/>
              <a:ext cx="1291884" cy="1031657"/>
              <a:chOff x="9873891" y="5608321"/>
              <a:chExt cx="1291884" cy="103165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60832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239868"/>
                <a:ext cx="1214455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  <p:sp>
          <p:nvSpPr>
            <p:cNvPr id="26" name="Rounded Rectangular Callout 25"/>
            <p:cNvSpPr/>
            <p:nvPr/>
          </p:nvSpPr>
          <p:spPr>
            <a:xfrm>
              <a:off x="6870146" y="5352119"/>
              <a:ext cx="3132835" cy="867590"/>
            </a:xfrm>
            <a:prstGeom prst="wedgeRoundRectCallout">
              <a:avLst>
                <a:gd name="adj1" fmla="val 71874"/>
                <a:gd name="adj2" fmla="val -6069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54416" y="5447531"/>
              <a:ext cx="30485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นักเรียนจะค้นหาข้อมูลที่ต้องการ</a:t>
              </a:r>
              <a:r>
                <a:rPr lang="th-TH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อย่างไร</a:t>
              </a:r>
              <a:br>
                <a:rPr lang="th-TH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ให้</a:t>
              </a:r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สะดวกและรวดเร็ว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0" y="1343737"/>
            <a:ext cx="6190358" cy="510179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349633" y="1321572"/>
            <a:ext cx="6504775" cy="3539430"/>
            <a:chOff x="6349633" y="1310686"/>
            <a:chExt cx="6504775" cy="3539430"/>
          </a:xfrm>
        </p:grpSpPr>
        <p:sp>
          <p:nvSpPr>
            <p:cNvPr id="29" name="TextBox 28"/>
            <p:cNvSpPr txBox="1"/>
            <p:nvPr/>
          </p:nvSpPr>
          <p:spPr>
            <a:xfrm>
              <a:off x="6349633" y="1310686"/>
              <a:ext cx="65047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	โปรแกรมสำหรับเปิดเข้าใช้งานอินเทอร์เน็ต 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เรียกว่า 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เว็บเบราว์เซอร์ เช่น 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Internet Explorer 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หรือ 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Google Chrome 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หากเลือกใช้โปรแกรม</a:t>
              </a:r>
              <a:b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Internet Explorer 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คลิกเมาส์ที่ปุ่ม      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แล้ว</a:t>
              </a:r>
              <a:b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เลือกโปรแกรม 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Internet Explorer 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หรือคลิก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เมาส์</a:t>
              </a:r>
              <a:b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ที่ไอคอนของ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โปรแกรมโดยตรง หรืออาจ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เลือกใช้</a:t>
              </a:r>
              <a:b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 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Google Chrome 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ก็ได้เช่นกัน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781" y="2871370"/>
              <a:ext cx="403288" cy="35196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0229" y="193660"/>
            <a:ext cx="11332027" cy="2214736"/>
            <a:chOff x="-1011598" y="742061"/>
            <a:chExt cx="11332027" cy="2214736"/>
          </a:xfrm>
        </p:grpSpPr>
        <p:sp>
          <p:nvSpPr>
            <p:cNvPr id="6" name="Snip Single Corner Rectangle 5"/>
            <p:cNvSpPr/>
            <p:nvPr/>
          </p:nvSpPr>
          <p:spPr>
            <a:xfrm>
              <a:off x="-1011598" y="742061"/>
              <a:ext cx="10480270" cy="2214736"/>
            </a:xfrm>
            <a:prstGeom prst="snip1Rect">
              <a:avLst>
                <a:gd name="adj" fmla="val 23450"/>
              </a:avLst>
            </a:prstGeom>
            <a:solidFill>
              <a:srgbClr val="8CC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782226" y="894693"/>
              <a:ext cx="111026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ทดลอง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ป้อนชื่อเว็บไซต์เข้าไปในแถบที่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อยู่ชื่อ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เว็บไซต์ เช่น 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https://www.google.co.th 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กดคีย์ 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Enter </a:t>
              </a:r>
              <a:r>
                <a:rPr lang="th-TH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โปรแกรมจะแสดงหน้าต่างโปรแกรม ดังภาพ</a:t>
              </a:r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ด้านซ้าย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คือเปิดด้วย </a:t>
              </a: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>Internet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Explorer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และ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ด้านขวา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คือ </a:t>
              </a: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เปิด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ด้วย </a:t>
              </a:r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Google Chrome</a:t>
              </a:r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 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58274"/>
            <a:ext cx="723803" cy="66410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59" y="2900837"/>
            <a:ext cx="5509112" cy="3576822"/>
            <a:chOff x="5963529" y="680152"/>
            <a:chExt cx="5509112" cy="3576822"/>
          </a:xfrm>
        </p:grpSpPr>
        <p:sp>
          <p:nvSpPr>
            <p:cNvPr id="31" name="TextBox 30"/>
            <p:cNvSpPr txBox="1"/>
            <p:nvPr/>
          </p:nvSpPr>
          <p:spPr>
            <a:xfrm>
              <a:off x="5963529" y="680152"/>
              <a:ext cx="3823448" cy="584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โปรแกรม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Internet Explorer </a:t>
              </a:r>
              <a:endPara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943" y="1254041"/>
              <a:ext cx="5180698" cy="300293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00046" y="2866644"/>
            <a:ext cx="6455863" cy="2772156"/>
            <a:chOff x="5900046" y="4256974"/>
            <a:chExt cx="6455863" cy="2772156"/>
          </a:xfrm>
        </p:grpSpPr>
        <p:sp>
          <p:nvSpPr>
            <p:cNvPr id="32" name="TextBox 31"/>
            <p:cNvSpPr txBox="1"/>
            <p:nvPr/>
          </p:nvSpPr>
          <p:spPr>
            <a:xfrm>
              <a:off x="8423765" y="4256974"/>
              <a:ext cx="3932144" cy="5847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โปรแกรม </a:t>
              </a:r>
              <a:r>
                <a:rPr lang="en-US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Google Chrome</a:t>
              </a:r>
              <a:endPara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046" y="4874407"/>
              <a:ext cx="5946445" cy="2154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1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41953" y="308648"/>
            <a:ext cx="104193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60375"/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	การค้นหาข้อมูลที่สนใจทางอินเทอร์เน็ตเราจะต้องป้อนที่อยู่ของเว็บไซต์ลงไปใน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เว็บ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เบราว์เซอร์ แต่ถ้าไม่ทราบชื่อหรือที่อยู่ของเว็บไซต์ สามารถนำเว็บไซต์สืบค้นข้อมูลมาใช้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งานได้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เว็บไซต์สืบค้นข้อมูลที่ได้รับความนิยมคือ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www.google.co.th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algn="thaiDist" defTabSz="460375"/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	เว็บไซต์หรือเครื่องมือที่ใช้สืบค้นข้อมูลทางอินเทอร์เน็ต เรียกว่า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search engine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เครื่องมือ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นี้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ใช้ค้นหาข้อมูลได้มากมาย เมื่อเปิดเว็บไซต์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www.google.com 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ขึ้นมา หน้าจอของ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เว็บไซต์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ปรากฏ ดังภาพ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79520" y="3287109"/>
            <a:ext cx="5970966" cy="2732086"/>
            <a:chOff x="6079520" y="3221793"/>
            <a:chExt cx="5970966" cy="2732086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6079520" y="3221793"/>
              <a:ext cx="5970966" cy="2732086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endParaRPr lang="th-TH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9520" y="3276223"/>
              <a:ext cx="597096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	เว็บไซต์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www.google.com </a:t>
              </a: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เป็นเครื่องมือที่</a:t>
              </a: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นิยมใช้</a:t>
              </a: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กันทั่วโลก </a:t>
              </a: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ถ้า</a:t>
              </a: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เราอยู่ในประเทศไทยแล้วเปิดเครื่องมือ</a:t>
              </a: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นี้ขึ้นมา </a:t>
              </a: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โปรแกรมเว็บเบราว์เซอร์จะไปที่ 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www.google.co.th </a:t>
              </a: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ซึ่ง</a:t>
              </a: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เป็นเว็บไซต์ที่มีคำสั่งต่าง ๆ เป็นภาษาไทย ในการใช้</a:t>
              </a: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งาน</a:t>
              </a:r>
              <a:b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เพียง</a:t>
              </a: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ป้อนข้อความหรือคำที่ต้องการค้นลงไปในพื้นที่</a:t>
              </a:r>
              <a:b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สำหรับป้อนคำสืบค้นข้อมูลก็จะมีข้อมูลปรากฏให้เห็น</a:t>
              </a:r>
            </a:p>
          </p:txBody>
        </p:sp>
      </p:grpSp>
      <p:cxnSp>
        <p:nvCxnSpPr>
          <p:cNvPr id="11" name="Elbow Connector 10"/>
          <p:cNvCxnSpPr/>
          <p:nvPr/>
        </p:nvCxnSpPr>
        <p:spPr>
          <a:xfrm rot="5400000" flipH="1" flipV="1">
            <a:off x="3603228" y="5219748"/>
            <a:ext cx="395175" cy="182032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2" y="3352425"/>
            <a:ext cx="5778290" cy="26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5551</TotalTime>
  <Words>1555</Words>
  <Application>Microsoft Office PowerPoint</Application>
  <PresentationFormat>Custom</PresentationFormat>
  <Paragraphs>294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Angsana New</vt:lpstr>
      <vt:lpstr>TH Sarabun New</vt:lpstr>
      <vt:lpstr>Cordia New</vt:lpstr>
      <vt:lpstr>Calibri</vt:lpstr>
      <vt:lpstr>Calibri Light</vt:lpstr>
      <vt:lpstr>Browallia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226</cp:revision>
  <dcterms:created xsi:type="dcterms:W3CDTF">2019-08-18T07:31:36Z</dcterms:created>
  <dcterms:modified xsi:type="dcterms:W3CDTF">2019-12-21T09:06:29Z</dcterms:modified>
</cp:coreProperties>
</file>