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74"/>
  </p:notesMasterIdLst>
  <p:sldIdLst>
    <p:sldId id="400" r:id="rId3"/>
    <p:sldId id="259" r:id="rId4"/>
    <p:sldId id="300" r:id="rId5"/>
    <p:sldId id="303" r:id="rId6"/>
    <p:sldId id="309" r:id="rId7"/>
    <p:sldId id="329" r:id="rId8"/>
    <p:sldId id="330" r:id="rId9"/>
    <p:sldId id="313" r:id="rId10"/>
    <p:sldId id="331" r:id="rId11"/>
    <p:sldId id="314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17" r:id="rId20"/>
    <p:sldId id="340" r:id="rId21"/>
    <p:sldId id="341" r:id="rId22"/>
    <p:sldId id="398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83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15" r:id="rId51"/>
    <p:sldId id="321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23" r:id="rId60"/>
    <p:sldId id="380" r:id="rId61"/>
    <p:sldId id="381" r:id="rId62"/>
    <p:sldId id="382" r:id="rId63"/>
    <p:sldId id="384" r:id="rId64"/>
    <p:sldId id="394" r:id="rId65"/>
    <p:sldId id="395" r:id="rId66"/>
    <p:sldId id="396" r:id="rId67"/>
    <p:sldId id="388" r:id="rId68"/>
    <p:sldId id="389" r:id="rId69"/>
    <p:sldId id="390" r:id="rId70"/>
    <p:sldId id="391" r:id="rId71"/>
    <p:sldId id="392" r:id="rId72"/>
    <p:sldId id="397" r:id="rId73"/>
  </p:sldIdLst>
  <p:sldSz cx="12192000" cy="6858000"/>
  <p:notesSz cx="6858000" cy="9144000"/>
  <p:embeddedFontLst>
    <p:embeddedFont>
      <p:font typeface="Angsana New" pitchFamily="18" charset="-34"/>
      <p:regular r:id="rId75"/>
      <p:bold r:id="rId76"/>
      <p:italic r:id="rId77"/>
      <p:boldItalic r:id="rId78"/>
    </p:embeddedFont>
    <p:embeddedFont>
      <p:font typeface="Browallia New" pitchFamily="34" charset="-34"/>
      <p:regular r:id="rId79"/>
      <p:bold r:id="rId80"/>
      <p:italic r:id="rId81"/>
      <p:boldItalic r:id="rId82"/>
    </p:embeddedFont>
    <p:embeddedFont>
      <p:font typeface="Calibri" pitchFamily="34" charset="0"/>
      <p:regular r:id="rId83"/>
      <p:bold r:id="rId84"/>
      <p:italic r:id="rId85"/>
      <p:boldItalic r:id="rId86"/>
    </p:embeddedFont>
    <p:embeddedFont>
      <p:font typeface="Cambria Math" pitchFamily="18" charset="0"/>
      <p:regular r:id="rId87"/>
    </p:embeddedFont>
    <p:embeddedFont>
      <p:font typeface="TH Sarabun New" pitchFamily="34" charset="-34"/>
      <p:regular r:id="rId88"/>
      <p:bold r:id="rId89"/>
      <p:italic r:id="rId90"/>
      <p:boldItalic r:id="rId91"/>
    </p:embeddedFont>
    <p:embeddedFont>
      <p:font typeface="Calibri Light" pitchFamily="34" charset="0"/>
      <p:regular r:id="rId92"/>
      <p:italic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D68AF"/>
    <a:srgbClr val="FAC7BF"/>
    <a:srgbClr val="6390CB"/>
    <a:srgbClr val="FBA921"/>
    <a:srgbClr val="7D69B0"/>
    <a:srgbClr val="5DB1D6"/>
    <a:srgbClr val="FFC1BF"/>
    <a:srgbClr val="3B5C7F"/>
    <a:srgbClr val="FDE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4" autoAdjust="0"/>
    <p:restoredTop sz="94660"/>
  </p:normalViewPr>
  <p:slideViewPr>
    <p:cSldViewPr snapToGrid="0">
      <p:cViewPr>
        <p:scale>
          <a:sx n="88" d="100"/>
          <a:sy n="88" d="100"/>
        </p:scale>
        <p:origin x="-54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3.xml"/><Relationship Id="rId90" Type="http://schemas.openxmlformats.org/officeDocument/2006/relationships/font" Target="fonts/font16.fntdata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font" Target="fonts/font17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2.fntdata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3.fntdata"/><Relationship Id="rId61" Type="http://schemas.openxmlformats.org/officeDocument/2006/relationships/slide" Target="slides/slide59.xml"/><Relationship Id="rId82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1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00608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0803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6584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83058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1770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18707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1468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3810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9478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50057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8750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3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12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6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910166"/>
            <a:chOff x="0" y="0"/>
            <a:chExt cx="12192000" cy="69101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"/>
            <a:stretch/>
          </p:blipFill>
          <p:spPr>
            <a:xfrm>
              <a:off x="5654350" y="5462594"/>
              <a:ext cx="6537650" cy="13954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" b="847"/>
            <a:stretch/>
          </p:blipFill>
          <p:spPr>
            <a:xfrm>
              <a:off x="0" y="2805361"/>
              <a:ext cx="1586204" cy="40526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"/>
              <a:ext cx="5783415" cy="2818826"/>
            </a:xfrm>
            <a:prstGeom prst="rect">
              <a:avLst/>
            </a:prstGeom>
            <a:solidFill>
              <a:srgbClr val="AAC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379" y="275860"/>
              <a:ext cx="427072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1500" b="1" dirty="0" smtClean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045" y="3740067"/>
              <a:ext cx="158686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4449" y="3940412"/>
              <a:ext cx="37000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5400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ชั้นประถมศึกษาปีที่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5454" y="1540896"/>
              <a:ext cx="4190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6000" b="1" dirty="0" smtClean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th-TH" sz="6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วิทยาการคำนวณ)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12" b="10080"/>
            <a:stretch/>
          </p:blipFill>
          <p:spPr>
            <a:xfrm>
              <a:off x="5654351" y="0"/>
              <a:ext cx="6537649" cy="551235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425" y="275860"/>
              <a:ext cx="1083470" cy="994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1211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10" y="171494"/>
            <a:ext cx="3550298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4" y="191329"/>
            <a:ext cx="4737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.1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ออกแบบอัลกอริทึม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76470" y="1258301"/>
            <a:ext cx="10557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เขียนอัลกอริทึมสำหรับแก้ปัญหาการสุ่มตัวเลข 1-100 จำนวน 10 ครั้ง ถ้าได้เลขคู่ ให้แสดงคำว่า “เลขคู่” ถ้าได้เลขคี่ให้แสดงคำว่า “เลขคี่”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58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855168" y="183007"/>
            <a:ext cx="6500326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3292259" y="345396"/>
            <a:ext cx="5607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การเขียนโปรแกรมคอมพิวเตอร์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8927694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2973483" y="567713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8990094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3039483" y="630113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720000" y="1762344"/>
            <a:ext cx="10845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คอมพิวเตอร์เป็นการนำคำสั่งที่คอมพิวเตอร์รู้จักมาเรียงต่อกันให้เป็นโปรแกรมตามที่ได้ออกแบบอัลกอริทึมไว้ ปัจจุบันมีเครื่องมือในการเขียนโปรแกรมคอมพิวเตอร์อยู่หลายชนิด เช่น เว็บไซต์ </a:t>
            </a:r>
            <a:r>
              <a:rPr lang="en-US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makecode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สามารถเขียน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โปรแกรมโดยการวางบล็อกคำสั่ง โปรแกรมที่ออกแบบขึ้นสามารถนำไปใช้กับบอร์ดสมองกลได้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ทำโครงงานต่าง ๆ ได้ หรือเว็บไซต์สำหรับเขียนโปรแกรม เช่น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การเขียนโปรแกรมด้วยภาษาระดับสูง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10872521" y="4873593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6081811" y="4008933"/>
            <a:ext cx="5118012" cy="559999"/>
          </a:xfrm>
          <a:prstGeom prst="wedgeRoundRectCallout">
            <a:avLst>
              <a:gd name="adj1" fmla="val 40775"/>
              <a:gd name="adj2" fmla="val 12939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5858466" y="4058101"/>
            <a:ext cx="546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นักเรียนเคยใช้เครื่องมือใดใน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โปรแกรมคอมพิวเตอร์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35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38200" y="1423194"/>
            <a:ext cx="971682" cy="372099"/>
          </a:xfrm>
          <a:prstGeom prst="roundRect">
            <a:avLst>
              <a:gd name="adj" fmla="val 28530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Rounded Rectangle 2"/>
          <p:cNvSpPr/>
          <p:nvPr/>
        </p:nvSpPr>
        <p:spPr>
          <a:xfrm>
            <a:off x="838199" y="933285"/>
            <a:ext cx="1211317" cy="372099"/>
          </a:xfrm>
          <a:prstGeom prst="roundRect">
            <a:avLst>
              <a:gd name="adj" fmla="val 25141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ounded Rectangle 13"/>
          <p:cNvSpPr/>
          <p:nvPr/>
        </p:nvSpPr>
        <p:spPr>
          <a:xfrm>
            <a:off x="3279710" y="171494"/>
            <a:ext cx="3550298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3" y="191329"/>
            <a:ext cx="462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.2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1" y="914367"/>
            <a:ext cx="54869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เขียน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โปรแกรมแบบวนซ้ำอย่าง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ง่าย</a:t>
            </a:r>
          </a:p>
          <a:p>
            <a:endParaRPr lang="th-TH" sz="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ปฏิบัติ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เปิดเว็บไซต์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https://makecode.microbit.org</a:t>
            </a: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New Project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เพื่อสร้างโครงงานใหม่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14"/>
          <a:stretch/>
        </p:blipFill>
        <p:spPr>
          <a:xfrm>
            <a:off x="3160574" y="2955259"/>
            <a:ext cx="5821696" cy="32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6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00768"/>
            <a:ext cx="557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3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จะปรากฏดังภาพ โดยด้านซ้ายจะแสดงผลการทำงาน ส่วน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พื้นที่เขียน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ด้านขวาจะแสดงบล็อกคำสั่ง 	       กับ             และตรง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กลางจะเป็นกลุ่มคำสั่ง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662" y="665572"/>
            <a:ext cx="708058" cy="47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34" y="997713"/>
            <a:ext cx="745382" cy="505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5" y="2476984"/>
            <a:ext cx="5754355" cy="2878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259" y="2476984"/>
            <a:ext cx="5060305" cy="28787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82761" y="300768"/>
            <a:ext cx="4590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4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เลือกกลุ่มคำสั่งพื้นฐานหรือ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Basic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โปรแกรมจะแสดงคำสั่งต่าง ๆ ออกมา ให้นำบล็อกคำสั่ง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	          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วางในบล็อก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694" y="997713"/>
            <a:ext cx="745382" cy="5053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782" y="1055887"/>
            <a:ext cx="977577" cy="3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37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00768"/>
            <a:ext cx="933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5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นำบล็อกคำสั่ง 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  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วางต่ออีก 1 บล็อก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แก้ไขตัวเลขให้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เป็นเลข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 ดังภาพ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2739583"/>
            <a:ext cx="1053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6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โปรแกรมที่อยู่ในบล็อก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forever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นี้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ทำงานแบบวนซ้ำตลอดเวลา โดยโปรแกรมที่เขียน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ขึ้นจะ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ให้แสดงตัวเลข 0 และ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</a:p>
          <a:p>
            <a:pPr marL="457200" indent="-457200" defTabSz="857250">
              <a:buFont typeface="+mj-lt"/>
              <a:buAutoNum type="arabicPeriod" startAt="6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เมื่อสังเกตส่วนแสดงผล จะพบว่าแสดงตัวเลข 0 และ 1 สลับกันไปมา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53" y="848355"/>
            <a:ext cx="5518434" cy="1580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503" y="349079"/>
            <a:ext cx="977577" cy="367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291" y="3776879"/>
            <a:ext cx="5909389" cy="23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0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00768"/>
            <a:ext cx="933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8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ทดลองรันโปรแกรมให้แสดงเลขคู่ตั้งแต่ 0 ถึง 8 แล้วสังเกตการทำงาน</a:t>
            </a:r>
          </a:p>
          <a:p>
            <a:pPr marL="457200" indent="-457200" defTabSz="857250">
              <a:buFont typeface="+mj-lt"/>
              <a:buAutoNum type="arabicPeriod" startAt="8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เปิดเว็บไซต์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</a:t>
            </a:r>
          </a:p>
          <a:p>
            <a:pPr marL="457200" indent="-457200" defTabSz="857250">
              <a:buFont typeface="+mj-lt"/>
              <a:buAutoNum type="arabicPeriod" startAt="8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หมวดนักเรียน แล้วเลือกคอร์ส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791" y="1996585"/>
            <a:ext cx="5121193" cy="33851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1" y="2002636"/>
            <a:ext cx="5483196" cy="33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35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00768"/>
            <a:ext cx="557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11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 8 เรื่อง เขาวงกต: เงื่อนไข แล้วคลิก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เมาส์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บทเรียนลำดับ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82761" y="300768"/>
            <a:ext cx="53800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1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ขั้นตอนนี้บทเรียนจะให้คิดอัลกอริทึม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โปรแกรมให้ตัวละคร (ซอมบี้)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เดินทาง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ไปหาดอก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ทานตะวัน ให้นำบล็อกการ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ทำซ้ำ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ไปข้างหน้ามาวาง ดัง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12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31" y="1564915"/>
            <a:ext cx="4726537" cy="4036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761" y="1984948"/>
            <a:ext cx="5558212" cy="319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8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196000" y="183007"/>
            <a:ext cx="7740000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2738120" y="349611"/>
            <a:ext cx="680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การตรวจสอบข้อผิดพลาดของโปรแกรม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9508200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2308520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9570600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2374520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720000" y="1762344"/>
            <a:ext cx="10845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การเขียนโปรแกรมบางครั้งอาจมีข้อผิดพลาดเกิดขึ้น ซึ่งอาจเกิดจากการเขียนลำดับขั้นตอนการประมวลผลผิด เรียงลำดับของคำสั่งผิด เมื่อพบว่าผลการทำงานของโปรแกรมผิดพลาดหรือเกิดข้อสงสัยว่าโปรแกรม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หรือไม่ อาจทำโดยการตรวจสอบผลลัพธ์ของการทำงาน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ทีละ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10296521" y="4697876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6055201" y="3356586"/>
            <a:ext cx="4579200" cy="1123200"/>
          </a:xfrm>
          <a:prstGeom prst="wedgeRoundRectCallout">
            <a:avLst>
              <a:gd name="adj1" fmla="val 39674"/>
              <a:gd name="adj2" fmla="val 80033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6204066" y="3512286"/>
            <a:ext cx="434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เมื่อนักเรียนทดลองรันโปรแกรมแล้วไม่แสดงผลลัพธ์ตามที่ต้องการ นักเรียนจะทำอย่างไร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8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114310"/>
            <a:ext cx="12192000" cy="4743690"/>
          </a:xfrm>
          <a:prstGeom prst="rect">
            <a:avLst/>
          </a:prstGeom>
          <a:solidFill>
            <a:srgbClr val="F9B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273186"/>
            <a:ext cx="9253187" cy="1656414"/>
          </a:xfrm>
          <a:prstGeom prst="roundRect">
            <a:avLst>
              <a:gd name="adj" fmla="val 26650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457896"/>
            <a:ext cx="8682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นักเรียนต้องการเขียนโปรแกรมให้ผึ้งเดินทางไปเก็บน้ำหวานและผลิตน้ำผึ้ง โดยการทำงานแบบวนซ้ำ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โปรแกรมทำงานผิดพลาด นักเรียนต้องหาข้อผิดพลาดโดยตรวจสอบการทำงาน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ทีละคำสั่ง หรือตรวจสอบ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อัลกอริทึมทีละ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 ดังนี้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7092339" y="2846774"/>
            <a:ext cx="469787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ถ้าพิจารณาทีละคำสั่งที่ตำแหน่งต่าง ๆ จะ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พบว่า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 3 ผึ้งจะหันขวา ซึ่งเป็นการทำงานที่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ผิดพลาด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ต้องแก้ไขเป็นหันซ้าย และคำสั่งที่ 6 ผึ้งจะหัน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ซ้าย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แก้เป็นหันขวา จะทำให้การเดินทางของผึ้ง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แก้ไขข้อผิดพลาดของโปรแกรมเป็นทักษะที่ต้องฝึกฝน ถ้าเราแก้ปัญหาของผู้อื่น หรือฝึกตรวจหา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ข้อผิดพลาด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โปรแกรมของผู้อื่นจะช่วยพัฒนาทักษะการหาสาเหตุของปัญหาได้ดียิ่งขึ้น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93" y="2169118"/>
            <a:ext cx="5223107" cy="42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58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38200" y="1423194"/>
            <a:ext cx="971682" cy="372099"/>
          </a:xfrm>
          <a:prstGeom prst="roundRect">
            <a:avLst>
              <a:gd name="adj" fmla="val 28530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Rounded Rectangle 2"/>
          <p:cNvSpPr/>
          <p:nvPr/>
        </p:nvSpPr>
        <p:spPr>
          <a:xfrm>
            <a:off x="838199" y="933285"/>
            <a:ext cx="1211317" cy="372099"/>
          </a:xfrm>
          <a:prstGeom prst="roundRect">
            <a:avLst>
              <a:gd name="adj" fmla="val 25141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ounded Rectangle 13"/>
          <p:cNvSpPr/>
          <p:nvPr/>
        </p:nvSpPr>
        <p:spPr>
          <a:xfrm>
            <a:off x="3279710" y="171494"/>
            <a:ext cx="5024800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3" y="191329"/>
            <a:ext cx="6022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.3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ฝึกหา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ข้อผิดพลาดของโปรแกรม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0" y="914367"/>
            <a:ext cx="9234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ฝึก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หาข้อผิดพลาดของโปรแกรมแล้ว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แก้ไขให้ถูกต้อง</a:t>
            </a:r>
            <a:endParaRPr lang="th-TH" sz="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8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00100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วิธีปฏิบัติ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นักเรียนฝึกหาข้อผิดพลาดของโปรแกรม โดยปฏิบัติตาม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เข้าสู่เว็บไซต์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เลือกหมวดนักเรียน และคอร์ส 3</a:t>
            </a: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จะแสดงบทเรียน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ออกมา ให้เลือกบทเรียนที่ 14 เรื่อง ผึ้ง: การดี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บั๊ก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10" y="2763088"/>
            <a:ext cx="5405663" cy="35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91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3006778" y="4291577"/>
            <a:ext cx="5784272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33475" y="404269"/>
            <a:ext cx="55435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การเขียนโปรแกรมเพื่อแก้ปัญหา</a:t>
            </a:r>
            <a:endParaRPr lang="th-TH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741634"/>
            <a:ext cx="3726024" cy="578889"/>
          </a:xfrm>
          <a:prstGeom prst="rect">
            <a:avLst/>
          </a:prstGeom>
          <a:solidFill>
            <a:srgbClr val="FA9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14178" y="692035"/>
            <a:ext cx="678086" cy="678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FA931D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3761" y="668574"/>
            <a:ext cx="32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96000" y="4008530"/>
            <a:ext cx="0" cy="1521202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425058" y="5189531"/>
            <a:ext cx="3341881" cy="1266528"/>
            <a:chOff x="8278800" y="1696223"/>
            <a:chExt cx="3341881" cy="1266528"/>
          </a:xfrm>
        </p:grpSpPr>
        <p:sp>
          <p:nvSpPr>
            <p:cNvPr id="86" name="Rounded Rectangle 85"/>
            <p:cNvSpPr/>
            <p:nvPr/>
          </p:nvSpPr>
          <p:spPr>
            <a:xfrm>
              <a:off x="8281480" y="1696223"/>
              <a:ext cx="3339201" cy="1266528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8278800" y="1696223"/>
              <a:ext cx="3339201" cy="258002"/>
            </a:xfrm>
            <a:custGeom>
              <a:avLst/>
              <a:gdLst>
                <a:gd name="connsiteX0" fmla="*/ 190308 w 3339201"/>
                <a:gd name="connsiteY0" fmla="*/ 0 h 258002"/>
                <a:gd name="connsiteX1" fmla="*/ 3148893 w 3339201"/>
                <a:gd name="connsiteY1" fmla="*/ 0 h 258002"/>
                <a:gd name="connsiteX2" fmla="*/ 3339201 w 3339201"/>
                <a:gd name="connsiteY2" fmla="*/ 190308 h 258002"/>
                <a:gd name="connsiteX3" fmla="*/ 3339201 w 3339201"/>
                <a:gd name="connsiteY3" fmla="*/ 258002 h 258002"/>
                <a:gd name="connsiteX4" fmla="*/ 0 w 3339201"/>
                <a:gd name="connsiteY4" fmla="*/ 258002 h 258002"/>
                <a:gd name="connsiteX5" fmla="*/ 0 w 3339201"/>
                <a:gd name="connsiteY5" fmla="*/ 190308 h 258002"/>
                <a:gd name="connsiteX6" fmla="*/ 190308 w 3339201"/>
                <a:gd name="connsiteY6" fmla="*/ 0 h 2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201" h="258002">
                  <a:moveTo>
                    <a:pt x="190308" y="0"/>
                  </a:moveTo>
                  <a:lnTo>
                    <a:pt x="3148893" y="0"/>
                  </a:lnTo>
                  <a:cubicBezTo>
                    <a:pt x="3253997" y="0"/>
                    <a:pt x="3339201" y="85204"/>
                    <a:pt x="3339201" y="190308"/>
                  </a:cubicBezTo>
                  <a:lnTo>
                    <a:pt x="3339201" y="258002"/>
                  </a:lnTo>
                  <a:lnTo>
                    <a:pt x="0" y="258002"/>
                  </a:lnTo>
                  <a:lnTo>
                    <a:pt x="0" y="190308"/>
                  </a:lnTo>
                  <a:cubicBezTo>
                    <a:pt x="0" y="85204"/>
                    <a:pt x="85204" y="0"/>
                    <a:pt x="190308" y="0"/>
                  </a:cubicBezTo>
                  <a:close/>
                </a:path>
              </a:pathLst>
            </a:custGeom>
            <a:solidFill>
              <a:srgbClr val="017C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3006778" y="2462531"/>
            <a:ext cx="5784272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72758" y="1724196"/>
            <a:ext cx="10767717" cy="1272413"/>
            <a:chOff x="716006" y="1757361"/>
            <a:chExt cx="10767717" cy="1272413"/>
          </a:xfrm>
        </p:grpSpPr>
        <p:grpSp>
          <p:nvGrpSpPr>
            <p:cNvPr id="18" name="Group 17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5A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58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607739" y="2142871"/>
            <a:ext cx="347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การทำงานของคอมพิวเตอร์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5139" y="5402914"/>
            <a:ext cx="2433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</a:t>
            </a: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en-US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598438" y="1991458"/>
            <a:ext cx="2995124" cy="2995124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991458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2135820"/>
            <a:ext cx="2706398" cy="2706398"/>
          </a:xfrm>
          <a:prstGeom prst="ellipse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2263557"/>
            <a:ext cx="2450926" cy="2450927"/>
          </a:xfrm>
          <a:prstGeom prst="ellipse">
            <a:avLst/>
          </a:prstGeom>
          <a:solidFill>
            <a:srgbClr val="FA9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0543" y="2539439"/>
            <a:ext cx="18726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</a:t>
            </a:r>
            <a: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60140" y="1936061"/>
            <a:ext cx="2433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</a:t>
            </a: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en-US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</a:t>
            </a:r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5265" y="741634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70078" y="3604954"/>
            <a:ext cx="10767717" cy="1272413"/>
            <a:chOff x="716006" y="1757361"/>
            <a:chExt cx="10767717" cy="1272413"/>
          </a:xfrm>
        </p:grpSpPr>
        <p:grpSp>
          <p:nvGrpSpPr>
            <p:cNvPr id="31" name="Group 30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68B4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00B2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961479" y="4012034"/>
            <a:ext cx="259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การพัฒนาโปรแกรม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59389" y="3805224"/>
            <a:ext cx="3235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</a:t>
            </a:r>
            <a:r>
              <a:rPr lang="en-US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ข้อผิดพลาด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ของโปรแกรม</a:t>
            </a:r>
          </a:p>
        </p:txBody>
      </p:sp>
    </p:spTree>
    <p:extLst>
      <p:ext uri="{BB962C8B-B14F-4D97-AF65-F5344CB8AC3E}">
        <p14:creationId xmlns:p14="http://schemas.microsoft.com/office/powerpoint/2010/main" val="857095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00768"/>
            <a:ext cx="557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3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โปรแกรมจะแสดงโจทย์ โดยผึ้งต้องเดินทางไปเก็บน้ำหวาน และผลิตน้ำผึ้งในตำแหน่งที่กำหนด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แต่โปรแกรม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เขียนไว้ผิดพลาด ดังภาพ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82761" y="300768"/>
            <a:ext cx="575643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4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สามารถตรวจสอบข้อผิดพลาดของ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ทีละคำสั่ง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คลิกเมาส์ที่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ที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ละ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 ดังภาพ</a:t>
            </a: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4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จะพบว่าคำสั่งสุดท้ายผิดพลาด โดยให้เปลี่ยนบล็อกคำสั่ง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เป็น                 จึงทำให้โปรแกรมทำงาน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</a:t>
            </a:r>
          </a:p>
          <a:p>
            <a:pPr marL="457200" indent="-457200" defTabSz="857250">
              <a:buFont typeface="+mj-lt"/>
              <a:buAutoNum type="arabicPeriod" startAt="4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ฝึกหาข้อผิดพลาดของโปรแกรม แล้วแก้ไขให้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จบบทเรียน</a:t>
            </a:r>
          </a:p>
          <a:p>
            <a:pPr marL="457200" indent="-457200" defTabSz="857250">
              <a:buFont typeface="+mj-lt"/>
              <a:buAutoNum type="arabicPeriod" startAt="4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13" y="1882697"/>
            <a:ext cx="5503822" cy="3334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216" y="1407497"/>
            <a:ext cx="5329527" cy="3277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56" y="665549"/>
            <a:ext cx="1029337" cy="356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683" y="5433538"/>
            <a:ext cx="1174425" cy="401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030" y="5458229"/>
            <a:ext cx="964537" cy="3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906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69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5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จะพบว่าคำสั่งสุดท้ายผิดพลาด โดยให้เปลี่ยนบล็อกคำสั่ง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              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ทำให้โปรแกรมทำงาน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5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ทดลองฝึกหาข้อผิดพลาดของโปรแกรม แล้วแก้ไขให้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ถูกต้องจน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จบบทเรียน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38" y="300768"/>
            <a:ext cx="1174425" cy="401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949" y="300768"/>
            <a:ext cx="964537" cy="352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923" y="1239982"/>
            <a:ext cx="7385795" cy="3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97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655200" y="3175002"/>
            <a:ext cx="6033599" cy="524768"/>
          </a:xfrm>
          <a:prstGeom prst="wedgeRoundRectCallout">
            <a:avLst>
              <a:gd name="adj1" fmla="val -43575"/>
              <a:gd name="adj2" fmla="val 169666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196000" y="183007"/>
            <a:ext cx="7740000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2738120" y="349611"/>
            <a:ext cx="680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การเขียนโปรแกรมด้วย </a:t>
            </a:r>
            <a:r>
              <a:rPr lang="en-US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endPara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9508200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2308520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9570600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2374520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720000" y="1625544"/>
            <a:ext cx="10933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โปรแกรมสแครช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สามารถนำมาฝึกเขียนโปรแกรมอย่าง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ง่าย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การออกแบบอัลกอริทึมแล้วนำบล็อกคำสั่งที่เกี่ยวข้องมาวางเพื่อให้โปรแกรมทำงาน สามารถสร้างโปรแกรมแอนิเมชันและเขียนโปรแกรมคำนวณได้ นอกจากนี้ ยังสามารถนำมาทำโครงงานเกมคอมพิวเตอร์ได้อีกด้วย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230972" y="4526603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1444011" y="4243450"/>
            <a:ext cx="3869589" cy="1797349"/>
          </a:xfrm>
          <a:prstGeom prst="wedgeRoundRectCallout">
            <a:avLst>
              <a:gd name="adj1" fmla="val 62374"/>
              <a:gd name="adj2" fmla="val -273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655200" y="3242060"/>
            <a:ext cx="60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นักเรียนสามารถนำการเขียนโปรแกรม</a:t>
            </a:r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มาประยุกต์ใช้กับการเรียนได้อย่างไร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800" y="2676254"/>
            <a:ext cx="4921189" cy="4005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22" y="4526603"/>
            <a:ext cx="917935" cy="16800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1531053" y="4355649"/>
            <a:ext cx="3936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ที่ใช้ฝึกเขียนโปรแกรมต่อไปนี้ </a:t>
            </a:r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เวอร์ชั่น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Scratch 3.0 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สามารถเขียน</a:t>
            </a:r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b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บน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เว็บไซต์ในรูปแบบออนไลน์ หรือสามารถดาวน์โหลดโปรแกรมมาติดตั้งบนคอมพิวเตอร์ และยังรองรับ </a:t>
            </a:r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bit 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ได้อีกด้วย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5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38200" y="1423194"/>
            <a:ext cx="971682" cy="372099"/>
          </a:xfrm>
          <a:prstGeom prst="roundRect">
            <a:avLst>
              <a:gd name="adj" fmla="val 28530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Rounded Rectangle 2"/>
          <p:cNvSpPr/>
          <p:nvPr/>
        </p:nvSpPr>
        <p:spPr>
          <a:xfrm>
            <a:off x="838199" y="933285"/>
            <a:ext cx="1211317" cy="372099"/>
          </a:xfrm>
          <a:prstGeom prst="roundRect">
            <a:avLst>
              <a:gd name="adj" fmla="val 25141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ounded Rectangle 13"/>
          <p:cNvSpPr/>
          <p:nvPr/>
        </p:nvSpPr>
        <p:spPr>
          <a:xfrm>
            <a:off x="3279710" y="171494"/>
            <a:ext cx="3812290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3" y="191329"/>
            <a:ext cx="6022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.4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โปรแกรมโต้ตอบ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0" y="914367"/>
            <a:ext cx="9479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เขียนโปรแกรมให้มี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การโต้ตอบกับ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ผู้ใช้อย่างง่าย</a:t>
            </a:r>
            <a:endParaRPr lang="th-TH" sz="8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8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00100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วิธีปฏิบัติ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นักเรียนเขียนโปรแกรมอย่างง่ายให้ตัวละครแสดงข้อมูลและรับข้อมูลเข้าไปทางคีย์บอร์ดอย่าง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ง่าย		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ปฏิบัติตามขั้นตอน ดังนี้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โดยเข้าไปที่เว็บไซต์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https://scratch.mit.edu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จะปรากฏหน้า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                      เมื่อเข้า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สู่การ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เริ่มเขียน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โปรแกรมจะพบหน้าโปรแกรม ดังภาพ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80" y="3118708"/>
            <a:ext cx="5318232" cy="33046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204" y="2628799"/>
            <a:ext cx="1325737" cy="4419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900" y="3070712"/>
            <a:ext cx="4276078" cy="346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630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712381" y="408768"/>
            <a:ext cx="11426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เปลี่ยนภาษา โดยคลิกเมาส์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          แล้วเลือกภาษาไทย จากนั้นปิดคำแนะนำ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และเริ่มเข้า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สู่การ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594" y="408768"/>
            <a:ext cx="480620" cy="400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-1" b="803"/>
          <a:stretch/>
        </p:blipFill>
        <p:spPr>
          <a:xfrm>
            <a:off x="2968511" y="953394"/>
            <a:ext cx="5803350" cy="531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77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87169"/>
            <a:ext cx="43191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ปรากฏหน้าโปรแกรม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  <a:p>
            <a:pPr defTabSz="857250"/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ในโปรแกรมจะเห็นกลุ่มคำสั่งอยู่ซ้ายมือสุด เมื่อเลือกกลุ่มคำสั่งจะพบคำสั่งย่อย ๆ พื้นที่ตรงกลางเป็นพื้นที่สำหรับเขียนโปรแกรม ส่วนด้านขวาเป็นพื้นที่แสดงผลการทำงาน สำหรับตัวละครที่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ใช้ในโปรแกรม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ถูกกำหนด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เป็นภาพการ์ตูนแมว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263" y="387169"/>
            <a:ext cx="5883561" cy="59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40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973876" y="5412349"/>
            <a:ext cx="86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เมื่อโปรแกรมทำงานมาถึงคำสั่งนี้ จะแสดงคำถามแล้วรอการป้อนข้อมูลทาง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คีย์บอร์ด 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ที่ป้อนเข้าไปนั้น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จะเก็บอยู่ในบล็อกคำสั่ง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744" y="646625"/>
            <a:ext cx="5051456" cy="45861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871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lnSpc>
                <a:spcPct val="150000"/>
              </a:lnSpc>
              <a:buFont typeface="+mj-lt"/>
              <a:buAutoNum type="arabicPeriod" startAt="4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เลือกกลุ่มคำสั่ง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นำบล็อกคำสั่ง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</a:t>
            </a:r>
          </a:p>
          <a:p>
            <a:pPr marL="457200" indent="-457200" defTabSz="857250">
              <a:lnSpc>
                <a:spcPct val="150000"/>
              </a:lnSpc>
              <a:buFont typeface="+mj-lt"/>
              <a:buAutoNum type="arabicPeriod" startAt="4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กลุ่มคำสั่ง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นำบล็อก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มาวาง ดังภาพ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97" y="293625"/>
            <a:ext cx="727425" cy="590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975" y="352471"/>
            <a:ext cx="768825" cy="548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797" y="891056"/>
            <a:ext cx="710785" cy="5952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78" y="1493409"/>
            <a:ext cx="1749331" cy="5520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376" y="5781687"/>
            <a:ext cx="798011" cy="46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03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17270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lnSpc>
                <a:spcPct val="150000"/>
              </a:lnSpc>
              <a:buFont typeface="+mj-lt"/>
              <a:buAutoNum type="arabicPeriod" startAt="6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เลือกกลุ่มคำสั่ง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นำบล็อกคำสั่ง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 โดย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เปลี่ย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ข้อความ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ที่ต้องการพูดเป็น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สวัสดีครับคุณ” แล้วนำบล็อกคำสั่ง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 ดังภาพ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200" y="1585389"/>
            <a:ext cx="5004000" cy="452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651" y="431227"/>
            <a:ext cx="1448950" cy="454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562" y="944369"/>
            <a:ext cx="943238" cy="494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461" y="352068"/>
            <a:ext cx="686227" cy="5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55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1727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7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นำบล็อกคำสั่ง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ใส่ในบล็อกคำสั่ง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จะ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โปรแกรมที่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สมบูรณ์ ดัง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7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ทดลองรันโปรแกรมโดยโปรแกรมจะถามชื่อ แล้วพิมพ์ชื่อของนักเรียนเข้าไปและสังเกตคำตอบ</a:t>
            </a:r>
          </a:p>
          <a:p>
            <a:pPr marL="457200" indent="-457200" defTabSz="857250">
              <a:buFont typeface="+mj-lt"/>
              <a:buAutoNum type="arabicPeriod" startAt="7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ปรับปรุง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โปรแกรมโดยให้โปรแกรมถาม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 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ถามนามสกุล จากนั้นให้แสดงข้อมูลทั้งหมด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ออกมา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362" y="300768"/>
            <a:ext cx="943238" cy="494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51" y="300768"/>
            <a:ext cx="798011" cy="46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562" y="852477"/>
            <a:ext cx="5407238" cy="44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04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ตัวแปรและตัวดำเนินการทาง</a:t>
            </a: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คณิตศาสตร์</a:t>
            </a: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ประมวลผลของคอมพิวเตอร์จะต้องใช้หน่วยความจำในการเก็บข้อมูล เช่น การเขียนโปรแกรมประมวลผลทางคณิตศาสตร์ถ้าต้องการรับข้อมูลเข้าไป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 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ที่ป้อนเข้าไปแต่ละค่าจะเก็บไว้ในหน่วยความจำ การแทนตำแหน่งของ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หน่วยความจำ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ละตำแหน่งจะใช้ตัวแปรเพื่อให้สะดวกในการ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อ้างอิง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0" y="1640154"/>
            <a:ext cx="5896800" cy="5069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2877552"/>
            <a:ext cx="5060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เขียนโปรแกรมด้วยโปรแกรม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ประกาศ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ตัวแปรได้โดย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เลือกกลุ่ม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จากนั้น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จะแสดงหน้าโปรแกรม ให้สร้างชื่อตัวแปร ถ้าประกาศตัวแปรชื่อ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สามารถพิมพ์เข้าไปได้ แล้วคลิกเมาส์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777" y="3221289"/>
            <a:ext cx="432236" cy="443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00" y="3663981"/>
            <a:ext cx="1216200" cy="344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000" y="4334400"/>
            <a:ext cx="542000" cy="3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18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"/>
            <a:ext cx="1667068" cy="6858000"/>
          </a:xfrm>
          <a:prstGeom prst="rect">
            <a:avLst/>
          </a:prstGeom>
          <a:solidFill>
            <a:srgbClr val="C7C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24CEE8F4-03DE-D940-938B-65F5923E71C3}"/>
              </a:ext>
            </a:extLst>
          </p:cNvPr>
          <p:cNvSpPr/>
          <p:nvPr/>
        </p:nvSpPr>
        <p:spPr>
          <a:xfrm>
            <a:off x="2232001" y="4615678"/>
            <a:ext cx="4356000" cy="1461122"/>
          </a:xfrm>
          <a:prstGeom prst="roundRect">
            <a:avLst>
              <a:gd name="adj" fmla="val 29921"/>
            </a:avLst>
          </a:prstGeom>
          <a:solidFill>
            <a:srgbClr val="FAA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5C7E22-D48D-3D4B-B97F-6E50AEBD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99DC82-3936-2249-B608-EE82962C2D24}"/>
              </a:ext>
            </a:extLst>
          </p:cNvPr>
          <p:cNvSpPr txBox="1"/>
          <p:nvPr/>
        </p:nvSpPr>
        <p:spPr>
          <a:xfrm>
            <a:off x="3084139" y="4769567"/>
            <a:ext cx="2523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t="1051" b="1"/>
          <a:stretch/>
        </p:blipFill>
        <p:spPr>
          <a:xfrm>
            <a:off x="5968800" y="266400"/>
            <a:ext cx="4398805" cy="6098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00" y="2911886"/>
            <a:ext cx="2827744" cy="179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16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สามารถเขียนให้คำนวณค่าทางคณิตศาสตร์และเปรียบเทียบค่าของข้อมูล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เลือกกลุ่มคำสั่งตัวดำเนินการ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มีบล็อกคำสั่งต่าง ๆ ดังนี้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639" y="1216801"/>
            <a:ext cx="6329280" cy="49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57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การเขียนโปรแกรมโดยทั่วไปจะต้องนำตัวดำเนินการมาใช้ร่วมกับคำสั่งอื่น ๆ โดยผลลัพธ์จากการดำเนินการจะถูกนำมาใช้งานต่อไป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แสดงผลลัพธ์การคิดของตัวละครโดยให้นำ 3 มาบวกกับ 2 เขียนโปรแกรมได้ ดังนี้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599" y="1240165"/>
            <a:ext cx="5429401" cy="502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276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315515" y="588768"/>
            <a:ext cx="10820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การสุ่มตัวเลข สามารถทำได้โดยใช้คำสั่งเลือกสุ่ม และกำหนดช่วงตัวเลขของการสุ่ม เช่น การสุ่มตัวเลข 1 ถึง 10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เขียนโปรแกรมได้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696" y="1254028"/>
            <a:ext cx="3139201" cy="1394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4494" y="3311568"/>
            <a:ext cx="10820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การนำข้อความ 2 ข้อความมาต่อกัน ทำได้โดยนำบล็อกคำสั่ง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ใช้งาน เขียนโปรแกรมได้ ดังนี้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487" y="3329516"/>
            <a:ext cx="1509713" cy="393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598" y="3951006"/>
            <a:ext cx="6057395" cy="191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67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4494" y="588768"/>
            <a:ext cx="1011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ดำเนินการทางลอจิกจะใช้ตัวดำเนินการบูลีน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Boolean expressions)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ผลลัพธ์ที่ได้จะเป็น จริง หรือ เท็จ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การนำค่าของตัวแปรมาเปรียบเทียบว่ามี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ค่าเท่ากับ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มากกว่า หรือน้อยกว่าค่าที่กำหนดหรือไม่ เขียนโปรแกรมได้ ดังนี้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4494" y="5759568"/>
            <a:ext cx="10820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เมื่อกำหนดค่าให้กับตัวแปร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age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แล้วสามารถนำมาเปรียบเทียบกับตัวแปร หรือค่าข้อมูลได้ทันที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249" y="1592721"/>
            <a:ext cx="3011551" cy="882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17" y="3411733"/>
            <a:ext cx="6060413" cy="1475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216123" y="2407005"/>
            <a:ext cx="358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การกำหนดค่าให้ตัวแปร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age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ในโปรแกรม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endParaRPr lang="th-TH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3824284" y="4975947"/>
            <a:ext cx="4373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การเปรียบเทียบตัวแปร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age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กับข้อมูลในโปรแกรม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endParaRPr lang="th-TH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7257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76000" y="2389287"/>
            <a:ext cx="1303200" cy="1404000"/>
          </a:xfrm>
          <a:prstGeom prst="roundRect">
            <a:avLst/>
          </a:prstGeom>
          <a:solidFill>
            <a:srgbClr val="D4C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576000" y="2791995"/>
            <a:ext cx="4860000" cy="1180800"/>
          </a:xfrm>
          <a:prstGeom prst="roundRect">
            <a:avLst>
              <a:gd name="adj" fmla="val 18275"/>
            </a:avLst>
          </a:prstGeom>
          <a:solidFill>
            <a:srgbClr val="EBE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การเขียนโปรแกรมคำนวณพื้นที่รูปสามเหลี่ยม</a:t>
            </a: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ป้อนค่าความยาวฐาน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และความ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สูงของรูปสามเหลี่ยม ค่าที่ป้อนเข้าไปจะเก็บไว้ในตัวแปรแล้วนำมาประมวลผล ค่าที่ได้จากการประมวลผลจะเก็บไว้ในตัวแปรเพื่อนำมาแสดงผลทางจอภาพ สามารถเขียนโปรแกรมตามอัลกอริทึมหรือผัง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647" y="2454735"/>
            <a:ext cx="6029553" cy="3821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5785647" y="1927622"/>
            <a:ext cx="363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เขียนอัลกอริทึมและโปรแกรมได้ ดังนี้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78894" y="2454735"/>
            <a:ext cx="5435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กำหนดให้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460375"/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L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เก็บค่าความยาวฐานของรูปสามเหลี่ยม</a:t>
            </a:r>
          </a:p>
          <a:p>
            <a:pPr defTabSz="460375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สำหรับเก็บค่าความสูงของรูปสามเหลี่ยม</a:t>
            </a:r>
          </a:p>
          <a:p>
            <a:pPr defTabSz="460375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สำหรับเก็บพื้นที่จากการคำนวณ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5183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53" y="1013132"/>
            <a:ext cx="4615397" cy="3420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ทดลองรันโปรแกรมโดยป้อนค่าความยาวฐานเป็น 3 และป้อนค่าความ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สูงเป็น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 จะพบว่าโปรแกรมคำนวณหาพื้นที่ได้เป็น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4.5 ดังภาพ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3746130" y="4407486"/>
            <a:ext cx="4265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การทดลองรันโปรแกรมคำนวณพื้นที่รูปสามเหลี่ยม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5299439"/>
            <a:ext cx="10691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การทำงานแบบวนซ้ำมักจะนำตัวแปรมาใช้ด้วย เช่น การนับค่า 1 ถึง 10 จะประกาศตัวแปรสำหรับเก็บค่าการนับ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โปรแกรมนับมาถึงค่าที่ต้องการจึงออกจากการนับหรือออกจากการทำซ้ำนั่นเอง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7662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073" y="1953208"/>
            <a:ext cx="2755904" cy="2933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956971"/>
            <a:ext cx="2394403" cy="3567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การเขียนโปรแกรมนับเลข 1 ถึง 10</a:t>
            </a: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การนับเลข 1 ถึง 10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นับที่เลข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จากนั้นจะเพิ่มค่าในการนับครั้ง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ละ 1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ค่าไปเรื่อย ๆ แบบวนซ้ำ ถ้าค่าที่เพิ่มเข้ามาแล้วทำให้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ค่านั้นเกิน 10 จริง ให้หยุดนับ 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นับลักษณะนี้สามารถเขียนอัลกอริทึม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และโปรแกรมได้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0073" y="1953207"/>
            <a:ext cx="3742950" cy="2932969"/>
          </a:xfrm>
          <a:prstGeom prst="roundRect">
            <a:avLst>
              <a:gd name="adj" fmla="val 74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B97D131E-AF24-DB49-A39B-64688D7E6EE9}"/>
              </a:ext>
            </a:extLst>
          </p:cNvPr>
          <p:cNvSpPr/>
          <p:nvPr/>
        </p:nvSpPr>
        <p:spPr>
          <a:xfrm>
            <a:off x="670247" y="4298130"/>
            <a:ext cx="841311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CFC6AEA1-825D-2845-A3C4-39D466670479}"/>
              </a:ext>
            </a:extLst>
          </p:cNvPr>
          <p:cNvSpPr/>
          <p:nvPr/>
        </p:nvSpPr>
        <p:spPr>
          <a:xfrm>
            <a:off x="670248" y="2111110"/>
            <a:ext cx="841311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027112" y="2506017"/>
            <a:ext cx="3364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60375">
              <a:buFont typeface="+mj-lt"/>
              <a:buAutoNum type="arabicPeriod"/>
            </a:pP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ตัวนับและให้ค่าเริ่มต้นเป็น 1</a:t>
            </a:r>
          </a:p>
          <a:p>
            <a:pPr marL="457200" indent="-457200" defTabSz="460375">
              <a:buFont typeface="+mj-lt"/>
              <a:buAutoNum type="arabicPeriod"/>
            </a:pP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การนับค่า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  <a:p>
            <a:pPr marL="457200" indent="-457200" defTabSz="460375">
              <a:buFont typeface="+mj-lt"/>
              <a:buAutoNum type="arabicPeriod"/>
            </a:pP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เพิ่ม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 1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(x=x+1)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460375">
              <a:buFont typeface="+mj-lt"/>
              <a:buAutoNum type="arabicPeriod"/>
            </a:pP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เกิน 10 จริงหรือไม่</a:t>
            </a:r>
          </a:p>
          <a:p>
            <a:pPr defTabSz="460375"/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4.1 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ไม่จริงกลับไปทำข้อ 2</a:t>
            </a:r>
          </a:p>
          <a:p>
            <a:pPr defTabSz="460375"/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4.2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จริงทำคำสั่งต่อไป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953000" y="5557580"/>
            <a:ext cx="2107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ขั้นตอนการนับเลข 1 ถึง 10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837645" y="4984808"/>
            <a:ext cx="210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โปรแกรมนับเลข 1 ถึง 10 ด้วย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81456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09926" y="3699967"/>
            <a:ext cx="4034486" cy="1351004"/>
          </a:xfrm>
          <a:prstGeom prst="roundRect">
            <a:avLst/>
          </a:prstGeom>
          <a:solidFill>
            <a:srgbClr val="FFF6DD"/>
          </a:solidFill>
          <a:ln>
            <a:noFill/>
          </a:ln>
          <a:effectLst>
            <a:outerShdw dist="889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62841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เขียนโปรแกรมหาผลรวมตัวเลข</a:t>
            </a: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การหาค่าผลรวมของตัวเลขที่ป้อนเข้าไปทางคีย์บอร์ดเป็นการเขียนโปรแกรมแบบวนซ้ำ จากอัลกอริทึมจะพบว่า ถ้าต้องการหาค่าผลรวมตัวเลข 10 จำนวน จะต้องวนซ้ำ 10 ครั้ง โดยมีตัวแปรสำหรับนับการวนซ้ำ แต่สำหรับการเขียนโปรแกรมด้วย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มีคำสั่งวนซ้ำที่กำหนดจำนวนครั้งของการวนซ้ำได้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สามารถนำมาใช้สำหรับทำซ้ำตามจำนวนครั้งที่กำหนดได้ทันที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 โปรแกรมจึง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ประกาศตัวแปรเพียง 2 ตัว คือ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617306" y="3986228"/>
            <a:ext cx="382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เก็บค่าตัวเลขที่ป้อนเข้าไป</a:t>
            </a:r>
          </a:p>
          <a:p>
            <a:pPr defTabSz="857250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um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สำหรับเก็บค่าผลรวมของตัวเลข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7411616" y="1074776"/>
            <a:ext cx="345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โดยเขียนอัลกอริทึมและโปรแกรมได้ ดังนี้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485" y="1839653"/>
            <a:ext cx="5320837" cy="44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5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842" y="801745"/>
            <a:ext cx="3527244" cy="27003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7850086" y="4962945"/>
            <a:ext cx="1214455" cy="1832670"/>
            <a:chOff x="9223256" y="4451917"/>
            <a:chExt cx="1214455" cy="18326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2939143" y="282107"/>
            <a:ext cx="654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ทดลองรันโปรแกรม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และป้อน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ค่าตัวเลข 1 ถึง 10 จะ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ได้ผลรวม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 55 ดังภาพ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615595" y="3461984"/>
            <a:ext cx="2941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การทดลองรัน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โปรแกรมหา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ผลรวมตัวเลข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2939143" y="4057548"/>
            <a:ext cx="4579200" cy="1557536"/>
          </a:xfrm>
          <a:prstGeom prst="wedgeRoundRectCallout">
            <a:avLst>
              <a:gd name="adj1" fmla="val 60322"/>
              <a:gd name="adj2" fmla="val 26517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3088008" y="4213248"/>
            <a:ext cx="4343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ถ้าต้องการเขียนโปรแกรม ให้หาผลรวมของ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ตัวเลข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ที่ป้อนเข้า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ไปตามจำนวนครั้งที่กำหนด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เขียนอัลกอริทึม และโปรแกรมได้อย่างไร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0958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110933" y="1965649"/>
            <a:ext cx="4902349" cy="4279641"/>
          </a:xfrm>
          <a:prstGeom prst="roundRect">
            <a:avLst>
              <a:gd name="adj" fmla="val 7310"/>
            </a:avLst>
          </a:prstGeom>
          <a:solidFill>
            <a:srgbClr val="FDE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3298" y="1965649"/>
            <a:ext cx="4902349" cy="4279641"/>
          </a:xfrm>
          <a:prstGeom prst="roundRect">
            <a:avLst>
              <a:gd name="adj" fmla="val 7310"/>
            </a:avLst>
          </a:prstGeom>
          <a:solidFill>
            <a:srgbClr val="E9E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หาตัวคูณร่วมน้อย</a:t>
            </a: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ตัวคูณร่วมน้อย หรือ ค.ร.น ของตัวเลขเป็นเลขจำนวนเต็มที่น้อยที่สุดที่ตัวเลขทั้งหมดสามารถหารได้ลงตัว วิธีการหาตัว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คูณร่วมน้อย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ได้หลายวิธี เช่น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072134" y="2083744"/>
            <a:ext cx="471351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การแยกตัว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</a:t>
            </a:r>
            <a:endParaRPr lang="en-US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มีตัวเลข 2 จำนวน คือ 6 กับ 8 การหา ค.ร.น ด้วยการแยกตัวประกอบทำได้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นำตัวเลขที่เหมือนกันออกมา แล้วคูณกับตัวเลขที่เหลือของจำนวนเต็มทั้งสองค่า ดังนั้น จะได้ตัว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 กับ 8 คือ 2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3 x 2 x 2 = 24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42" y="3492792"/>
            <a:ext cx="1866527" cy="1197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05742" y="2083744"/>
            <a:ext cx="471351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การใช้วิธีการ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หาร</a:t>
            </a:r>
            <a:endParaRPr lang="en-US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ถ้ามีตัวเลข 2 จำนวน คือ 12 กับ 36 การหา ค.ร.น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วิธีการหารทำได้ดังนี้</a:t>
            </a:r>
          </a:p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ตัวหารและเศษมาคูณกันจะได้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2 x 3 x 1 x 3 = 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794" y="3492792"/>
            <a:ext cx="1256901" cy="14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52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7" name="Group 6"/>
          <p:cNvGrpSpPr/>
          <p:nvPr/>
        </p:nvGrpSpPr>
        <p:grpSpPr>
          <a:xfrm>
            <a:off x="4908587" y="2215820"/>
            <a:ext cx="2023322" cy="1986137"/>
            <a:chOff x="5194328" y="2191549"/>
            <a:chExt cx="2354944" cy="2311664"/>
          </a:xfrm>
        </p:grpSpPr>
        <p:sp>
          <p:nvSpPr>
            <p:cNvPr id="28" name="Rounded Rectangle 27"/>
            <p:cNvSpPr/>
            <p:nvPr/>
          </p:nvSpPr>
          <p:spPr>
            <a:xfrm>
              <a:off x="5194328" y="2516755"/>
              <a:ext cx="2354944" cy="1986458"/>
            </a:xfrm>
            <a:prstGeom prst="round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194328" y="2191549"/>
              <a:ext cx="2354944" cy="19224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660683" y="2215820"/>
            <a:ext cx="2023322" cy="1986137"/>
            <a:chOff x="5194328" y="2191549"/>
            <a:chExt cx="2354944" cy="2311664"/>
          </a:xfrm>
        </p:grpSpPr>
        <p:sp>
          <p:nvSpPr>
            <p:cNvPr id="37" name="Rounded Rectangle 36"/>
            <p:cNvSpPr/>
            <p:nvPr/>
          </p:nvSpPr>
          <p:spPr>
            <a:xfrm>
              <a:off x="5194328" y="2516755"/>
              <a:ext cx="2354944" cy="1986458"/>
            </a:xfrm>
            <a:prstGeom prst="round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194328" y="2191549"/>
              <a:ext cx="2354944" cy="19224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156492" y="2215820"/>
            <a:ext cx="2023322" cy="1986137"/>
            <a:chOff x="5194328" y="2191549"/>
            <a:chExt cx="2354944" cy="2311664"/>
          </a:xfrm>
        </p:grpSpPr>
        <p:sp>
          <p:nvSpPr>
            <p:cNvPr id="40" name="Rounded Rectangle 39"/>
            <p:cNvSpPr/>
            <p:nvPr/>
          </p:nvSpPr>
          <p:spPr>
            <a:xfrm>
              <a:off x="5194328" y="2516755"/>
              <a:ext cx="2354944" cy="1986458"/>
            </a:xfrm>
            <a:prstGeom prst="round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194328" y="2191549"/>
              <a:ext cx="2354944" cy="19224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3276000" y="183007"/>
            <a:ext cx="5687999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3685805" y="310843"/>
            <a:ext cx="482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การทำงานของคอมพิวเตอร์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8509792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3379205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8572192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3445205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720000" y="1648835"/>
            <a:ext cx="11366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การทำงานของคอมพิวเตอร์แบ่งออกเป็น 3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 คือ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หน่วยรับเข้า หน่วยประมวลผล และหน่วย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ส่งออก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10872521" y="4873593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6811461" y="5842290"/>
            <a:ext cx="3758400" cy="559999"/>
          </a:xfrm>
          <a:prstGeom prst="wedgeRoundRectCallout">
            <a:avLst>
              <a:gd name="adj1" fmla="val 57040"/>
              <a:gd name="adj2" fmla="val -45155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6854436" y="5891456"/>
            <a:ext cx="367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นักเรียนอธิบายการทำงานของคอมพิวเตอร์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720000" y="4404933"/>
            <a:ext cx="1096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หน่วยรับเข้า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nput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nit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สำหรับรับข้อมูลเข้าไปประมวลผล แล้วส่งผลลัพธ์ออกมาทางหน่วยส่งออก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utput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nit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โดยการออกแบบขั้นตอนการทำงานของโปรแกรมจะคล้ายกับการทำงานของมนุษย์ โดยพิจารณา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ของเราต้องประมวลผลอย่างไร มีข้อมูลนำเข้าเป็นลักษณะใด และต้องการข้อมูลส่งออกเป็นลักษณะใด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58" y="2432670"/>
            <a:ext cx="1535447" cy="1173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33" y="2532801"/>
            <a:ext cx="1441031" cy="1136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00" y="2583726"/>
            <a:ext cx="1397905" cy="10351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E05C713-3CC0-6E40-B253-09010B4E89A2}"/>
              </a:ext>
            </a:extLst>
          </p:cNvPr>
          <p:cNvSpPr txBox="1"/>
          <p:nvPr/>
        </p:nvSpPr>
        <p:spPr>
          <a:xfrm>
            <a:off x="2119060" y="3832366"/>
            <a:ext cx="119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หน่วยรับเข้า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E05C713-3CC0-6E40-B253-09010B4E89A2}"/>
              </a:ext>
            </a:extLst>
          </p:cNvPr>
          <p:cNvSpPr txBox="1"/>
          <p:nvPr/>
        </p:nvSpPr>
        <p:spPr>
          <a:xfrm>
            <a:off x="5131642" y="3832366"/>
            <a:ext cx="161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หน่วยประมวลผล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E05C713-3CC0-6E40-B253-09010B4E89A2}"/>
              </a:ext>
            </a:extLst>
          </p:cNvPr>
          <p:cNvSpPr txBox="1"/>
          <p:nvPr/>
        </p:nvSpPr>
        <p:spPr>
          <a:xfrm>
            <a:off x="8362676" y="3818409"/>
            <a:ext cx="161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หน่วยส่งออก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88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7" y="243282"/>
            <a:ext cx="5646614" cy="602822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5228290" y="3552904"/>
            <a:ext cx="6495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สำหรับการเขียนโปรแกรมคอมพิวเตอร์นั้นการหาค่าตัวเลขที่หารจำนวน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เต็ม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สองค่าได้ลงตัวอาจใช้วิธีการวนซ้ำไปเรื่อย ๆ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แล้วเพิ่มค่าตัวหารขึ้นจน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พบค่าที่หารแล้วเหลือเศษเป็น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ศูนย์หรือ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หารได้ลง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เขียนอัลกอริทึมและโปรแกรมได้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12598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30" y="2136620"/>
            <a:ext cx="6606772" cy="3096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373" y="2136620"/>
            <a:ext cx="4120225" cy="2503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510004" y="966352"/>
            <a:ext cx="884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ทดลองรันโปรแกรมโดยป้อนค่าแรกเป็น 5 และป้อนค่าที่สองเป็น 3 ค่าตัวคูณร่วมน้อย หรือ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ค.ร.น. ที่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คือ 15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260226" y="5481755"/>
            <a:ext cx="351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การทดลองรันโปรแกรมคูณร่วมน้อย หรือ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ค.ร.น.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8689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148" y="1570991"/>
            <a:ext cx="506667" cy="49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30" y="2171374"/>
            <a:ext cx="4926563" cy="4520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การเขียนโปรแกรมตัวละครเปลี่ยน</a:t>
            </a: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ท่าทาง</a:t>
            </a:r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ตัวละครหรือสไปรต์ของโปรแกรม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สามารถเปลี่ยนภาพได้โดยใช้การเปลี่ยนคอสตูมหรือลักษณะของตัวละคร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ตัวละครของโปรแกรมเราสามารถวาดขึ้นมาเองหรือนำรูปแบบที่มีอยู่แล้วมา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ใช้ได้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เปิดโปรแกรม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แล้วคลิกเมาส์ 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6343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759" y="982824"/>
            <a:ext cx="5257419" cy="4717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โปรแกรมจะแสดงตัวละครทั้งหมด ให้ทดลองคลิกเมาส์เลือกตัวละคร ชื่อ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Andie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174577" y="5700316"/>
            <a:ext cx="3449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การเลือกตัวละคร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Andie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ในโปรแกรม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48324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590" y="1566404"/>
            <a:ext cx="5318438" cy="4187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90" y="408768"/>
            <a:ext cx="999019" cy="393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" y="2281751"/>
            <a:ext cx="5079396" cy="2234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87169"/>
            <a:ext cx="539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3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เมื่อเลือกตัวละครแล้ว ตัวละครที่เลือกจะแสดงบนเวที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สามารถลบตัวละครที่ไม่ต้องการออกไป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ได้ด้วยคำสั่ง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82762" y="408768"/>
            <a:ext cx="4938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4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 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รูปแบบของ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รูปแบบ ดังภาพ</a:t>
            </a:r>
          </a:p>
        </p:txBody>
      </p:sp>
    </p:spTree>
    <p:extLst>
      <p:ext uri="{BB962C8B-B14F-4D97-AF65-F5344CB8AC3E}">
        <p14:creationId xmlns:p14="http://schemas.microsoft.com/office/powerpoint/2010/main" val="4291560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108" y="1556364"/>
            <a:ext cx="5832234" cy="4760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974" y="2264895"/>
            <a:ext cx="2371252" cy="2376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7" y="802667"/>
            <a:ext cx="1838351" cy="478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87169"/>
            <a:ext cx="1014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5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เขียนโปรแกรมให้เปลี่ยนรูปร่างตัวละครโดยการสุ่ม ดังอัลกอริทึมต่อไปนี้ แล้วเขียนโปรแกรม โดยการนำบล็อกคำสั่ง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      	             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วางในคำสั่งวนซ้ำตลอด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ซึ่งจะวนซ้ำไปตลอดไม่มีที่สิ้นสุด ดัง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629747" y="4698831"/>
            <a:ext cx="2531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ขั้นตอนการเปลี่ยน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รูปร่างตัว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ละคร</a:t>
            </a:r>
          </a:p>
        </p:txBody>
      </p:sp>
    </p:spTree>
    <p:extLst>
      <p:ext uri="{BB962C8B-B14F-4D97-AF65-F5344CB8AC3E}">
        <p14:creationId xmlns:p14="http://schemas.microsoft.com/office/powerpoint/2010/main" val="11451005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575" y="740228"/>
            <a:ext cx="1133568" cy="477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87169"/>
            <a:ext cx="101408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6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เปลี่ยนรูปแบบคอสตูมด้วยการสุ่ม โดยนำบล็อกคำสั่ง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วางใน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บล็อกคำสั่ง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นำบล็อกคำสั่ง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วางเพื่อหน่วงเวลาให้ช้า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ลง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 startAt="6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เมื่อทดลองให้โปรแกรมทำงานจะพบรูปร่างตัวละครเปลี่ยนไป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</a:p>
          <a:p>
            <a:pPr marL="457200" indent="-457200" defTabSz="857250">
              <a:buFont typeface="+mj-lt"/>
              <a:buAutoNum type="arabicPeriod" startAt="6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หยุดโปรแกรมโดยคลิกที่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202" y="442824"/>
            <a:ext cx="1767317" cy="353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944" y="1373280"/>
            <a:ext cx="4384382" cy="3562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442701" y="6388385"/>
            <a:ext cx="4883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ทดลองรันโปรแกรม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เปลี่ยนรูปร่างตัวละครในโปรแกรม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870" y="5019869"/>
            <a:ext cx="5030682" cy="1368516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395762"/>
              </p:ext>
            </p:extLst>
          </p:nvPr>
        </p:nvGraphicFramePr>
        <p:xfrm>
          <a:off x="3014889" y="5556273"/>
          <a:ext cx="322687" cy="318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7" imgW="219240" imgH="216360" progId="">
                  <p:embed/>
                </p:oleObj>
              </mc:Choice>
              <mc:Fallback>
                <p:oleObj r:id="rId7" imgW="219240" imgH="216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14889" y="5556273"/>
                        <a:ext cx="322687" cy="318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5321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114" y="2145008"/>
            <a:ext cx="5078963" cy="4137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เขียนโปรแกรมเคลื่อนที่แบบมีเงื่อนไข</a:t>
            </a:r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นี้จะเขียนโปรแกรมแบบวนซ้ำตลอด แล้วใช้ตัวแปรในการเปลี่ยนจำนวนขั้น โดยมีการตรวจสอบ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เงื่อนไข ถ้า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ชนขอบของ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เวที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ตัวละครสะท้อน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กลับแล้วเดินหน้าต่อ โดยทำซ้ำไปเรื่อย ๆ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ประกาศ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ตัวแปรชื่อ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step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แล้วกำหนดจำนวนก้าวของการเคลื่อนที่เป็น 10 ทดลองเขียน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</p:txBody>
      </p:sp>
    </p:spTree>
    <p:extLst>
      <p:ext uri="{BB962C8B-B14F-4D97-AF65-F5344CB8AC3E}">
        <p14:creationId xmlns:p14="http://schemas.microsoft.com/office/powerpoint/2010/main" val="600463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ทดลองให้ตัวแปร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step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มีค่าเปลี่ยนไป โดยการวนซ้ำแต่ละครั้งจะเพิ่มขึ้น 1 ค่า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182" y="1077718"/>
            <a:ext cx="7044353" cy="493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83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998237" y="145201"/>
            <a:ext cx="6133322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3310589" y="353687"/>
            <a:ext cx="546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การพัฒนาโปรแกรม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674805" y="536136"/>
            <a:ext cx="304800" cy="304800"/>
            <a:chOff x="7533590" y="536136"/>
            <a:chExt cx="304800" cy="304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8F389FD-35BE-AA42-889C-9474A4716275}"/>
                </a:ext>
              </a:extLst>
            </p:cNvPr>
            <p:cNvSpPr/>
            <p:nvPr/>
          </p:nvSpPr>
          <p:spPr>
            <a:xfrm>
              <a:off x="7533590" y="536136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xmlns="" id="{F6784A2C-38EB-C145-B6C9-2CA1E3581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5990" y="598536"/>
              <a:ext cx="180000" cy="180000"/>
            </a:xfrm>
            <a:prstGeom prst="plus">
              <a:avLst>
                <a:gd name="adj" fmla="val 39053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03983" y="536136"/>
            <a:ext cx="304800" cy="304800"/>
            <a:chOff x="4064143" y="536136"/>
            <a:chExt cx="304800" cy="304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FAA99B0-A716-7842-B1C3-F46320898792}"/>
                </a:ext>
              </a:extLst>
            </p:cNvPr>
            <p:cNvSpPr/>
            <p:nvPr/>
          </p:nvSpPr>
          <p:spPr>
            <a:xfrm>
              <a:off x="4064143" y="536136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xmlns="" id="{25B4C0DE-C265-1E47-9DF7-4B1FB82B7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0143" y="598536"/>
              <a:ext cx="180000" cy="180000"/>
            </a:xfrm>
            <a:prstGeom prst="plus">
              <a:avLst>
                <a:gd name="adj" fmla="val 39053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10774224" y="4962945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5680730" y="5640242"/>
            <a:ext cx="4524368" cy="1038797"/>
          </a:xfrm>
          <a:prstGeom prst="wedgeRoundRectCallout">
            <a:avLst>
              <a:gd name="adj1" fmla="val 64951"/>
              <a:gd name="adj2" fmla="val -59843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5749055" y="5699549"/>
            <a:ext cx="445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ถ้านักเรียนสามารถสร้างเกมคอมพิวเตอร์ได้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จะสร้างเกมอะไร เพราะเหตุใดจึงสร้างเกมนั้น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67" y="2642945"/>
            <a:ext cx="1381616" cy="1603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0" y="1585664"/>
            <a:ext cx="7198864" cy="454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10" y="5193995"/>
            <a:ext cx="850492" cy="10604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5" y="5193995"/>
            <a:ext cx="833692" cy="10604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49" y="5201918"/>
            <a:ext cx="863092" cy="10457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66671" y="2685240"/>
            <a:ext cx="3430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พัฒนาเกมคอมพิวเตอร์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นับว่า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เป็นงานที่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ต้องใช้ความรู้หลากหลายด้าน เช่น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ออกแบบ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ออกแบบ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เขียนโปรแกรมสุ่มตัวเลข และ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ตามเงื่อนไขต่าง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ๆ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41371" y="2170925"/>
            <a:ext cx="5763727" cy="3278155"/>
          </a:xfrm>
          <a:prstGeom prst="roundRect">
            <a:avLst>
              <a:gd name="adj" fmla="val 6800"/>
            </a:avLst>
          </a:prstGeom>
          <a:solidFill>
            <a:srgbClr val="3B5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40" y="2339883"/>
            <a:ext cx="5101060" cy="16004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590982" y="4103677"/>
            <a:ext cx="5614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เกม</a:t>
            </a:r>
            <a:r>
              <a:rPr lang="th-TH" sz="24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ส่วนใหญ่มักจะมีการสุ่มภาพหรือสุ่มตัวละครต่าง ๆ แล้วนำมาแสดงเป็นแอนิเมชัน ตัวอย่างของการทำ</a:t>
            </a:r>
            <a:r>
              <a:rPr lang="th-TH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แอนิเมชัน</a:t>
            </a:r>
            <a:r>
              <a:rPr lang="en-US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</a:t>
            </a:r>
            <a:r>
              <a:rPr lang="en-US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แสดงตัวละครแล้วเปลี่ยนภาพของตัวละครเป็นรูปร่าง</a:t>
            </a:r>
            <a:r>
              <a:rPr lang="th-TH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</a:t>
            </a:r>
            <a:r>
              <a:rPr lang="en-US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ๆ</a:t>
            </a:r>
            <a:endParaRPr lang="th-TH" sz="24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66671" y="1908715"/>
            <a:ext cx="3657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800" b="1" dirty="0">
                <a:solidFill>
                  <a:srgbClr val="3B5C7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</a:t>
            </a:r>
            <a:r>
              <a:rPr lang="th-TH" sz="6600" b="1" dirty="0" smtClean="0">
                <a:solidFill>
                  <a:srgbClr val="3B5C7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เกม</a:t>
            </a:r>
            <a:endParaRPr lang="th-TH" sz="6600" b="1" dirty="0">
              <a:solidFill>
                <a:srgbClr val="3B5C7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05"/>
          <a:stretch/>
        </p:blipFill>
        <p:spPr>
          <a:xfrm>
            <a:off x="7379378" y="1585764"/>
            <a:ext cx="4621334" cy="4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66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796800" y="4197600"/>
            <a:ext cx="3276000" cy="1584000"/>
          </a:xfrm>
          <a:prstGeom prst="roundRect">
            <a:avLst/>
          </a:prstGeom>
          <a:solidFill>
            <a:srgbClr val="FFF6DD"/>
          </a:solidFill>
          <a:ln>
            <a:noFill/>
          </a:ln>
          <a:effectLst>
            <a:outerShdw dist="889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273186"/>
            <a:ext cx="8756388" cy="1310814"/>
          </a:xfrm>
          <a:prstGeom prst="roundRect">
            <a:avLst>
              <a:gd name="adj" fmla="val 25335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457896"/>
            <a:ext cx="8157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โปรแกรมเมื่อแก้ปัญหา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การคำนวณพื้นที่รูปสามเหลี่ยม โดยให้ผู้ใช้ป้อน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สูง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กับความ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ยาวฐานเข้าไป แล้วให้คอมพิวเตอร์คำนวณพื้นที่รูปสามเหลี่ยมออกมา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02" y="2519541"/>
            <a:ext cx="5285428" cy="3075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6256207" y="2548017"/>
            <a:ext cx="57054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การออกแบบโปรแกรมนั้นจะต้องรับข้อมูลทั้ง 2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ค่าคือ ความสูง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และความยาวฐาน มาเก็บในตัวแปรของโปรแกรม 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ประมวลผลแล้วค่าที่ได้จะมาเก็บในตัวแปรเช่นกัน โดยกำหนด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ชื่อตัว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แปรให้กับโปรแกรม เช่น</a:t>
            </a: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L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แทนความยาวฐาน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แทนความสูง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แทนพื้นที่</a:t>
            </a:r>
          </a:p>
        </p:txBody>
      </p:sp>
    </p:spTree>
    <p:extLst>
      <p:ext uri="{BB962C8B-B14F-4D97-AF65-F5344CB8AC3E}">
        <p14:creationId xmlns:p14="http://schemas.microsoft.com/office/powerpoint/2010/main" val="3409152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2537927"/>
          </a:xfrm>
          <a:prstGeom prst="rect">
            <a:avLst/>
          </a:prstGeom>
          <a:solidFill>
            <a:srgbClr val="FF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279710" y="171494"/>
            <a:ext cx="3121090" cy="548640"/>
          </a:xfrm>
          <a:prstGeom prst="roundRect">
            <a:avLst>
              <a:gd name="adj" fmla="val 2552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08045" y="832661"/>
            <a:ext cx="11011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เกมทายตัวเลขจะเป็นการรับตัวเลขที่ผู้เล่นป้อนเข้าไป แล้วเปรียบเทียบกับตัวเลขที่คอมพิวเตอร์สุ่ม ถ้าค่าตรงกันแสดงว่าทายได้ถูกต้อง นักเรียนสามารถออกแบบเกมง่าย ๆ ได้ตามขั้นตอน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ต่อไปนี้</a:t>
            </a:r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ตัวละครเป็นตัวเลขขึ้นมาตั้งแต่ 1 ถึง 5 โดยคลิกเมาส์เลือกที่ 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จะแสดง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หน้าโปรแกรม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สำหรับวาดภาพ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เลือกที่พิมพ์ 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พิมพ์ตัวเลข 1 ลงไป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2011984" y="181525"/>
            <a:ext cx="4214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   เกม</a:t>
            </a: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ทายตัวเลข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349" y="2788695"/>
            <a:ext cx="5176671" cy="3548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43" y="3064634"/>
            <a:ext cx="2784478" cy="2668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988" y="1898157"/>
            <a:ext cx="454400" cy="45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010" y="1552795"/>
            <a:ext cx="454896" cy="4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94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6" y="1276944"/>
            <a:ext cx="4349965" cy="4308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83" y="1843541"/>
            <a:ext cx="5574420" cy="4258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คลิกเมาส์ขวาที่ตัวละคร แล้วเลือกทำซ้ำ จากนั้นทำซ้ำทั้งหมด 5 ครั้ง</a:t>
            </a:r>
          </a:p>
        </p:txBody>
      </p:sp>
    </p:spTree>
    <p:extLst>
      <p:ext uri="{BB962C8B-B14F-4D97-AF65-F5344CB8AC3E}">
        <p14:creationId xmlns:p14="http://schemas.microsoft.com/office/powerpoint/2010/main" val="4048241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24" y="1828461"/>
            <a:ext cx="5274830" cy="3720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159" y="1741376"/>
            <a:ext cx="4757737" cy="3986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87169"/>
            <a:ext cx="53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3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คลิกเมาส์ที่คอสตูม 2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ซึ่งเป็นรูปร่างของตัวละครภาพต่อไปแล้ว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แก้ตัวเลขเป็น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82762" y="408768"/>
            <a:ext cx="4938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4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แก้คอสตูมของตัวละครทั้งหมดเป็น 1 ถึง 5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</p:txBody>
      </p:sp>
    </p:spTree>
    <p:extLst>
      <p:ext uri="{BB962C8B-B14F-4D97-AF65-F5344CB8AC3E}">
        <p14:creationId xmlns:p14="http://schemas.microsoft.com/office/powerpoint/2010/main" val="2329274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5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 โดยคลิกตัวละครแล้วแสดงการเปลี่ยนภาพ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อย่างรวดเร็ว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 10 ครั้ง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การทำซ้ำจำนวน 10 ครั้งมาใช้ แล้วให้เปลี่ยนคอสตูมด้วยการสุ่มตัวเลข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ถึง 5 ดังภาพ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663" y="300768"/>
            <a:ext cx="745641" cy="4067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67" y="1349298"/>
            <a:ext cx="8498268" cy="475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6200" y="1652527"/>
            <a:ext cx="1451098" cy="418869"/>
          </a:xfrm>
          <a:prstGeom prst="roundRect">
            <a:avLst>
              <a:gd name="adj" fmla="val 2706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14326-60E1-C248-92E1-083A0D0F8108}"/>
              </a:ext>
            </a:extLst>
          </p:cNvPr>
          <p:cNvSpPr txBox="1"/>
          <p:nvPr/>
        </p:nvSpPr>
        <p:spPr>
          <a:xfrm>
            <a:off x="956200" y="1652527"/>
            <a:ext cx="103997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วิเคราะห์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</a:t>
            </a:r>
            <a:endParaRPr lang="en-US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1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ทายตัวเลขจากการ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สุ่ม 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เทียบตัวเลขที่ป้อนเข้าไปกับตัวเลขที่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สุ่ม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นำเข้า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ป้อนค่าตัวเลขระหว่าง 1 ถึง 5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สุ่มตัวเลขระหว่าง 1 ถึง 5 แล้วเปรียบเทียบกับค่าที่ผู้เล่นป้อนเข้าไป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ส่งออก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แสดงผลการทาย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ตัวเลข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การวิเคราะห์ปัญหา อาจเขียนโปรแกรมให้คอมพิวเตอร์ถาม แล้วรับค่ามาเก็บไว้ในตัวแปร จากนั้น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นำตัว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แปรมา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ค่าจากการสุ่ม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สามารถเขียน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อัลกอริทึมได้ ดังนี้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6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ออกแบบโปรแกรมเกมทายตัวเลข โดยให้ผู้เล่นป้อนตัวเลขเข้าไป เป็นตัวเลขระหว่าง 1 ถึง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ถ้าค่าที่สุ่ม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ระบบแจ้งว่า “ถูกต้อง” ถ้าไม่ถูกต้องให้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ระบบแจ้ง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 “ไม่ถูกต้อง ลองใหม่อีกครั้ง”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โจทย์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นี้สามารถวิเคราะห์ปัญหาได้ 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1444424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515" y="500712"/>
            <a:ext cx="3619007" cy="60855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97D131E-AF24-DB49-A39B-64688D7E6EE9}"/>
              </a:ext>
            </a:extLst>
          </p:cNvPr>
          <p:cNvSpPr/>
          <p:nvPr/>
        </p:nvSpPr>
        <p:spPr>
          <a:xfrm>
            <a:off x="1373154" y="4547181"/>
            <a:ext cx="841311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CFC6AEA1-825D-2845-A3C4-39D466670479}"/>
              </a:ext>
            </a:extLst>
          </p:cNvPr>
          <p:cNvSpPr/>
          <p:nvPr/>
        </p:nvSpPr>
        <p:spPr>
          <a:xfrm>
            <a:off x="1373154" y="1528091"/>
            <a:ext cx="841311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681065" y="1992636"/>
            <a:ext cx="32719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60375">
              <a:buFont typeface="+mj-lt"/>
              <a:buAutoNum type="arabicPeriod"/>
            </a:pP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โปรแกรมแจ้งให้ป้อนตัวเลข</a:t>
            </a:r>
          </a:p>
          <a:p>
            <a:pPr marL="457200" indent="-457200" defTabSz="460375">
              <a:buFont typeface="+mj-lt"/>
              <a:buAutoNum type="arabicPeriod"/>
            </a:pP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ป้อน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ค่าตัวเลขมาเก็บในตัวแปร</a:t>
            </a:r>
          </a:p>
          <a:p>
            <a:pPr marL="457200" indent="-457200" defTabSz="460375">
              <a:buFont typeface="+mj-lt"/>
              <a:buAutoNum type="arabicPeriod"/>
            </a:pP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ภาพตัวเลขเคลื่อนไหว</a:t>
            </a:r>
          </a:p>
          <a:p>
            <a:pPr marL="457200" indent="-457200" defTabSz="460375">
              <a:buFont typeface="+mj-lt"/>
              <a:buAutoNum type="arabicPeriod"/>
            </a:pP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ภาพตัวเลขจากการสุ่ม</a:t>
            </a:r>
          </a:p>
          <a:p>
            <a:pPr marL="457200" indent="-457200" defTabSz="460375">
              <a:buFont typeface="+mj-lt"/>
              <a:buAutoNum type="arabicPeriod"/>
            </a:pP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ค่าที่สุ่มกับค่าในตัวแปร</a:t>
            </a:r>
          </a:p>
          <a:p>
            <a:pPr lvl="1" defTabSz="460375"/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5.1 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ค่าตรงกันแสดง ถูกต้อง</a:t>
            </a:r>
          </a:p>
          <a:p>
            <a:pPr lvl="1" defTabSz="460375"/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5.2 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ค่าไม่ตรงกัน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</a:t>
            </a:r>
            <a:b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ลอง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ใหม่อีกครั้ง</a:t>
            </a:r>
          </a:p>
        </p:txBody>
      </p:sp>
      <p:cxnSp>
        <p:nvCxnSpPr>
          <p:cNvPr id="9" name="Elbow Connector 8"/>
          <p:cNvCxnSpPr/>
          <p:nvPr/>
        </p:nvCxnSpPr>
        <p:spPr>
          <a:xfrm flipV="1">
            <a:off x="4397829" y="1462928"/>
            <a:ext cx="2749686" cy="739096"/>
          </a:xfrm>
          <a:prstGeom prst="bentConnector3">
            <a:avLst/>
          </a:prstGeom>
          <a:ln w="28575">
            <a:solidFill>
              <a:srgbClr val="7D69B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4397829" y="1920122"/>
            <a:ext cx="2738535" cy="524500"/>
          </a:xfrm>
          <a:prstGeom prst="bentConnector3">
            <a:avLst>
              <a:gd name="adj1" fmla="val 61809"/>
            </a:avLst>
          </a:prstGeom>
          <a:ln w="28575">
            <a:solidFill>
              <a:srgbClr val="5DB1D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>
            <a:off x="4397829" y="3087412"/>
            <a:ext cx="2738535" cy="996194"/>
          </a:xfrm>
          <a:prstGeom prst="bentConnector3">
            <a:avLst>
              <a:gd name="adj1" fmla="val 60994"/>
            </a:avLst>
          </a:prstGeom>
          <a:ln w="28575">
            <a:solidFill>
              <a:srgbClr val="7D69B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4725042" y="3394797"/>
            <a:ext cx="2411322" cy="1224898"/>
          </a:xfrm>
          <a:prstGeom prst="bentConnector3">
            <a:avLst>
              <a:gd name="adj1" fmla="val 42601"/>
            </a:avLst>
          </a:prstGeom>
          <a:ln w="28575">
            <a:solidFill>
              <a:srgbClr val="FBA92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97829" y="2798956"/>
            <a:ext cx="2872766" cy="0"/>
          </a:xfrm>
          <a:prstGeom prst="line">
            <a:avLst/>
          </a:prstGeom>
          <a:ln w="28575">
            <a:solidFill>
              <a:srgbClr val="7D68A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435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532" y="564213"/>
            <a:ext cx="8362137" cy="54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26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26"/>
          <a:stretch/>
        </p:blipFill>
        <p:spPr>
          <a:xfrm>
            <a:off x="973565" y="1596500"/>
            <a:ext cx="4419529" cy="3622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35" y="1657622"/>
            <a:ext cx="4417205" cy="3592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69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ทดลองรันโปรแกรม โดยคลิกเมาส์ที่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ตัวเลข โปรแกรม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จะให้ป้อนตัวเลขเข้าไป เช่น ตัวเลข 3 แล้ว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สังเกตคำตอบ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393094" y="3166188"/>
            <a:ext cx="1101012" cy="758890"/>
          </a:xfrm>
          <a:prstGeom prst="rightArrow">
            <a:avLst/>
          </a:prstGeom>
          <a:solidFill>
            <a:srgbClr val="639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79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2270448"/>
          </a:xfrm>
          <a:prstGeom prst="rect">
            <a:avLst/>
          </a:prstGeom>
          <a:solidFill>
            <a:srgbClr val="FAC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279710" y="171494"/>
            <a:ext cx="3596290" cy="548640"/>
          </a:xfrm>
          <a:prstGeom prst="roundRect">
            <a:avLst>
              <a:gd name="adj" fmla="val 2552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744893" y="838836"/>
            <a:ext cx="104891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ฝึกพิมพ์ทำได้หลายวิธี สำหรับวิธีการง่าย ๆ อาจให้คอมพิวเตอร์สุ่มตัวอักษรขึ้นมา แล้วให้ผู้ใช้ลองพิมพ์ตัวอักษรเข้าไป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อาจนำโปรแกรมจากกิจกรรมทายตัวเลขมาเป็นแนวทางการพัฒนาได้ โดยทำตามขั้นตอน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ต่อไปนี้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ตัวละครเป็นตัวอักษร โดยเลือก 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แล้วปรับสีและขนาดตามต้องการ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2011984" y="181525"/>
            <a:ext cx="4587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   โปรแกรม</a:t>
            </a: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ฝึกพิมพ์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664" y="2491706"/>
            <a:ext cx="5343331" cy="3761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986" y="1721364"/>
            <a:ext cx="433696" cy="4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05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58" y="1026475"/>
            <a:ext cx="5536163" cy="4985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795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สำเนาตัวละครเพื่อสร้างคอสตูมจำนวน 26 ตัว จากนั้นแก้ไขให้เป็นตัวอักษรตั้งแต่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ถึง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Z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7622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6854890" y="852195"/>
            <a:ext cx="3900196" cy="5573487"/>
          </a:xfrm>
          <a:prstGeom prst="roundRect">
            <a:avLst>
              <a:gd name="adj" fmla="val 10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1627505" y="766552"/>
            <a:ext cx="4267200" cy="3502090"/>
          </a:xfrm>
          <a:prstGeom prst="roundRect">
            <a:avLst>
              <a:gd name="adj" fmla="val 10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838200" y="153796"/>
            <a:ext cx="555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ประมวลผลสามารถเขียนวิธีการเป็นข้อความหรือผังงานได้ ดังนี้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3040273" y="1528669"/>
            <a:ext cx="2626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รับค่าความยาวฐานมาเก็บใน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</a:t>
            </a:r>
          </a:p>
          <a:p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รับค่าความสูงมาเก็บใน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</a:t>
            </a:r>
          </a:p>
          <a:p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คำนวณพื้นที่โดย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แสดงผลพื้นที่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28113" y="2439099"/>
                <a:ext cx="1520801" cy="63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 =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000"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000"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 × </m:t>
                      </m:r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H</m:t>
                      </m:r>
                    </m:oMath>
                  </m:oMathPara>
                </a14:m>
                <a:endPara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113" y="2439099"/>
                <a:ext cx="1520801" cy="636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839337" y="4622500"/>
            <a:ext cx="5960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พัฒนาเป็นโปรแกรมจะทำให้คำนวณพื้นที่ได้อย่างถูกต้อง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เราสามารถป้อนข้อมูลขนาดของรูปสามเหลี่ยมหลาย ๆ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โปรแกรมคำนวณออกมา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xmlns="" id="{F7CE4D6A-3A22-A946-A7EF-C9761793B377}"/>
                  </a:ext>
                </a:extLst>
              </p:cNvPr>
              <p:cNvSpPr/>
              <p:nvPr/>
            </p:nvSpPr>
            <p:spPr>
              <a:xfrm>
                <a:off x="7477647" y="3417898"/>
                <a:ext cx="2710059" cy="601743"/>
              </a:xfrm>
              <a:prstGeom prst="flowChartProcess">
                <a:avLst/>
              </a:prstGeom>
              <a:solidFill>
                <a:srgbClr val="FDD1B8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 =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 ×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H</m:t>
                      </m:r>
                    </m:oMath>
                  </m:oMathPara>
                </a14:m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mc:Choice>
        <mc:Fallback xmlns=""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F7CE4D6A-3A22-A946-A7EF-C9761793B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647" y="3417898"/>
                <a:ext cx="2710059" cy="601743"/>
              </a:xfrm>
              <a:prstGeom prst="flowChartProcess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22" idx="2"/>
            <a:endCxn id="32" idx="1"/>
          </p:cNvCxnSpPr>
          <p:nvPr/>
        </p:nvCxnSpPr>
        <p:spPr>
          <a:xfrm>
            <a:off x="8832677" y="1441185"/>
            <a:ext cx="0" cy="35203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CFC6AEA1-825D-2845-A3C4-39D466670479}"/>
              </a:ext>
            </a:extLst>
          </p:cNvPr>
          <p:cNvSpPr/>
          <p:nvPr/>
        </p:nvSpPr>
        <p:spPr>
          <a:xfrm>
            <a:off x="8264319" y="1049154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B97D131E-AF24-DB49-A39B-64688D7E6EE9}"/>
              </a:ext>
            </a:extLst>
          </p:cNvPr>
          <p:cNvSpPr/>
          <p:nvPr/>
        </p:nvSpPr>
        <p:spPr>
          <a:xfrm>
            <a:off x="8264319" y="5184015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34639" y="5652201"/>
            <a:ext cx="239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ขั้นตอนการทำงาน</a:t>
            </a:r>
          </a:p>
          <a:p>
            <a:pPr algn="ctr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โปรแกรมคำนวณพื้นที่รูปสามเหลี่ยม</a:t>
            </a:r>
          </a:p>
        </p:txBody>
      </p:sp>
      <p:sp>
        <p:nvSpPr>
          <p:cNvPr id="32" name="Flowchart: Data 31"/>
          <p:cNvSpPr/>
          <p:nvPr/>
        </p:nvSpPr>
        <p:spPr>
          <a:xfrm>
            <a:off x="7477647" y="1793216"/>
            <a:ext cx="2710059" cy="460310"/>
          </a:xfrm>
          <a:prstGeom prst="flowChartInputOutput">
            <a:avLst/>
          </a:prstGeom>
          <a:solidFill>
            <a:srgbClr val="C7EAFC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รับค่าความยาวฐาน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Flowchart: Data 33"/>
          <p:cNvSpPr/>
          <p:nvPr/>
        </p:nvSpPr>
        <p:spPr>
          <a:xfrm>
            <a:off x="7477647" y="2605557"/>
            <a:ext cx="2710059" cy="460310"/>
          </a:xfrm>
          <a:prstGeom prst="flowChartInputOutput">
            <a:avLst/>
          </a:prstGeom>
          <a:solidFill>
            <a:srgbClr val="C7EAFC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รับค่าความสูง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Flowchart: Data 35"/>
          <p:cNvSpPr/>
          <p:nvPr/>
        </p:nvSpPr>
        <p:spPr>
          <a:xfrm>
            <a:off x="7477647" y="4371672"/>
            <a:ext cx="2710059" cy="460310"/>
          </a:xfrm>
          <a:prstGeom prst="flowChartInputOutput">
            <a:avLst/>
          </a:prstGeom>
          <a:solidFill>
            <a:srgbClr val="C7EAFC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แสดงผลพื้นที่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32" idx="4"/>
            <a:endCxn id="34" idx="1"/>
          </p:cNvCxnSpPr>
          <p:nvPr/>
        </p:nvCxnSpPr>
        <p:spPr>
          <a:xfrm>
            <a:off x="8832677" y="2253526"/>
            <a:ext cx="0" cy="35203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34" idx="4"/>
            <a:endCxn id="16" idx="0"/>
          </p:cNvCxnSpPr>
          <p:nvPr/>
        </p:nvCxnSpPr>
        <p:spPr>
          <a:xfrm>
            <a:off x="8832677" y="3065867"/>
            <a:ext cx="0" cy="35203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16" idx="2"/>
            <a:endCxn id="36" idx="1"/>
          </p:cNvCxnSpPr>
          <p:nvPr/>
        </p:nvCxnSpPr>
        <p:spPr>
          <a:xfrm>
            <a:off x="8832677" y="4019641"/>
            <a:ext cx="0" cy="35203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36" idx="4"/>
            <a:endCxn id="23" idx="0"/>
          </p:cNvCxnSpPr>
          <p:nvPr/>
        </p:nvCxnSpPr>
        <p:spPr>
          <a:xfrm>
            <a:off x="8832677" y="4831982"/>
            <a:ext cx="0" cy="352033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xmlns="" id="{B97D131E-AF24-DB49-A39B-64688D7E6EE9}"/>
              </a:ext>
            </a:extLst>
          </p:cNvPr>
          <p:cNvSpPr/>
          <p:nvPr/>
        </p:nvSpPr>
        <p:spPr>
          <a:xfrm>
            <a:off x="2186019" y="3522753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CFC6AEA1-825D-2845-A3C4-39D466670479}"/>
              </a:ext>
            </a:extLst>
          </p:cNvPr>
          <p:cNvSpPr/>
          <p:nvPr/>
        </p:nvSpPr>
        <p:spPr>
          <a:xfrm>
            <a:off x="2186019" y="1049154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5986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612" y="1250302"/>
            <a:ext cx="5945551" cy="4920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0445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3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 โดยให้ทำงานเมื่อตัวละครถูกคลิก แล้วพูดว่า “ลองคลิกแล้วพิมพ์ตามฉัน”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จากนั้นรอ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 วินาที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ทำซ้ำจำนวน 50 ครั้ง ดังภาพ</a:t>
            </a:r>
          </a:p>
        </p:txBody>
      </p:sp>
    </p:spTree>
    <p:extLst>
      <p:ext uri="{BB962C8B-B14F-4D97-AF65-F5344CB8AC3E}">
        <p14:creationId xmlns:p14="http://schemas.microsoft.com/office/powerpoint/2010/main" val="41267395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91951" y="5417976"/>
            <a:ext cx="7458269" cy="9890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91" y="1442965"/>
            <a:ext cx="4990204" cy="3627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87169"/>
            <a:ext cx="539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4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เขียนโปรแกรมให้สุ่มตัวอักษร แล้วรอการพิมพ์ ดังภาพ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382762" y="408768"/>
            <a:ext cx="4938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5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เมื่อทดลองรันโปรแกรม ตัวละครจะพูดว่า “พิมพ์” จากนั้นให้ผู้เล่นพิมพ์ตัวอักษรเข้าไปแล้วกด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Enter</a:t>
            </a:r>
          </a:p>
          <a:p>
            <a:pPr marL="457200" indent="-457200" defTabSz="857250">
              <a:buFont typeface="+mj-lt"/>
              <a:buAutoNum type="arabicPeriod" startAt="5"/>
            </a:pP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จะพบว่าโปรแกรมนี้จะสุ่มตัวอักษร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ขึ้นมา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ครั้ง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ละ 1 ตัว แล้ว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รอการ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พิมพ์จำนวน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50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ครั้ง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724" y="1442965"/>
            <a:ext cx="4660457" cy="2825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818693" y="5483361"/>
            <a:ext cx="733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8572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ถ้าต้องการพัฒนาโปรแกรมให้รอการพิมพ์ เมื่อพิมพ์ถูก 1 ตัว ให้ได้คะแนน 1 คะแนน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พิมพ์ผิด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ให้จบโปรแกรม โจทย์นี้จะเขียนอัลกอริทึม ได้อย่างไร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935049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137" y="418823"/>
            <a:ext cx="8212975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837" y="1473658"/>
            <a:ext cx="91655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ข้อใดเกี่ยวข้องกับการทำงานของคอมพิวเตอร์มาก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ตามคำสั่งมนุษย์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ข้อมูลจากอุปกรณ์เอาต์พุตมาประมวลผล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ตามระบบปฏิบัติการแล้วสั่งงานไปยังโปรแกรม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ข้อมูลจากอุปกรณ์อินพุตมาประมวลผลแล้วส่งผลลัพธ์ออกไปทางเอาต์พุต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7217" y="1262954"/>
            <a:ext cx="7548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r>
              <a:rPr lang="en-US" sz="4000" b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 </a:t>
            </a:r>
            <a:r>
              <a:rPr lang="th-TH" sz="4000" b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4000" b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เขียนโปรแกรมเพื่อแก้ปัญหา</a:t>
            </a:r>
            <a:endParaRPr lang="en-US" sz="4000" b="1" dirty="0">
              <a:solidFill>
                <a:srgbClr val="0000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00899" y="2167189"/>
            <a:ext cx="4175302" cy="4366651"/>
            <a:chOff x="7800899" y="2330479"/>
            <a:chExt cx="4175302" cy="4366651"/>
          </a:xfrm>
        </p:grpSpPr>
        <p:grpSp>
          <p:nvGrpSpPr>
            <p:cNvPr id="4" name="Group 3"/>
            <p:cNvGrpSpPr/>
            <p:nvPr/>
          </p:nvGrpSpPr>
          <p:grpSpPr>
            <a:xfrm>
              <a:off x="7800899" y="2330479"/>
              <a:ext cx="4175302" cy="2562530"/>
              <a:chOff x="7800899" y="2330479"/>
              <a:chExt cx="4175302" cy="2562530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7800899" y="2330479"/>
                <a:ext cx="4175302" cy="2562530"/>
              </a:xfrm>
              <a:prstGeom prst="wedgeRoundRectCallout">
                <a:avLst>
                  <a:gd name="adj1" fmla="val 35419"/>
                  <a:gd name="adj2" fmla="val 74328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162617" y="2510131"/>
                <a:ext cx="364781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ตอบ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  <a:endPara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เพราะการทำงานของ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คอมพิวเตอร์</a:t>
                </a:r>
                <a:b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แบ่ง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ออกเป็น 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 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ส่วน คือ รับ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ข้อมูล</a:t>
                </a:r>
                <a:b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จาก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อุปกรณ์อินพุตมาประมวลผล 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/>
                </a:r>
                <a:b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แล้ว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ส่งผลลัพธ์ออกทางเอาต์พุต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2474" y="5495747"/>
              <a:ext cx="1061828" cy="120138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85022" y="492566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958704"/>
            <a:ext cx="998291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การทำงานของคอมพิวเตอร์จะต้องทำงานกับข้อมูลที่อยู่ในหน่วยความจำ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ใดคือสิ่งที่คอมพิวเตอร์ใช้แทนค่าตำแหน่ง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หน่วยความจำ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อินพุต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ดำเนินการทางคณิตศาสตร์ </a:t>
            </a:r>
          </a:p>
        </p:txBody>
      </p:sp>
      <p:sp>
        <p:nvSpPr>
          <p:cNvPr id="9" name="Oval 8"/>
          <p:cNvSpPr/>
          <p:nvPr/>
        </p:nvSpPr>
        <p:spPr>
          <a:xfrm>
            <a:off x="1113337" y="280003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	4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828016" y="2491270"/>
            <a:ext cx="4241269" cy="4143217"/>
            <a:chOff x="5828016" y="2491270"/>
            <a:chExt cx="4241269" cy="41432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5555" y="5023638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5828016" y="2491270"/>
              <a:ext cx="4088870" cy="1757680"/>
            </a:xfrm>
            <a:prstGeom prst="wedgeRoundRectCallout">
              <a:avLst>
                <a:gd name="adj1" fmla="val 38975"/>
                <a:gd name="adj2" fmla="val 9790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94204" y="2597044"/>
              <a:ext cx="40750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32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เพราะตัวแปรใช้แทนค่าตำแหน่ง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หน่วยความจำใน</a:t>
              </a:r>
              <a:r>
                <a:rPr lang="th-TH" sz="32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คอมพิวเตอร์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958704"/>
            <a:ext cx="998291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ข้อใดคือการทำงานแบบเงื่อนไข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การทำงานแบบวนซ้ำตามจำนวนที่กำหนด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ทำงานตามคำสั่งต่อเนื่องกันไป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รับข้อมูลเข้ามาประมวลผล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คำนวณทางคณิตศาสตร์ </a:t>
            </a:r>
          </a:p>
        </p:txBody>
      </p:sp>
      <p:sp>
        <p:nvSpPr>
          <p:cNvPr id="9" name="Oval 8"/>
          <p:cNvSpPr/>
          <p:nvPr/>
        </p:nvSpPr>
        <p:spPr>
          <a:xfrm>
            <a:off x="1133657" y="187222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58560" y="1686002"/>
            <a:ext cx="5506720" cy="4393313"/>
            <a:chOff x="6258560" y="1686002"/>
            <a:chExt cx="5506720" cy="43933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3385" y="4468466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258560" y="1686002"/>
              <a:ext cx="5506720" cy="2123998"/>
            </a:xfrm>
            <a:prstGeom prst="wedgeRoundRectCallout">
              <a:avLst>
                <a:gd name="adj1" fmla="val 24347"/>
                <a:gd name="adj2" fmla="val 7791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4328" y="1872227"/>
              <a:ext cx="53040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เพราะการทำงานแบบวนซ้ำตามจำนวนที่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กำหนด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การทำงานแบบมีเงื่อนไข ถ้า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เงื่อนไขครบกำหนด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ออกจากการ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ทำงานวน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ซ้ำ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54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653904"/>
            <a:ext cx="99829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ใช้เขียนโปรแกรมในลักษณะ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ใช้สั่งงานโดยการคลิกเมาส์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โปรแกรมประมวลผลคำ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คำสั่งในการสั่งงานโปรแกรม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โปรแกรมสำหรับใช้เขียนโปรแกรมด้วยการวางบล็อกคำสั่ง </a:t>
            </a:r>
          </a:p>
        </p:txBody>
      </p:sp>
      <p:sp>
        <p:nvSpPr>
          <p:cNvPr id="9" name="Oval 8"/>
          <p:cNvSpPr/>
          <p:nvPr/>
        </p:nvSpPr>
        <p:spPr>
          <a:xfrm>
            <a:off x="1122771" y="5005812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02400" y="2102562"/>
            <a:ext cx="5273040" cy="4129153"/>
            <a:chOff x="6502400" y="2102562"/>
            <a:chExt cx="5273040" cy="41291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1710" y="4620866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502400" y="2102562"/>
              <a:ext cx="5273040" cy="1758258"/>
            </a:xfrm>
            <a:prstGeom prst="wedgeRoundRectCallout">
              <a:avLst>
                <a:gd name="adj1" fmla="val 38975"/>
                <a:gd name="adj2" fmla="val 9790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33754" y="2275163"/>
              <a:ext cx="4978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โปรแกรม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Scratch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เป็นการเขียน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โปรแกรม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ด้วย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การวางบล็อกคำสั่ง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53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377835" y="393954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67672" y="329590"/>
            <a:ext cx="5205271" cy="2534214"/>
            <a:chOff x="667672" y="329590"/>
            <a:chExt cx="5205271" cy="2534214"/>
          </a:xfrm>
        </p:grpSpPr>
        <p:sp>
          <p:nvSpPr>
            <p:cNvPr id="13" name="TextBox 12"/>
            <p:cNvSpPr txBox="1"/>
            <p:nvPr/>
          </p:nvSpPr>
          <p:spPr>
            <a:xfrm>
              <a:off x="667672" y="329590"/>
              <a:ext cx="5205271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200000"/>
                </a:lnSpc>
                <a:buFont typeface="+mj-lt"/>
                <a:buAutoNum type="arabicPeriod" startAt="5"/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ข้อใดคือการทำงานตามคำสั่ง</a:t>
              </a: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ต่อไปนี้</a:t>
              </a:r>
              <a:endPara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5659" y="1326929"/>
              <a:ext cx="2763846" cy="153687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512398" y="1844041"/>
            <a:ext cx="3649765" cy="3764309"/>
            <a:chOff x="6399381" y="2577792"/>
            <a:chExt cx="3649765" cy="3764309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6399381" y="2577792"/>
              <a:ext cx="3473963" cy="1513840"/>
            </a:xfrm>
            <a:prstGeom prst="wedgeRoundRectCallout">
              <a:avLst>
                <a:gd name="adj1" fmla="val 35938"/>
                <a:gd name="adj2" fmla="val 9425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5416" y="4731252"/>
              <a:ext cx="1423730" cy="1610849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6580204" y="2605230"/>
              <a:ext cx="3216938" cy="1384995"/>
              <a:chOff x="6656406" y="2724976"/>
              <a:chExt cx="3216938" cy="138499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656406" y="2724976"/>
                <a:ext cx="321693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ตอบ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  <a:endPara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เพราะข้อมูลที่รับมาจะถูก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เก็บ</a:t>
                </a:r>
                <a:b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บล็อก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คำสั่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ง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1395" y="3581913"/>
                <a:ext cx="940446" cy="528058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1490358" y="3224540"/>
            <a:ext cx="4441475" cy="2604525"/>
            <a:chOff x="931421" y="3899333"/>
            <a:chExt cx="4441475" cy="2604525"/>
          </a:xfrm>
        </p:grpSpPr>
        <p:grpSp>
          <p:nvGrpSpPr>
            <p:cNvPr id="3" name="Group 2"/>
            <p:cNvGrpSpPr/>
            <p:nvPr/>
          </p:nvGrpSpPr>
          <p:grpSpPr>
            <a:xfrm>
              <a:off x="957010" y="3899333"/>
              <a:ext cx="3450287" cy="743149"/>
              <a:chOff x="5922555" y="4594689"/>
              <a:chExt cx="3450287" cy="74314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27016" y="4594689"/>
                <a:ext cx="945826" cy="743149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922555" y="4673876"/>
                <a:ext cx="28411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th-TH" sz="3200" dirty="0" smtClean="0">
                    <a:latin typeface="TH Sarabun New" pitchFamily="34" charset="-34"/>
                    <a:cs typeface="TH Sarabun New" pitchFamily="34" charset="-34"/>
                  </a:rPr>
                  <a:t>1)   </a:t>
                </a:r>
                <a:r>
                  <a:rPr lang="th-TH" sz="3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รับ</a:t>
                </a:r>
                <a:r>
                  <a:rPr lang="th-TH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ข้อมูลมาเก็บ</a:t>
                </a:r>
                <a:r>
                  <a:rPr lang="th-TH" sz="3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</a:t>
                </a:r>
                <a:endPara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949407" y="4620698"/>
              <a:ext cx="3574845" cy="609938"/>
              <a:chOff x="5895726" y="4941101"/>
              <a:chExt cx="3574845" cy="60993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145" y="4941101"/>
                <a:ext cx="1035426" cy="58103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895726" y="4966264"/>
                <a:ext cx="28411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th-TH" sz="3200" dirty="0">
                    <a:latin typeface="TH Sarabun New" pitchFamily="34" charset="-34"/>
                    <a:cs typeface="TH Sarabun New" pitchFamily="34" charset="-34"/>
                  </a:rPr>
                  <a:t>2</a:t>
                </a:r>
                <a:r>
                  <a:rPr lang="th-TH" sz="3200" dirty="0" smtClean="0">
                    <a:latin typeface="TH Sarabun New" pitchFamily="34" charset="-34"/>
                    <a:cs typeface="TH Sarabun New" pitchFamily="34" charset="-34"/>
                  </a:rPr>
                  <a:t>)   </a:t>
                </a:r>
                <a:r>
                  <a:rPr lang="th-TH" sz="3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รับ</a:t>
                </a:r>
                <a:r>
                  <a:rPr lang="th-TH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ข้อมูลมาเก็บ</a:t>
                </a:r>
                <a:r>
                  <a:rPr lang="th-TH" sz="3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</a:t>
                </a:r>
                <a:endPara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931421" y="5260557"/>
              <a:ext cx="3985170" cy="623838"/>
              <a:chOff x="5840106" y="4827693"/>
              <a:chExt cx="3985170" cy="62383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66002" y="4827693"/>
                <a:ext cx="1459274" cy="608031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840106" y="4866756"/>
                <a:ext cx="28411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th-TH" sz="3200" dirty="0" smtClean="0">
                    <a:latin typeface="TH Sarabun New" pitchFamily="34" charset="-34"/>
                    <a:cs typeface="TH Sarabun New" pitchFamily="34" charset="-34"/>
                  </a:rPr>
                  <a:t>3)   </a:t>
                </a:r>
                <a:r>
                  <a:rPr lang="th-TH" sz="3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รับ</a:t>
                </a:r>
                <a:r>
                  <a:rPr lang="th-TH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ข้อมูลมาเก็บ</a:t>
                </a:r>
                <a:r>
                  <a:rPr lang="th-TH" sz="3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</a:t>
                </a:r>
                <a:endPara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31421" y="5895281"/>
              <a:ext cx="4441475" cy="608577"/>
              <a:chOff x="6552271" y="5723631"/>
              <a:chExt cx="4441475" cy="6085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95338" y="5723631"/>
                <a:ext cx="1898408" cy="587763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552271" y="5747433"/>
                <a:ext cx="28411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th-TH" sz="3200" dirty="0" smtClean="0">
                    <a:latin typeface="TH Sarabun New" pitchFamily="34" charset="-34"/>
                    <a:cs typeface="TH Sarabun New" pitchFamily="34" charset="-34"/>
                  </a:rPr>
                  <a:t>4)   </a:t>
                </a:r>
                <a:r>
                  <a:rPr lang="th-TH" sz="3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รับ</a:t>
                </a:r>
                <a:r>
                  <a:rPr lang="th-TH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ข้อมูลมาเก็บ</a:t>
                </a:r>
                <a:r>
                  <a:rPr lang="th-TH" sz="3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</a:t>
                </a:r>
                <a:endPara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30" y="407878"/>
            <a:ext cx="6125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คำสั่งใดจะตรวจสอบเงื่อนไขก่อนการ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ทำซ้ำ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000240" y="1689956"/>
            <a:ext cx="4834447" cy="4614972"/>
            <a:chOff x="7000240" y="1689956"/>
            <a:chExt cx="4834447" cy="46149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10957" y="469407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7000240" y="1689956"/>
              <a:ext cx="4672271" cy="2153177"/>
            </a:xfrm>
            <a:prstGeom prst="wedgeRoundRectCallout">
              <a:avLst>
                <a:gd name="adj1" fmla="val 39870"/>
                <a:gd name="adj2" fmla="val 9465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07855" y="1850566"/>
              <a:ext cx="425703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เพราะคำสั่งทำซ้ำจนจะมีเงื่อนไขกำหนดอยู่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ทำซ้ำจน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x = 10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เมื่อเงื่อนไข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ครบ</a:t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เป็นจริงก็จะออกจากการทำซ้ำ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18218" y="1288170"/>
            <a:ext cx="2424126" cy="5107485"/>
            <a:chOff x="910312" y="1321198"/>
            <a:chExt cx="2424126" cy="5107485"/>
          </a:xfrm>
        </p:grpSpPr>
        <p:sp>
          <p:nvSpPr>
            <p:cNvPr id="13" name="TextBox 12"/>
            <p:cNvSpPr txBox="1"/>
            <p:nvPr/>
          </p:nvSpPr>
          <p:spPr>
            <a:xfrm>
              <a:off x="910312" y="1321198"/>
              <a:ext cx="1121801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71550" lvl="1" indent="-514350">
                <a:lnSpc>
                  <a:spcPct val="25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  <a:p>
              <a:pPr marL="971550" lvl="1" indent="-514350">
                <a:lnSpc>
                  <a:spcPct val="25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71550" lvl="1" indent="-514350">
                <a:lnSpc>
                  <a:spcPct val="25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71550" lvl="1" indent="-514350">
                <a:lnSpc>
                  <a:spcPct val="25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113" y="1883594"/>
              <a:ext cx="1281869" cy="9204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2113" y="4068418"/>
              <a:ext cx="1302325" cy="8727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6110" y="2998892"/>
              <a:ext cx="1234140" cy="9068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2340" y="5133177"/>
              <a:ext cx="1281869" cy="1295506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>
          <a:xfrm>
            <a:off x="1576480" y="180909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93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299018"/>
            <a:ext cx="558363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จงหาค่า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จากการทำงาน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ต่อไปนี้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endParaRPr lang="th-TH" sz="2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endParaRPr lang="th-TH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14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16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18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20 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11981" y="471489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30720" y="2238231"/>
            <a:ext cx="4571274" cy="4372554"/>
            <a:chOff x="7030720" y="2238231"/>
            <a:chExt cx="4571274" cy="43725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58670" y="4999936"/>
              <a:ext cx="1423730" cy="1610849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030720" y="2238231"/>
              <a:ext cx="4571274" cy="2072512"/>
              <a:chOff x="7030720" y="2238231"/>
              <a:chExt cx="4571274" cy="2072512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7030720" y="2238231"/>
                <a:ext cx="4189779" cy="2072512"/>
              </a:xfrm>
              <a:prstGeom prst="wedgeRoundRectCallout">
                <a:avLst>
                  <a:gd name="adj1" fmla="val 40263"/>
                  <a:gd name="adj2" fmla="val 92200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284156" y="2345566"/>
                <a:ext cx="4317838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ตอบ 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3)</a:t>
                </a:r>
                <a:endPara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เพราะ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y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= </a:t>
                </a:r>
                <a:r>
                  <a:rPr lang="en-US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 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เมื่อแทน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ค่าบล็อก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คำสั่งสุดท้ายจะได้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x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=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 </a:t>
                </a:r>
                <a:r>
                  <a:rPr lang="th-TH" sz="24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×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2 </a:t>
                </a:r>
                <a:r>
                  <a:rPr lang="th-TH" sz="24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×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3 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/>
                </a:r>
                <a:b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จะ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ได้คำตอบเป็น 18</a:t>
                </a: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060" y="1280276"/>
            <a:ext cx="3540371" cy="19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60160" y="1971040"/>
            <a:ext cx="5616041" cy="4532818"/>
            <a:chOff x="6360160" y="1971040"/>
            <a:chExt cx="5616041" cy="45328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360160" y="1971040"/>
              <a:ext cx="5405120" cy="2478637"/>
            </a:xfrm>
            <a:prstGeom prst="wedgeRoundRectCallout">
              <a:avLst>
                <a:gd name="adj1" fmla="val 38787"/>
                <a:gd name="adj2" fmla="val 6495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44640" y="2086973"/>
              <a:ext cx="493776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เพราะเป็นโปรแกรมหาผลรวมตัวเลข 10 จำนวน เมื่อป้อนค่าตัวเลข 5 จำนวน 10 ครั้งโปรแกรมจะนำ ตัวเลข 5 มาบวกกันทั้งหมด 10 ครั้ง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เท่ากับ 50 นั่นเอง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4301" y="338210"/>
            <a:ext cx="10103442" cy="5957134"/>
            <a:chOff x="684301" y="338210"/>
            <a:chExt cx="10103442" cy="5957134"/>
          </a:xfrm>
        </p:grpSpPr>
        <p:sp>
          <p:nvSpPr>
            <p:cNvPr id="3" name="TextBox 2"/>
            <p:cNvSpPr txBox="1"/>
            <p:nvPr/>
          </p:nvSpPr>
          <p:spPr>
            <a:xfrm>
              <a:off x="776528" y="338210"/>
              <a:ext cx="100112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8. เมื่อ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ป้อนค่าตัวเลข 5 ในโปรแกรม จำนวน 10 ครั้ง จะแสดงผลลัพธ์ใด</a:t>
              </a: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ออกมา</a:t>
              </a:r>
              <a:endPara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301" y="1648097"/>
              <a:ext cx="3171063" cy="464724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976188" y="1742762"/>
              <a:ext cx="2362200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25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50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75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100 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4347121" y="306890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90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ounded Rectangle 69"/>
          <p:cNvSpPr/>
          <p:nvPr/>
        </p:nvSpPr>
        <p:spPr>
          <a:xfrm>
            <a:off x="7246776" y="178884"/>
            <a:ext cx="3862873" cy="6351662"/>
          </a:xfrm>
          <a:prstGeom prst="roundRect">
            <a:avLst>
              <a:gd name="adj" fmla="val 10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1771394" y="1891650"/>
            <a:ext cx="4115668" cy="4228438"/>
          </a:xfrm>
          <a:prstGeom prst="roundRect">
            <a:avLst>
              <a:gd name="adj" fmla="val 10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520397" y="177376"/>
            <a:ext cx="6756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การคำนวณพื้นที่รูปสามเหลี่ยมหลาย ๆ รูป สามารถเขียนโปรแกรมให้คอมพิวเตอร์คำนวณซ้ำ ๆ จนกว่าจะครบ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จำนวนตามที่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ต้องการได้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ให้โปรแกรมตรวจสอบว่ามีรูปสามเหลี่ยมที่ต้องการคำนวณต่อไปหรือไม่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เขียนวิธีการเป็นข้อความหรือผังงานได้ ดังนี้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2936950" y="2671885"/>
            <a:ext cx="27245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รับค่าความยาวฐานมาเก็บใน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</a:t>
            </a:r>
          </a:p>
          <a:p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รับค่าความสูงมาเก็บใน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</a:t>
            </a:r>
          </a:p>
          <a:p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คำนวณพื้นที่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แสดงผลพื้นที่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</a:p>
          <a:p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ต้องการคำนวณ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ต่อไปจริง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หรือไม่</a:t>
            </a:r>
          </a:p>
          <a:p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5.1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ถ้าจริงกลับไปทำข้อ 1</a:t>
            </a:r>
          </a:p>
          <a:p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5.2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ถ้าไม่จริงทำขั้นตอนต่อไป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115738" y="3579439"/>
                <a:ext cx="1520801" cy="63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 =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000"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000"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 × </m:t>
                      </m:r>
                      <m:r>
                        <m:rPr>
                          <m:nor/>
                        </m:rPr>
                        <a:rPr lang="en-US" sz="20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H</m:t>
                      </m:r>
                    </m:oMath>
                  </m:oMathPara>
                </a14:m>
                <a:endParaRPr lang="en-US" sz="2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738" y="3579439"/>
                <a:ext cx="1520801" cy="636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ounded Rectangle 52">
            <a:extLst>
              <a:ext uri="{FF2B5EF4-FFF2-40B4-BE49-F238E27FC236}">
                <a16:creationId xmlns:a16="http://schemas.microsoft.com/office/drawing/2014/main" xmlns="" id="{B97D131E-AF24-DB49-A39B-64688D7E6EE9}"/>
              </a:ext>
            </a:extLst>
          </p:cNvPr>
          <p:cNvSpPr/>
          <p:nvPr/>
        </p:nvSpPr>
        <p:spPr>
          <a:xfrm>
            <a:off x="2178376" y="5534207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CFC6AEA1-825D-2845-A3C4-39D466670479}"/>
              </a:ext>
            </a:extLst>
          </p:cNvPr>
          <p:cNvSpPr/>
          <p:nvPr/>
        </p:nvSpPr>
        <p:spPr>
          <a:xfrm>
            <a:off x="2178376" y="2174252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Flowchart: Process 24">
                <a:extLst>
                  <a:ext uri="{FF2B5EF4-FFF2-40B4-BE49-F238E27FC236}">
                    <a16:creationId xmlns:a16="http://schemas.microsoft.com/office/drawing/2014/main" xmlns="" id="{F7CE4D6A-3A22-A946-A7EF-C9761793B377}"/>
                  </a:ext>
                </a:extLst>
              </p:cNvPr>
              <p:cNvSpPr/>
              <p:nvPr/>
            </p:nvSpPr>
            <p:spPr>
              <a:xfrm>
                <a:off x="7495276" y="2906953"/>
                <a:ext cx="2710059" cy="601743"/>
              </a:xfrm>
              <a:prstGeom prst="flowChartProcess">
                <a:avLst/>
              </a:prstGeom>
              <a:solidFill>
                <a:srgbClr val="FDD1B8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 =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 ×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m:t>H</m:t>
                      </m:r>
                    </m:oMath>
                  </m:oMathPara>
                </a14:m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mc:Choice>
        <mc:Fallback xmlns="">
          <p:sp>
            <p:nvSpPr>
              <p:cNvPr id="25" name="Flowchart: Process 24">
                <a:extLst>
                  <a:ext uri="{FF2B5EF4-FFF2-40B4-BE49-F238E27FC236}">
                    <a16:creationId xmlns:a16="http://schemas.microsoft.com/office/drawing/2014/main" id="{F7CE4D6A-3A22-A946-A7EF-C9761793B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276" y="2906953"/>
                <a:ext cx="2710059" cy="601743"/>
              </a:xfrm>
              <a:prstGeom prst="flowChartProcess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CFC6AEA1-825D-2845-A3C4-39D466670479}"/>
              </a:ext>
            </a:extLst>
          </p:cNvPr>
          <p:cNvSpPr/>
          <p:nvPr/>
        </p:nvSpPr>
        <p:spPr>
          <a:xfrm>
            <a:off x="8281948" y="346248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B97D131E-AF24-DB49-A39B-64688D7E6EE9}"/>
              </a:ext>
            </a:extLst>
          </p:cNvPr>
          <p:cNvSpPr/>
          <p:nvPr/>
        </p:nvSpPr>
        <p:spPr>
          <a:xfrm>
            <a:off x="8281948" y="5345206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43681" y="5860198"/>
            <a:ext cx="2635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การเขียนโปรแกรมให้คอมพิวเตอร์</a:t>
            </a:r>
          </a:p>
          <a:p>
            <a:pPr algn="ctr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คำนวณพื้นที่รูปสามเหลี่ยมหลาย ๆ รูป</a:t>
            </a:r>
          </a:p>
        </p:txBody>
      </p:sp>
      <p:sp>
        <p:nvSpPr>
          <p:cNvPr id="30" name="Flowchart: Data 29"/>
          <p:cNvSpPr/>
          <p:nvPr/>
        </p:nvSpPr>
        <p:spPr>
          <a:xfrm>
            <a:off x="7495276" y="1468053"/>
            <a:ext cx="2710059" cy="460310"/>
          </a:xfrm>
          <a:prstGeom prst="flowChartInputOutput">
            <a:avLst/>
          </a:prstGeom>
          <a:solidFill>
            <a:srgbClr val="C7EAFC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รับค่าความยาวฐาน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Flowchart: Data 32"/>
          <p:cNvSpPr/>
          <p:nvPr/>
        </p:nvSpPr>
        <p:spPr>
          <a:xfrm>
            <a:off x="7495276" y="2187503"/>
            <a:ext cx="2710059" cy="460310"/>
          </a:xfrm>
          <a:prstGeom prst="flowChartInputOutput">
            <a:avLst/>
          </a:prstGeom>
          <a:solidFill>
            <a:srgbClr val="C7EAFC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รับค่าความสูง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Flowchart: Data 34"/>
          <p:cNvSpPr/>
          <p:nvPr/>
        </p:nvSpPr>
        <p:spPr>
          <a:xfrm>
            <a:off x="7495276" y="3767836"/>
            <a:ext cx="2710059" cy="460310"/>
          </a:xfrm>
          <a:prstGeom prst="flowChartInputOutput">
            <a:avLst/>
          </a:prstGeom>
          <a:solidFill>
            <a:srgbClr val="C7EAFC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แสดงผลพื้นที่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8744558" y="997419"/>
            <a:ext cx="211494" cy="211494"/>
          </a:xfrm>
          <a:prstGeom prst="ellipse">
            <a:avLst/>
          </a:prstGeom>
          <a:solidFill>
            <a:srgbClr val="EF7CB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3" name="Flowchart: Decision 8">
            <a:extLst>
              <a:ext uri="{FF2B5EF4-FFF2-40B4-BE49-F238E27FC236}">
                <a16:creationId xmlns:a16="http://schemas.microsoft.com/office/drawing/2014/main" xmlns="" id="{0DC3C72C-D0D5-1941-83DB-F3D60854C424}"/>
              </a:ext>
            </a:extLst>
          </p:cNvPr>
          <p:cNvSpPr/>
          <p:nvPr/>
        </p:nvSpPr>
        <p:spPr>
          <a:xfrm>
            <a:off x="7843681" y="4487286"/>
            <a:ext cx="2013249" cy="598782"/>
          </a:xfrm>
          <a:prstGeom prst="flowChartDecision">
            <a:avLst/>
          </a:prstGeom>
          <a:solidFill>
            <a:srgbClr val="B5E1E3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ทำต่อ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27" idx="2"/>
            <a:endCxn id="6" idx="0"/>
          </p:cNvCxnSpPr>
          <p:nvPr/>
        </p:nvCxnSpPr>
        <p:spPr>
          <a:xfrm flipH="1">
            <a:off x="8850305" y="738279"/>
            <a:ext cx="1" cy="25914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6" idx="4"/>
            <a:endCxn id="30" idx="1"/>
          </p:cNvCxnSpPr>
          <p:nvPr/>
        </p:nvCxnSpPr>
        <p:spPr>
          <a:xfrm>
            <a:off x="8850305" y="1208913"/>
            <a:ext cx="1" cy="25914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30" idx="4"/>
            <a:endCxn id="33" idx="1"/>
          </p:cNvCxnSpPr>
          <p:nvPr/>
        </p:nvCxnSpPr>
        <p:spPr>
          <a:xfrm>
            <a:off x="8850306" y="1928363"/>
            <a:ext cx="0" cy="25914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33" idx="4"/>
            <a:endCxn id="25" idx="0"/>
          </p:cNvCxnSpPr>
          <p:nvPr/>
        </p:nvCxnSpPr>
        <p:spPr>
          <a:xfrm>
            <a:off x="8850306" y="2647813"/>
            <a:ext cx="0" cy="25914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25" idx="2"/>
            <a:endCxn id="35" idx="1"/>
          </p:cNvCxnSpPr>
          <p:nvPr/>
        </p:nvCxnSpPr>
        <p:spPr>
          <a:xfrm>
            <a:off x="8850306" y="3508696"/>
            <a:ext cx="0" cy="25914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35" idx="4"/>
            <a:endCxn id="43" idx="0"/>
          </p:cNvCxnSpPr>
          <p:nvPr/>
        </p:nvCxnSpPr>
        <p:spPr>
          <a:xfrm>
            <a:off x="8850306" y="4228146"/>
            <a:ext cx="0" cy="25914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7562F429-23D8-DA4A-9059-450748D24A01}"/>
              </a:ext>
            </a:extLst>
          </p:cNvPr>
          <p:cNvCxnSpPr>
            <a:cxnSpLocks/>
            <a:stCxn id="43" idx="2"/>
            <a:endCxn id="28" idx="0"/>
          </p:cNvCxnSpPr>
          <p:nvPr/>
        </p:nvCxnSpPr>
        <p:spPr>
          <a:xfrm>
            <a:off x="8850306" y="5086068"/>
            <a:ext cx="0" cy="25913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xmlns="" id="{2A462AF5-BF07-764C-8C07-22E4102AFDD4}"/>
              </a:ext>
            </a:extLst>
          </p:cNvPr>
          <p:cNvCxnSpPr>
            <a:cxnSpLocks/>
            <a:stCxn id="43" idx="3"/>
            <a:endCxn id="6" idx="6"/>
          </p:cNvCxnSpPr>
          <p:nvPr/>
        </p:nvCxnSpPr>
        <p:spPr>
          <a:xfrm flipH="1" flipV="1">
            <a:off x="8956052" y="1103166"/>
            <a:ext cx="900878" cy="3683511"/>
          </a:xfrm>
          <a:prstGeom prst="bentConnector3">
            <a:avLst>
              <a:gd name="adj1" fmla="val -108233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10105738" y="441734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จริง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956052" y="5038011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ไม่จริง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74755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653904"/>
            <a:ext cx="709384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9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เขียนโปรแกรมลักษณะใดต้องใช้วิธีแบบวน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ซ้ำ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การคำนวณพื้นที่สี่เหลี่ยม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คำนวณพื้นที่สามเหลี่ยม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เขียนโปรแกรมหาตัวคูณร่วมน้อย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ตรวจสอบตัวเลขว่าเป็นเลขคู่หรือไม่ </a:t>
            </a:r>
          </a:p>
        </p:txBody>
      </p:sp>
      <p:sp>
        <p:nvSpPr>
          <p:cNvPr id="9" name="Oval 8"/>
          <p:cNvSpPr/>
          <p:nvPr/>
        </p:nvSpPr>
        <p:spPr>
          <a:xfrm>
            <a:off x="1157063" y="404502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42825" y="2169268"/>
            <a:ext cx="4901477" cy="4008019"/>
            <a:chOff x="7042825" y="2169268"/>
            <a:chExt cx="4901477" cy="40080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87157" y="4566438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7042825" y="2169268"/>
              <a:ext cx="4901477" cy="1518812"/>
            </a:xfrm>
            <a:prstGeom prst="wedgeRoundRectCallout">
              <a:avLst>
                <a:gd name="adj1" fmla="val 36345"/>
                <a:gd name="adj2" fmla="val 11687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09703" y="2370829"/>
              <a:ext cx="4367719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เพราะจะทำงานวนซ้ำของเงื่อนไขหารลงตัว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703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653904"/>
            <a:ext cx="878112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การตรวจสอบแก้ไขข้อผิดพลาดของโปรแกรมควรทำลักษณะ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ตรวจสอบค่าในตัวแปร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ตัด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ตัวแปรที่ไม่ต้องการออกไป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ทีละ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ความถูกต้องของผลลัพธ์สุดท้าย </a:t>
            </a:r>
          </a:p>
        </p:txBody>
      </p:sp>
      <p:sp>
        <p:nvSpPr>
          <p:cNvPr id="9" name="Oval 8"/>
          <p:cNvSpPr/>
          <p:nvPr/>
        </p:nvSpPr>
        <p:spPr>
          <a:xfrm>
            <a:off x="1104477" y="405145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34481" y="2169268"/>
            <a:ext cx="5309822" cy="4063115"/>
            <a:chOff x="6634481" y="2169268"/>
            <a:chExt cx="5309822" cy="40631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4421" y="4621534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634481" y="2169268"/>
              <a:ext cx="5309822" cy="1762652"/>
            </a:xfrm>
            <a:prstGeom prst="wedgeRoundRectCallout">
              <a:avLst>
                <a:gd name="adj1" fmla="val 35197"/>
                <a:gd name="adj2" fmla="val 9267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76868" y="2392484"/>
              <a:ext cx="48912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เพราะการตรวจสอบแก้ไข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ข้อผิดพลาด</a:t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ตรวจสอบการทำงาน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ทีละ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คำสั่ง จากบนลงล่าง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7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2628942"/>
            <a:ext cx="1841241" cy="572278"/>
          </a:xfrm>
          <a:prstGeom prst="roundRect">
            <a:avLst>
              <a:gd name="adj" fmla="val 3079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416254"/>
            <a:ext cx="3029890" cy="945991"/>
          </a:xfrm>
          <a:prstGeom prst="roundRect">
            <a:avLst>
              <a:gd name="adj" fmla="val 24136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4636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4636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789992" y="1655634"/>
            <a:ext cx="1091059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ถ้าต้องการรับตัวเลข 10 จำนวน แล้วนำมารวมกัน การแก้ปัญหานี้เราอาจวิเคราะห์ปัญหาและเขียน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ผังงานได้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</a:p>
          <a:p>
            <a:endParaRPr lang="th-TH" sz="105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วิเคราะห์ปัญหา</a:t>
            </a:r>
          </a:p>
          <a:p>
            <a:endParaRPr lang="th-TH" sz="105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684213"/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ต้องการ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หาค่าผลรวมของตัวเลข 10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</a:t>
            </a:r>
          </a:p>
          <a:p>
            <a:pPr defTabSz="684213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ข้อมูลนำเข้า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ตัวเลข 10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684213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การประมวลผล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หาผลรวมโดย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ให้ตัวแปร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I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แทนการนับ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ให้ตัวแปร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แทนค่าที่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รับเข้ามา 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			ให้ตัวแปร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sum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เก็บค่า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ผลรวม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684213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ข้อมูลส่งออก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ผลรวมที่เก็บในตัวแปร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sum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14300" y="6483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600964"/>
            <a:ext cx="2503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การหาผลรวมข้อมูล</a:t>
            </a:r>
          </a:p>
        </p:txBody>
      </p:sp>
    </p:spTree>
    <p:extLst>
      <p:ext uri="{BB962C8B-B14F-4D97-AF65-F5344CB8AC3E}">
        <p14:creationId xmlns:p14="http://schemas.microsoft.com/office/powerpoint/2010/main" val="1628992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646923" y="2202670"/>
            <a:ext cx="5722603" cy="3974195"/>
          </a:xfrm>
          <a:prstGeom prst="roundRect">
            <a:avLst>
              <a:gd name="adj" fmla="val 74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46923" y="305806"/>
            <a:ext cx="854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วิธีการประมวลผล กำหนดให้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sum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มีค่าเริ่มต้นเป็น 0 เมื่อรับค่าตัวเลขเข้ามาจะนำค่านั้นมารวมกับ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3802"/>
            <a:ext cx="6618889" cy="795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290883" y="1611034"/>
            <a:ext cx="1216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รับข้อมูลเข้า</a:t>
            </a:r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3389438" y="1614434"/>
            <a:ext cx="151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</a:t>
            </a:r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B97D131E-AF24-DB49-A39B-64688D7E6EE9}"/>
              </a:ext>
            </a:extLst>
          </p:cNvPr>
          <p:cNvSpPr/>
          <p:nvPr/>
        </p:nvSpPr>
        <p:spPr>
          <a:xfrm>
            <a:off x="838200" y="5549407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CFC6AEA1-825D-2845-A3C4-39D466670479}"/>
              </a:ext>
            </a:extLst>
          </p:cNvPr>
          <p:cNvSpPr/>
          <p:nvPr/>
        </p:nvSpPr>
        <p:spPr>
          <a:xfrm>
            <a:off x="838200" y="2395960"/>
            <a:ext cx="1136715" cy="392031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406557" y="2904124"/>
            <a:ext cx="49629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	กำหนดให้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ตัวนับ </a:t>
            </a:r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I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 1 ให้ค่าผลรวม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sum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 0</a:t>
            </a:r>
          </a:p>
          <a:p>
            <a:pPr defTabSz="460375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	รับค่าข้อมูลทางคีย์บอร์ดมาเก็บใน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  <a:p>
            <a:pPr defTabSz="460375"/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	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นำค่า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มารวมกับ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sum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โดยประมวลผลเป็น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sum = sum + x</a:t>
            </a:r>
          </a:p>
          <a:p>
            <a:pPr defTabSz="460375"/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	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เพิ่มค่าตัวนับอีกหนึ่งค่า หรือ </a:t>
            </a:r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I=I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+1</a:t>
            </a:r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460375"/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5.	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ตรวจสอบว่า </a:t>
            </a:r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I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มากกว่า 10 จริงหรือไม่</a:t>
            </a:r>
          </a:p>
          <a:p>
            <a:pPr defTabSz="460375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5.1 ถ้าไม่จริงกลับไปทำข้อ 2</a:t>
            </a:r>
          </a:p>
          <a:p>
            <a:pPr defTabSz="460375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5.2 ถ้าจริงทำคำสั่งถัดไป</a:t>
            </a:r>
          </a:p>
          <a:p>
            <a:pPr defTabSz="460375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แสดง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ผลรวม หรือ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sum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163" y="1023827"/>
            <a:ext cx="2766454" cy="491761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5788315" y="1611034"/>
            <a:ext cx="1216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แสดงผลลัพธ์</a:t>
            </a:r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44697" y="5979709"/>
            <a:ext cx="263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การหาค่าผลรวมของตัวเลข 10 ครั้ง</a:t>
            </a:r>
          </a:p>
        </p:txBody>
      </p:sp>
    </p:spTree>
    <p:extLst>
      <p:ext uri="{BB962C8B-B14F-4D97-AF65-F5344CB8AC3E}">
        <p14:creationId xmlns:p14="http://schemas.microsoft.com/office/powerpoint/2010/main" val="1158140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10136</TotalTime>
  <Words>3508</Words>
  <Application>Microsoft Office PowerPoint</Application>
  <PresentationFormat>Custom</PresentationFormat>
  <Paragraphs>531</Paragraphs>
  <Slides>71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Angsana New</vt:lpstr>
      <vt:lpstr>Browallia New</vt:lpstr>
      <vt:lpstr>Calibri</vt:lpstr>
      <vt:lpstr>Cambria Math</vt:lpstr>
      <vt:lpstr>TH Sarabun New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454</cp:revision>
  <dcterms:created xsi:type="dcterms:W3CDTF">2019-08-18T07:31:36Z</dcterms:created>
  <dcterms:modified xsi:type="dcterms:W3CDTF">2020-03-11T04:11:59Z</dcterms:modified>
</cp:coreProperties>
</file>